
<file path=[Content_Types].xml><?xml version="1.0" encoding="utf-8"?>
<Types xmlns="http://schemas.openxmlformats.org/package/2006/content-types">
  <Default Extension="bin" ContentType="application/vnd.openxmlformats-officedocument.oleObject"/>
  <Default Extension="jpeg" ContentType="image/jpeg"/>
  <Default Extension="mov" ContentType="video/quicktime"/>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1"/>
  </p:notesMasterIdLst>
  <p:handoutMasterIdLst>
    <p:handoutMasterId r:id="rId132"/>
  </p:handoutMasterIdLst>
  <p:sldIdLst>
    <p:sldId id="681" r:id="rId2"/>
    <p:sldId id="360" r:id="rId3"/>
    <p:sldId id="698" r:id="rId4"/>
    <p:sldId id="702" r:id="rId5"/>
    <p:sldId id="361" r:id="rId6"/>
    <p:sldId id="362" r:id="rId7"/>
    <p:sldId id="716" r:id="rId8"/>
    <p:sldId id="683" r:id="rId9"/>
    <p:sldId id="682" r:id="rId10"/>
    <p:sldId id="363" r:id="rId11"/>
    <p:sldId id="723" r:id="rId12"/>
    <p:sldId id="446" r:id="rId13"/>
    <p:sldId id="365" r:id="rId14"/>
    <p:sldId id="366" r:id="rId15"/>
    <p:sldId id="368" r:id="rId16"/>
    <p:sldId id="369" r:id="rId17"/>
    <p:sldId id="370" r:id="rId18"/>
    <p:sldId id="722" r:id="rId19"/>
    <p:sldId id="371" r:id="rId20"/>
    <p:sldId id="372" r:id="rId21"/>
    <p:sldId id="373" r:id="rId22"/>
    <p:sldId id="374" r:id="rId23"/>
    <p:sldId id="375" r:id="rId24"/>
    <p:sldId id="718" r:id="rId25"/>
    <p:sldId id="378" r:id="rId26"/>
    <p:sldId id="377" r:id="rId27"/>
    <p:sldId id="703" r:id="rId28"/>
    <p:sldId id="379" r:id="rId29"/>
    <p:sldId id="381" r:id="rId30"/>
    <p:sldId id="382" r:id="rId31"/>
    <p:sldId id="704" r:id="rId32"/>
    <p:sldId id="705" r:id="rId33"/>
    <p:sldId id="383" r:id="rId34"/>
    <p:sldId id="384" r:id="rId35"/>
    <p:sldId id="385" r:id="rId36"/>
    <p:sldId id="386" r:id="rId37"/>
    <p:sldId id="717" r:id="rId38"/>
    <p:sldId id="387" r:id="rId39"/>
    <p:sldId id="665" r:id="rId40"/>
    <p:sldId id="389" r:id="rId41"/>
    <p:sldId id="680" r:id="rId42"/>
    <p:sldId id="697" r:id="rId43"/>
    <p:sldId id="678" r:id="rId44"/>
    <p:sldId id="391" r:id="rId45"/>
    <p:sldId id="679" r:id="rId46"/>
    <p:sldId id="666" r:id="rId47"/>
    <p:sldId id="392" r:id="rId48"/>
    <p:sldId id="393" r:id="rId49"/>
    <p:sldId id="667" r:id="rId50"/>
    <p:sldId id="394" r:id="rId51"/>
    <p:sldId id="395" r:id="rId52"/>
    <p:sldId id="706" r:id="rId53"/>
    <p:sldId id="707" r:id="rId54"/>
    <p:sldId id="397" r:id="rId55"/>
    <p:sldId id="398" r:id="rId56"/>
    <p:sldId id="710" r:id="rId57"/>
    <p:sldId id="399" r:id="rId58"/>
    <p:sldId id="711" r:id="rId59"/>
    <p:sldId id="400" r:id="rId60"/>
    <p:sldId id="401" r:id="rId61"/>
    <p:sldId id="402" r:id="rId62"/>
    <p:sldId id="700" r:id="rId63"/>
    <p:sldId id="404" r:id="rId64"/>
    <p:sldId id="405" r:id="rId65"/>
    <p:sldId id="406" r:id="rId66"/>
    <p:sldId id="407" r:id="rId67"/>
    <p:sldId id="708" r:id="rId68"/>
    <p:sldId id="408" r:id="rId69"/>
    <p:sldId id="409" r:id="rId70"/>
    <p:sldId id="410" r:id="rId71"/>
    <p:sldId id="411" r:id="rId72"/>
    <p:sldId id="412" r:id="rId73"/>
    <p:sldId id="414" r:id="rId74"/>
    <p:sldId id="415" r:id="rId75"/>
    <p:sldId id="720" r:id="rId76"/>
    <p:sldId id="416" r:id="rId77"/>
    <p:sldId id="417" r:id="rId78"/>
    <p:sldId id="418" r:id="rId79"/>
    <p:sldId id="420" r:id="rId80"/>
    <p:sldId id="421" r:id="rId81"/>
    <p:sldId id="422" r:id="rId82"/>
    <p:sldId id="423" r:id="rId83"/>
    <p:sldId id="424" r:id="rId84"/>
    <p:sldId id="721" r:id="rId85"/>
    <p:sldId id="426" r:id="rId86"/>
    <p:sldId id="429" r:id="rId87"/>
    <p:sldId id="430" r:id="rId88"/>
    <p:sldId id="432" r:id="rId89"/>
    <p:sldId id="433" r:id="rId90"/>
    <p:sldId id="691" r:id="rId91"/>
    <p:sldId id="434" r:id="rId92"/>
    <p:sldId id="435" r:id="rId93"/>
    <p:sldId id="701" r:id="rId94"/>
    <p:sldId id="437" r:id="rId95"/>
    <p:sldId id="439" r:id="rId96"/>
    <p:sldId id="440" r:id="rId97"/>
    <p:sldId id="441" r:id="rId98"/>
    <p:sldId id="719" r:id="rId99"/>
    <p:sldId id="709" r:id="rId100"/>
    <p:sldId id="442" r:id="rId101"/>
    <p:sldId id="695" r:id="rId102"/>
    <p:sldId id="696" r:id="rId103"/>
    <p:sldId id="443" r:id="rId104"/>
    <p:sldId id="444" r:id="rId105"/>
    <p:sldId id="445" r:id="rId106"/>
    <p:sldId id="712" r:id="rId107"/>
    <p:sldId id="664" r:id="rId108"/>
    <p:sldId id="478" r:id="rId109"/>
    <p:sldId id="654" r:id="rId110"/>
    <p:sldId id="714" r:id="rId111"/>
    <p:sldId id="715" r:id="rId112"/>
    <p:sldId id="655" r:id="rId113"/>
    <p:sldId id="656" r:id="rId114"/>
    <p:sldId id="657" r:id="rId115"/>
    <p:sldId id="658" r:id="rId116"/>
    <p:sldId id="659" r:id="rId117"/>
    <p:sldId id="660" r:id="rId118"/>
    <p:sldId id="661" r:id="rId119"/>
    <p:sldId id="662" r:id="rId120"/>
    <p:sldId id="663" r:id="rId121"/>
    <p:sldId id="713" r:id="rId122"/>
    <p:sldId id="261" r:id="rId123"/>
    <p:sldId id="257" r:id="rId124"/>
    <p:sldId id="262" r:id="rId125"/>
    <p:sldId id="259" r:id="rId126"/>
    <p:sldId id="258" r:id="rId127"/>
    <p:sldId id="263" r:id="rId128"/>
    <p:sldId id="264" r:id="rId129"/>
    <p:sldId id="265" r:id="rId130"/>
  </p:sldIdLst>
  <p:sldSz cx="12192000" cy="6858000"/>
  <p:notesSz cx="6858000" cy="9144000"/>
  <p:custDataLst>
    <p:tags r:id="rId133"/>
  </p:custDataLst>
  <p:defaultTextStyle>
    <a:defPPr>
      <a:defRPr lang="en-US"/>
    </a:defPPr>
    <a:lvl1pPr algn="l" defTabSz="457200" rtl="0" eaLnBrk="0" fontAlgn="base" hangingPunct="0">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6pPr>
    <a:lvl7pPr marL="27432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7pPr>
    <a:lvl8pPr marL="32004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8pPr>
    <a:lvl9pPr marL="3657600" algn="l" defTabSz="914400" rtl="0" eaLnBrk="1" latinLnBrk="0" hangingPunct="1">
      <a:defRPr kern="1200">
        <a:solidFill>
          <a:schemeClr val="tx1"/>
        </a:solidFill>
        <a:latin typeface="Times New Roman" panose="02020603050405020304" pitchFamily="18" charset="0"/>
        <a:ea typeface="微软雅黑" panose="020B0503020204020204" pitchFamily="34"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EAE241"/>
    <a:srgbClr val="B05800"/>
    <a:srgbClr val="864300"/>
    <a:srgbClr val="663300"/>
    <a:srgbClr val="CCCC99"/>
    <a:srgbClr val="9900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5" autoAdjust="0"/>
    <p:restoredTop sz="96963" autoAdjust="0"/>
  </p:normalViewPr>
  <p:slideViewPr>
    <p:cSldViewPr showGuides="1">
      <p:cViewPr varScale="1">
        <p:scale>
          <a:sx n="111" d="100"/>
          <a:sy n="111" d="100"/>
        </p:scale>
        <p:origin x="84" y="102"/>
      </p:cViewPr>
      <p:guideLst/>
    </p:cSldViewPr>
  </p:slideViewPr>
  <p:outlineViewPr>
    <p:cViewPr>
      <p:scale>
        <a:sx n="33" d="100"/>
        <a:sy n="33" d="100"/>
      </p:scale>
      <p:origin x="0" y="-76064"/>
    </p:cViewPr>
  </p:outlineViewPr>
  <p:notesTextViewPr>
    <p:cViewPr>
      <p:scale>
        <a:sx n="100" d="100"/>
        <a:sy n="100" d="100"/>
      </p:scale>
      <p:origin x="0" y="0"/>
    </p:cViewPr>
  </p:notesTextViewPr>
  <p:sorterViewPr>
    <p:cViewPr>
      <p:scale>
        <a:sx n="66" d="100"/>
        <a:sy n="66" d="100"/>
      </p:scale>
      <p:origin x="0" y="36264"/>
    </p:cViewPr>
  </p:sorterViewPr>
  <p:notesViewPr>
    <p:cSldViewPr showGuides="1">
      <p:cViewPr varScale="1">
        <p:scale>
          <a:sx n="73" d="100"/>
          <a:sy n="73" d="100"/>
        </p:scale>
        <p:origin x="2852" y="4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15879DD-AA15-4FEF-B9D0-F5989A5002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1D150305-8481-4F94-A511-2627E963591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1DB7CF62-2517-4C05-9BD4-42576ADC37E1}" type="datetimeFigureOut">
              <a:rPr lang="zh-CN" altLang="en-US"/>
              <a:pPr>
                <a:defRPr/>
              </a:pPr>
              <a:t>2024/8/29</a:t>
            </a:fld>
            <a:endParaRPr lang="zh-CN" altLang="en-US"/>
          </a:p>
        </p:txBody>
      </p:sp>
      <p:sp>
        <p:nvSpPr>
          <p:cNvPr id="4" name="页脚占位符 3">
            <a:extLst>
              <a:ext uri="{FF2B5EF4-FFF2-40B4-BE49-F238E27FC236}">
                <a16:creationId xmlns:a16="http://schemas.microsoft.com/office/drawing/2014/main" id="{00BB9DEA-EC67-47AA-9761-BEE9DC5464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C3F73D0E-AB3E-415F-9847-B11770A6FF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84050239-2CED-4179-A209-0FD5ECCEF2E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993F5-F127-6548-8C9B-BC50A1B0ABF7}" type="datetimeFigureOut">
              <a:rPr kumimoji="1" lang="zh-CN" altLang="en-US" smtClean="0"/>
              <a:t>2024/8/29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747D5-C6AD-F44C-A56F-F8FC189CED27}" type="slidenum">
              <a:rPr kumimoji="1" lang="zh-CN" altLang="en-US" smtClean="0"/>
              <a:t>‹#›</a:t>
            </a:fld>
            <a:endParaRPr kumimoji="1" lang="zh-CN" altLang="en-US"/>
          </a:p>
        </p:txBody>
      </p:sp>
    </p:spTree>
    <p:extLst>
      <p:ext uri="{BB962C8B-B14F-4D97-AF65-F5344CB8AC3E}">
        <p14:creationId xmlns:p14="http://schemas.microsoft.com/office/powerpoint/2010/main" val="3543747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CPU</a:t>
            </a:r>
            <a:r>
              <a:rPr kumimoji="1" lang="zh-CN" altLang="en-US" dirty="0"/>
              <a:t> 发指令给内存，把相关内容，显示到显示器上</a:t>
            </a:r>
            <a:endParaRPr kumimoji="1" lang="en-US" altLang="zh-CN" dirty="0"/>
          </a:p>
          <a:p>
            <a:endParaRPr kumimoji="1" lang="en-US" altLang="zh-CN" dirty="0"/>
          </a:p>
          <a:p>
            <a:r>
              <a:rPr kumimoji="1" lang="zh-CN" altLang="en-US" dirty="0"/>
              <a:t>比如 使用 </a:t>
            </a:r>
            <a:r>
              <a:rPr kumimoji="1" lang="en-US" altLang="zh-CN" dirty="0" err="1"/>
              <a:t>printf</a:t>
            </a:r>
            <a:r>
              <a:rPr kumimoji="1" lang="en-US" altLang="zh-CN" dirty="0"/>
              <a:t>(),</a:t>
            </a:r>
            <a:r>
              <a:rPr kumimoji="1" lang="zh-CN" altLang="en-US" dirty="0"/>
              <a:t>凭什么使用</a:t>
            </a:r>
            <a:r>
              <a:rPr kumimoji="1" lang="en-US" altLang="zh-CN" dirty="0" err="1"/>
              <a:t>printf</a:t>
            </a:r>
            <a:r>
              <a:rPr kumimoji="1" lang="en-US" altLang="zh-CN" dirty="0"/>
              <a:t>()</a:t>
            </a:r>
            <a:r>
              <a:rPr kumimoji="1" lang="zh-CN" altLang="en-US" dirty="0"/>
              <a:t>就可以打印出来东西，离不开操作系统</a:t>
            </a:r>
          </a:p>
        </p:txBody>
      </p:sp>
      <p:sp>
        <p:nvSpPr>
          <p:cNvPr id="4" name="灯片编号占位符 3"/>
          <p:cNvSpPr>
            <a:spLocks noGrp="1"/>
          </p:cNvSpPr>
          <p:nvPr>
            <p:ph type="sldNum" sz="quarter" idx="5"/>
          </p:nvPr>
        </p:nvSpPr>
        <p:spPr/>
        <p:txBody>
          <a:bodyPr/>
          <a:lstStyle/>
          <a:p>
            <a:fld id="{FE8747D5-C6AD-F44C-A56F-F8FC189CED27}" type="slidenum">
              <a:rPr kumimoji="1" lang="zh-CN" altLang="en-US" smtClean="0"/>
              <a:t>2</a:t>
            </a:fld>
            <a:endParaRPr kumimoji="1" lang="zh-CN" altLang="en-US"/>
          </a:p>
        </p:txBody>
      </p:sp>
    </p:spTree>
    <p:extLst>
      <p:ext uri="{BB962C8B-B14F-4D97-AF65-F5344CB8AC3E}">
        <p14:creationId xmlns:p14="http://schemas.microsoft.com/office/powerpoint/2010/main" val="203771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8747D5-C6AD-F44C-A56F-F8FC189CED27}" type="slidenum">
              <a:rPr kumimoji="1" lang="zh-CN" altLang="en-US" smtClean="0"/>
              <a:t>3</a:t>
            </a:fld>
            <a:endParaRPr kumimoji="1" lang="zh-CN" altLang="en-US"/>
          </a:p>
        </p:txBody>
      </p:sp>
    </p:spTree>
    <p:extLst>
      <p:ext uri="{BB962C8B-B14F-4D97-AF65-F5344CB8AC3E}">
        <p14:creationId xmlns:p14="http://schemas.microsoft.com/office/powerpoint/2010/main" val="156466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latin typeface="+mn-lt"/>
                <a:ea typeface="+mn-ea"/>
                <a:cs typeface="+mn-ea"/>
                <a:sym typeface="+mn-lt"/>
              </a:rPr>
              <a:t>1. </a:t>
            </a:r>
            <a:r>
              <a:rPr lang="zh-CN" altLang="en-US" sz="1200" b="1" dirty="0">
                <a:latin typeface="+mn-lt"/>
                <a:ea typeface="+mn-ea"/>
                <a:cs typeface="+mn-ea"/>
                <a:sym typeface="+mn-lt"/>
              </a:rPr>
              <a:t>方便性</a:t>
            </a:r>
            <a:endParaRPr kumimoji="1" lang="zh-CN" altLang="en-US" dirty="0"/>
          </a:p>
        </p:txBody>
      </p:sp>
      <p:sp>
        <p:nvSpPr>
          <p:cNvPr id="4" name="灯片编号占位符 3"/>
          <p:cNvSpPr>
            <a:spLocks noGrp="1"/>
          </p:cNvSpPr>
          <p:nvPr>
            <p:ph type="sldNum" sz="quarter" idx="5"/>
          </p:nvPr>
        </p:nvSpPr>
        <p:spPr/>
        <p:txBody>
          <a:bodyPr/>
          <a:lstStyle/>
          <a:p>
            <a:fld id="{FE8747D5-C6AD-F44C-A56F-F8FC189CED27}" type="slidenum">
              <a:rPr kumimoji="1" lang="zh-CN" altLang="en-US" smtClean="0"/>
              <a:t>4</a:t>
            </a:fld>
            <a:endParaRPr kumimoji="1" lang="zh-CN" altLang="en-US"/>
          </a:p>
        </p:txBody>
      </p:sp>
    </p:spTree>
    <p:extLst>
      <p:ext uri="{BB962C8B-B14F-4D97-AF65-F5344CB8AC3E}">
        <p14:creationId xmlns:p14="http://schemas.microsoft.com/office/powerpoint/2010/main" val="1273591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有效</a:t>
            </a:r>
          </a:p>
        </p:txBody>
      </p:sp>
      <p:sp>
        <p:nvSpPr>
          <p:cNvPr id="4" name="灯片编号占位符 3"/>
          <p:cNvSpPr>
            <a:spLocks noGrp="1"/>
          </p:cNvSpPr>
          <p:nvPr>
            <p:ph type="sldNum" sz="quarter" idx="5"/>
          </p:nvPr>
        </p:nvSpPr>
        <p:spPr/>
        <p:txBody>
          <a:bodyPr/>
          <a:lstStyle/>
          <a:p>
            <a:fld id="{FE8747D5-C6AD-F44C-A56F-F8FC189CED27}" type="slidenum">
              <a:rPr kumimoji="1" lang="zh-CN" altLang="en-US" smtClean="0"/>
              <a:t>8</a:t>
            </a:fld>
            <a:endParaRPr kumimoji="1" lang="zh-CN" altLang="en-US"/>
          </a:p>
        </p:txBody>
      </p:sp>
    </p:spTree>
    <p:extLst>
      <p:ext uri="{BB962C8B-B14F-4D97-AF65-F5344CB8AC3E}">
        <p14:creationId xmlns:p14="http://schemas.microsoft.com/office/powerpoint/2010/main" val="339026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可扩充性，开放性</a:t>
            </a:r>
          </a:p>
        </p:txBody>
      </p:sp>
      <p:sp>
        <p:nvSpPr>
          <p:cNvPr id="4" name="灯片编号占位符 3"/>
          <p:cNvSpPr>
            <a:spLocks noGrp="1"/>
          </p:cNvSpPr>
          <p:nvPr>
            <p:ph type="sldNum" sz="quarter" idx="5"/>
          </p:nvPr>
        </p:nvSpPr>
        <p:spPr/>
        <p:txBody>
          <a:bodyPr/>
          <a:lstStyle/>
          <a:p>
            <a:fld id="{FE8747D5-C6AD-F44C-A56F-F8FC189CED27}" type="slidenum">
              <a:rPr kumimoji="1" lang="zh-CN" altLang="en-US" smtClean="0"/>
              <a:t>9</a:t>
            </a:fld>
            <a:endParaRPr kumimoji="1" lang="zh-CN" altLang="en-US"/>
          </a:p>
        </p:txBody>
      </p:sp>
    </p:spTree>
    <p:extLst>
      <p:ext uri="{BB962C8B-B14F-4D97-AF65-F5344CB8AC3E}">
        <p14:creationId xmlns:p14="http://schemas.microsoft.com/office/powerpoint/2010/main" val="1152061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8747D5-C6AD-F44C-A56F-F8FC189CED27}" type="slidenum">
              <a:rPr kumimoji="1" lang="zh-CN" altLang="en-US" smtClean="0"/>
              <a:t>40</a:t>
            </a:fld>
            <a:endParaRPr kumimoji="1" lang="zh-CN" altLang="en-US"/>
          </a:p>
        </p:txBody>
      </p:sp>
    </p:spTree>
    <p:extLst>
      <p:ext uri="{BB962C8B-B14F-4D97-AF65-F5344CB8AC3E}">
        <p14:creationId xmlns:p14="http://schemas.microsoft.com/office/powerpoint/2010/main" val="3206915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8747D5-C6AD-F44C-A56F-F8FC189CED27}" type="slidenum">
              <a:rPr kumimoji="1" lang="zh-CN" altLang="en-US" smtClean="0"/>
              <a:t>65</a:t>
            </a:fld>
            <a:endParaRPr kumimoji="1" lang="zh-CN" altLang="en-US"/>
          </a:p>
        </p:txBody>
      </p:sp>
    </p:spTree>
    <p:extLst>
      <p:ext uri="{BB962C8B-B14F-4D97-AF65-F5344CB8AC3E}">
        <p14:creationId xmlns:p14="http://schemas.microsoft.com/office/powerpoint/2010/main" val="287240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8747D5-C6AD-F44C-A56F-F8FC189CED27}" type="slidenum">
              <a:rPr kumimoji="1" lang="zh-CN" altLang="en-US" smtClean="0"/>
              <a:t>82</a:t>
            </a:fld>
            <a:endParaRPr kumimoji="1" lang="zh-CN" altLang="en-US"/>
          </a:p>
        </p:txBody>
      </p:sp>
    </p:spTree>
    <p:extLst>
      <p:ext uri="{BB962C8B-B14F-4D97-AF65-F5344CB8AC3E}">
        <p14:creationId xmlns:p14="http://schemas.microsoft.com/office/powerpoint/2010/main" val="3249747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陷入指令是非特权指令</a:t>
            </a:r>
          </a:p>
        </p:txBody>
      </p:sp>
      <p:sp>
        <p:nvSpPr>
          <p:cNvPr id="4" name="灯片编号占位符 3"/>
          <p:cNvSpPr>
            <a:spLocks noGrp="1"/>
          </p:cNvSpPr>
          <p:nvPr>
            <p:ph type="sldNum" sz="quarter" idx="5"/>
          </p:nvPr>
        </p:nvSpPr>
        <p:spPr/>
        <p:txBody>
          <a:bodyPr/>
          <a:lstStyle/>
          <a:p>
            <a:fld id="{FE8747D5-C6AD-F44C-A56F-F8FC189CED27}" type="slidenum">
              <a:rPr kumimoji="1" lang="zh-CN" altLang="en-US" smtClean="0"/>
              <a:t>128</a:t>
            </a:fld>
            <a:endParaRPr kumimoji="1" lang="zh-CN" altLang="en-US"/>
          </a:p>
        </p:txBody>
      </p:sp>
    </p:spTree>
    <p:extLst>
      <p:ext uri="{BB962C8B-B14F-4D97-AF65-F5344CB8AC3E}">
        <p14:creationId xmlns:p14="http://schemas.microsoft.com/office/powerpoint/2010/main" val="94481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1424" y="260648"/>
            <a:ext cx="5472608" cy="722461"/>
          </a:xfrm>
        </p:spPr>
        <p:txBody>
          <a:bodyPr anchor="b">
            <a:normAutofit/>
          </a:bodyPr>
          <a:lstStyle>
            <a:lvl1pPr algn="ctr">
              <a:defRPr sz="32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a:extLst>
              <a:ext uri="{FF2B5EF4-FFF2-40B4-BE49-F238E27FC236}">
                <a16:creationId xmlns:a16="http://schemas.microsoft.com/office/drawing/2014/main" id="{E0B0B0ED-DD43-490E-884B-AE1CF68ACC8A}"/>
              </a:ext>
            </a:extLst>
          </p:cNvPr>
          <p:cNvSpPr>
            <a:spLocks noGrp="1"/>
          </p:cNvSpPr>
          <p:nvPr>
            <p:ph type="dt" sz="half" idx="10"/>
          </p:nvPr>
        </p:nvSpPr>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C6917C17-A45F-4BFE-AF01-2489B4A2054C}"/>
              </a:ext>
            </a:extLst>
          </p:cNvPr>
          <p:cNvSpPr>
            <a:spLocks noGrp="1"/>
          </p:cNvSpPr>
          <p:nvPr>
            <p:ph type="sldNum" sz="quarter" idx="11"/>
          </p:nvPr>
        </p:nvSpPr>
        <p:spPr/>
        <p:txBody>
          <a:bodyPr/>
          <a:lstStyle>
            <a:lvl1pPr>
              <a:defRPr/>
            </a:lvl1pPr>
          </a:lstStyle>
          <a:p>
            <a:pPr>
              <a:defRPr/>
            </a:pPr>
            <a:fld id="{48FE6244-5976-486A-8754-5BFF8C395C2C}" type="slidenum">
              <a:rPr lang="en-US"/>
              <a:pPr>
                <a:defRPr/>
              </a:pPr>
              <a:t>‹#›</a:t>
            </a:fld>
            <a:endParaRPr lang="en-US"/>
          </a:p>
        </p:txBody>
      </p:sp>
      <p:sp>
        <p:nvSpPr>
          <p:cNvPr id="6" name="Footer Placeholder 4">
            <a:extLst>
              <a:ext uri="{FF2B5EF4-FFF2-40B4-BE49-F238E27FC236}">
                <a16:creationId xmlns:a16="http://schemas.microsoft.com/office/drawing/2014/main" id="{5C126399-0843-4BF2-9703-F4BBAFB2A29D}"/>
              </a:ext>
            </a:extLst>
          </p:cNvPr>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5532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normAutofit/>
          </a:bodyPr>
          <a:lstStyle>
            <a:lvl1pPr>
              <a:defRPr sz="1800"/>
            </a:lvl1pPr>
            <a:lvl2pPr>
              <a:defRPr sz="1800"/>
            </a:lvl2pPr>
            <a:lvl3pPr>
              <a:defRPr sz="1800"/>
            </a:lvl3pPr>
            <a:lvl4pPr>
              <a:defRPr sz="1800"/>
            </a:lvl4pPr>
            <a:lvl5pPr>
              <a:defRPr sz="18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a:extLst>
              <a:ext uri="{FF2B5EF4-FFF2-40B4-BE49-F238E27FC236}">
                <a16:creationId xmlns:a16="http://schemas.microsoft.com/office/drawing/2014/main" id="{D6F7D662-65E7-4DDF-BDB7-68D434E9D1D2}"/>
              </a:ext>
            </a:extLst>
          </p:cNvPr>
          <p:cNvSpPr>
            <a:spLocks noGrp="1"/>
          </p:cNvSpPr>
          <p:nvPr>
            <p:ph type="dt" sz="half" idx="10"/>
          </p:nvPr>
        </p:nvSpPr>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350BE1F3-C0DA-4666-878A-6BDB41DF2684}"/>
              </a:ext>
            </a:extLst>
          </p:cNvPr>
          <p:cNvSpPr>
            <a:spLocks noGrp="1"/>
          </p:cNvSpPr>
          <p:nvPr>
            <p:ph type="sldNum" sz="quarter" idx="11"/>
          </p:nvPr>
        </p:nvSpPr>
        <p:spPr/>
        <p:txBody>
          <a:bodyPr/>
          <a:lstStyle>
            <a:lvl1pPr>
              <a:defRPr/>
            </a:lvl1pPr>
          </a:lstStyle>
          <a:p>
            <a:pPr>
              <a:defRPr/>
            </a:pPr>
            <a:fld id="{0647FD38-D17D-46BF-A61D-EC8D5C6146BA}" type="slidenum">
              <a:rPr lang="en-US"/>
              <a:pPr>
                <a:defRPr/>
              </a:pPr>
              <a:t>‹#›</a:t>
            </a:fld>
            <a:endParaRPr lang="en-US"/>
          </a:p>
        </p:txBody>
      </p:sp>
      <p:sp>
        <p:nvSpPr>
          <p:cNvPr id="6" name="Footer Placeholder 4">
            <a:extLst>
              <a:ext uri="{FF2B5EF4-FFF2-40B4-BE49-F238E27FC236}">
                <a16:creationId xmlns:a16="http://schemas.microsoft.com/office/drawing/2014/main" id="{F8473F5A-FEF9-429B-BEFC-165AD5C6AB67}"/>
              </a:ext>
            </a:extLst>
          </p:cNvPr>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436418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AB104649-8DB2-417B-87BA-7AA6D8A2D925}"/>
              </a:ext>
            </a:extLst>
          </p:cNvPr>
          <p:cNvSpPr>
            <a:spLocks noGrp="1"/>
          </p:cNvSpPr>
          <p:nvPr>
            <p:ph type="dt" sz="half" idx="10"/>
          </p:nvPr>
        </p:nvSpPr>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71162945-21BC-4790-85EF-B5B6D85CBFA4}"/>
              </a:ext>
            </a:extLst>
          </p:cNvPr>
          <p:cNvSpPr>
            <a:spLocks noGrp="1"/>
          </p:cNvSpPr>
          <p:nvPr>
            <p:ph type="sldNum" sz="quarter" idx="11"/>
          </p:nvPr>
        </p:nvSpPr>
        <p:spPr/>
        <p:txBody>
          <a:bodyPr/>
          <a:lstStyle>
            <a:lvl1pPr>
              <a:defRPr/>
            </a:lvl1pPr>
          </a:lstStyle>
          <a:p>
            <a:pPr>
              <a:defRPr/>
            </a:pPr>
            <a:fld id="{49DC1843-04BA-4854-9EAE-5724867EEF1B}" type="slidenum">
              <a:rPr lang="en-US"/>
              <a:pPr>
                <a:defRPr/>
              </a:pPr>
              <a:t>‹#›</a:t>
            </a:fld>
            <a:endParaRPr lang="en-US"/>
          </a:p>
        </p:txBody>
      </p:sp>
      <p:sp>
        <p:nvSpPr>
          <p:cNvPr id="6" name="Footer Placeholder 4">
            <a:extLst>
              <a:ext uri="{FF2B5EF4-FFF2-40B4-BE49-F238E27FC236}">
                <a16:creationId xmlns:a16="http://schemas.microsoft.com/office/drawing/2014/main" id="{C66C016C-DFAB-4A66-AA52-96D0A198A928}"/>
              </a:ext>
            </a:extLst>
          </p:cNvPr>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799145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16557" y="335232"/>
            <a:ext cx="10515600" cy="601230"/>
          </a:xfrm>
        </p:spPr>
        <p:txBody>
          <a:bodyPr>
            <a:normAutofit/>
          </a:bodyPr>
          <a:lstStyle>
            <a:lvl1pPr>
              <a:defRPr sz="3200"/>
            </a:lvl1pPr>
          </a:lstStyle>
          <a:p>
            <a:r>
              <a:rPr lang="zh-CN" altLang="en-US" dirty="0"/>
              <a:t>单击此处编辑母版标题样式</a:t>
            </a:r>
            <a:endParaRPr lang="en-US" dirty="0"/>
          </a:p>
        </p:txBody>
      </p:sp>
      <p:sp>
        <p:nvSpPr>
          <p:cNvPr id="3" name="Content Placeholder 2"/>
          <p:cNvSpPr>
            <a:spLocks noGrp="1"/>
          </p:cNvSpPr>
          <p:nvPr>
            <p:ph idx="1"/>
          </p:nvPr>
        </p:nvSpPr>
        <p:spPr>
          <a:xfrm>
            <a:off x="911424" y="1340768"/>
            <a:ext cx="10515600" cy="4351338"/>
          </a:xfrm>
        </p:spPr>
        <p:txBody>
          <a:bodyPr/>
          <a:lstStyle>
            <a:lvl1pPr>
              <a:defRPr sz="1800"/>
            </a:lvl1pPr>
            <a:lvl2pPr>
              <a:defRPr sz="1800"/>
            </a:lvl2pPr>
            <a:lvl3pPr>
              <a:defRPr sz="1800"/>
            </a:lvl3pPr>
            <a:lvl4pPr>
              <a:defRPr sz="1800"/>
            </a:lvl4pPr>
            <a:lvl5pPr>
              <a:defRPr sz="18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a:extLst>
              <a:ext uri="{FF2B5EF4-FFF2-40B4-BE49-F238E27FC236}">
                <a16:creationId xmlns:a16="http://schemas.microsoft.com/office/drawing/2014/main" id="{9C758156-2C30-4DF3-A098-7FDCC92BD9FB}"/>
              </a:ext>
            </a:extLst>
          </p:cNvPr>
          <p:cNvSpPr>
            <a:spLocks noGrp="1"/>
          </p:cNvSpPr>
          <p:nvPr>
            <p:ph type="dt" sz="half" idx="10"/>
          </p:nvPr>
        </p:nvSpPr>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235489D3-2B69-4484-9AA7-34F2C737BE9A}"/>
              </a:ext>
            </a:extLst>
          </p:cNvPr>
          <p:cNvSpPr>
            <a:spLocks noGrp="1"/>
          </p:cNvSpPr>
          <p:nvPr>
            <p:ph type="sldNum" sz="quarter" idx="11"/>
          </p:nvPr>
        </p:nvSpPr>
        <p:spPr/>
        <p:txBody>
          <a:bodyPr/>
          <a:lstStyle>
            <a:lvl1pPr>
              <a:defRPr/>
            </a:lvl1pPr>
          </a:lstStyle>
          <a:p>
            <a:pPr>
              <a:defRPr/>
            </a:pPr>
            <a:fld id="{AD8A1803-9DE3-4EB3-BC11-0E54EC1517AB}" type="slidenum">
              <a:rPr lang="en-US"/>
              <a:pPr>
                <a:defRPr/>
              </a:pPr>
              <a:t>‹#›</a:t>
            </a:fld>
            <a:endParaRPr lang="en-US"/>
          </a:p>
        </p:txBody>
      </p:sp>
      <p:sp>
        <p:nvSpPr>
          <p:cNvPr id="6" name="Footer Placeholder 4">
            <a:extLst>
              <a:ext uri="{FF2B5EF4-FFF2-40B4-BE49-F238E27FC236}">
                <a16:creationId xmlns:a16="http://schemas.microsoft.com/office/drawing/2014/main" id="{83801355-D172-427A-9B40-960136244769}"/>
              </a:ext>
            </a:extLst>
          </p:cNvPr>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80926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32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a:extLst>
              <a:ext uri="{FF2B5EF4-FFF2-40B4-BE49-F238E27FC236}">
                <a16:creationId xmlns:a16="http://schemas.microsoft.com/office/drawing/2014/main" id="{F942A89C-891D-474A-824A-D7C7902937D4}"/>
              </a:ext>
            </a:extLst>
          </p:cNvPr>
          <p:cNvSpPr>
            <a:spLocks noGrp="1"/>
          </p:cNvSpPr>
          <p:nvPr>
            <p:ph type="dt" sz="half" idx="10"/>
          </p:nvPr>
        </p:nvSpPr>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79DC5D65-19F7-4D3E-8C74-348343D49134}"/>
              </a:ext>
            </a:extLst>
          </p:cNvPr>
          <p:cNvSpPr>
            <a:spLocks noGrp="1"/>
          </p:cNvSpPr>
          <p:nvPr>
            <p:ph type="sldNum" sz="quarter" idx="11"/>
          </p:nvPr>
        </p:nvSpPr>
        <p:spPr/>
        <p:txBody>
          <a:bodyPr/>
          <a:lstStyle>
            <a:lvl1pPr>
              <a:defRPr/>
            </a:lvl1pPr>
          </a:lstStyle>
          <a:p>
            <a:pPr>
              <a:defRPr/>
            </a:pPr>
            <a:fld id="{DE8C07C0-4A23-4E7A-8943-6660980C3F84}" type="slidenum">
              <a:rPr lang="en-US"/>
              <a:pPr>
                <a:defRPr/>
              </a:pPr>
              <a:t>‹#›</a:t>
            </a:fld>
            <a:endParaRPr lang="en-US"/>
          </a:p>
        </p:txBody>
      </p:sp>
      <p:sp>
        <p:nvSpPr>
          <p:cNvPr id="6" name="Footer Placeholder 4">
            <a:extLst>
              <a:ext uri="{FF2B5EF4-FFF2-40B4-BE49-F238E27FC236}">
                <a16:creationId xmlns:a16="http://schemas.microsoft.com/office/drawing/2014/main" id="{CE197E77-7AE1-42C7-BC1D-E72402A8A927}"/>
              </a:ext>
            </a:extLst>
          </p:cNvPr>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99651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zh-CN" altLang="en-US" dirty="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a:extLst>
              <a:ext uri="{FF2B5EF4-FFF2-40B4-BE49-F238E27FC236}">
                <a16:creationId xmlns:a16="http://schemas.microsoft.com/office/drawing/2014/main" id="{00F3DA22-D92E-43C9-BBD5-51804DB75A3C}"/>
              </a:ext>
            </a:extLst>
          </p:cNvPr>
          <p:cNvSpPr>
            <a:spLocks noGrp="1"/>
          </p:cNvSpPr>
          <p:nvPr>
            <p:ph type="dt" sz="half" idx="10"/>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1D1A0334-DD55-4B77-A452-619BE4079598}"/>
              </a:ext>
            </a:extLst>
          </p:cNvPr>
          <p:cNvSpPr>
            <a:spLocks noGrp="1"/>
          </p:cNvSpPr>
          <p:nvPr>
            <p:ph type="sldNum" sz="quarter" idx="11"/>
          </p:nvPr>
        </p:nvSpPr>
        <p:spPr/>
        <p:txBody>
          <a:bodyPr/>
          <a:lstStyle>
            <a:lvl1pPr>
              <a:defRPr/>
            </a:lvl1pPr>
          </a:lstStyle>
          <a:p>
            <a:pPr>
              <a:defRPr/>
            </a:pPr>
            <a:fld id="{D35FE293-735C-4A8B-821B-0DF3B7FD3EF7}" type="slidenum">
              <a:rPr lang="en-US"/>
              <a:pPr>
                <a:defRPr/>
              </a:pPr>
              <a:t>‹#›</a:t>
            </a:fld>
            <a:endParaRPr lang="en-US"/>
          </a:p>
        </p:txBody>
      </p:sp>
      <p:sp>
        <p:nvSpPr>
          <p:cNvPr id="7" name="Footer Placeholder 4">
            <a:extLst>
              <a:ext uri="{FF2B5EF4-FFF2-40B4-BE49-F238E27FC236}">
                <a16:creationId xmlns:a16="http://schemas.microsoft.com/office/drawing/2014/main" id="{4C6AC279-D5C1-4C54-9041-8163C897FC03}"/>
              </a:ext>
            </a:extLst>
          </p:cNvPr>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955292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914400" y="214485"/>
            <a:ext cx="10515600" cy="910260"/>
          </a:xfrm>
        </p:spPr>
        <p:txBody>
          <a:bodyPr>
            <a:normAutofit/>
          </a:bodyPr>
          <a:lstStyle>
            <a:lvl1pPr>
              <a:defRPr sz="32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3">
            <a:extLst>
              <a:ext uri="{FF2B5EF4-FFF2-40B4-BE49-F238E27FC236}">
                <a16:creationId xmlns:a16="http://schemas.microsoft.com/office/drawing/2014/main" id="{AAE5F11D-CACB-4073-8DB2-503D9C631490}"/>
              </a:ext>
            </a:extLst>
          </p:cNvPr>
          <p:cNvSpPr>
            <a:spLocks noGrp="1"/>
          </p:cNvSpPr>
          <p:nvPr>
            <p:ph type="dt" sz="half" idx="10"/>
          </p:nvPr>
        </p:nvSpPr>
        <p:spPr/>
        <p:txBody>
          <a:bodyPr/>
          <a:lstStyle>
            <a:lvl1pPr>
              <a:defRPr/>
            </a:lvl1pPr>
          </a:lstStyle>
          <a:p>
            <a:pPr>
              <a:defRPr/>
            </a:pPr>
            <a:endParaRPr lang="en-US" altLang="zh-CN"/>
          </a:p>
        </p:txBody>
      </p:sp>
      <p:sp>
        <p:nvSpPr>
          <p:cNvPr id="8" name="Slide Number Placeholder 5">
            <a:extLst>
              <a:ext uri="{FF2B5EF4-FFF2-40B4-BE49-F238E27FC236}">
                <a16:creationId xmlns:a16="http://schemas.microsoft.com/office/drawing/2014/main" id="{75FD65EE-C10D-4F3C-BA53-EC48D286D907}"/>
              </a:ext>
            </a:extLst>
          </p:cNvPr>
          <p:cNvSpPr>
            <a:spLocks noGrp="1"/>
          </p:cNvSpPr>
          <p:nvPr>
            <p:ph type="sldNum" sz="quarter" idx="11"/>
          </p:nvPr>
        </p:nvSpPr>
        <p:spPr/>
        <p:txBody>
          <a:bodyPr/>
          <a:lstStyle>
            <a:lvl1pPr>
              <a:defRPr/>
            </a:lvl1pPr>
          </a:lstStyle>
          <a:p>
            <a:pPr>
              <a:defRPr/>
            </a:pPr>
            <a:fld id="{47C3ACB2-D729-4014-93C3-26013AD18395}" type="slidenum">
              <a:rPr lang="en-US"/>
              <a:pPr>
                <a:defRPr/>
              </a:pPr>
              <a:t>‹#›</a:t>
            </a:fld>
            <a:endParaRPr lang="en-US"/>
          </a:p>
        </p:txBody>
      </p:sp>
      <p:sp>
        <p:nvSpPr>
          <p:cNvPr id="9" name="Footer Placeholder 4">
            <a:extLst>
              <a:ext uri="{FF2B5EF4-FFF2-40B4-BE49-F238E27FC236}">
                <a16:creationId xmlns:a16="http://schemas.microsoft.com/office/drawing/2014/main" id="{748418B4-6F41-473B-A935-38E02113CC6F}"/>
              </a:ext>
            </a:extLst>
          </p:cNvPr>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47977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zh-CN" altLang="en-US" dirty="0"/>
              <a:t>单击此处编辑母版标题样式</a:t>
            </a:r>
            <a:endParaRPr lang="en-US" dirty="0"/>
          </a:p>
        </p:txBody>
      </p:sp>
      <p:sp>
        <p:nvSpPr>
          <p:cNvPr id="3" name="Date Placeholder 3">
            <a:extLst>
              <a:ext uri="{FF2B5EF4-FFF2-40B4-BE49-F238E27FC236}">
                <a16:creationId xmlns:a16="http://schemas.microsoft.com/office/drawing/2014/main" id="{9B28025A-565E-42E6-BD44-ACA99D6BDD6B}"/>
              </a:ext>
            </a:extLst>
          </p:cNvPr>
          <p:cNvSpPr>
            <a:spLocks noGrp="1"/>
          </p:cNvSpPr>
          <p:nvPr>
            <p:ph type="dt" sz="half" idx="10"/>
          </p:nvPr>
        </p:nvSpPr>
        <p:spPr/>
        <p:txBody>
          <a:bodyPr/>
          <a:lstStyle>
            <a:lvl1pPr>
              <a:defRPr/>
            </a:lvl1pPr>
          </a:lstStyle>
          <a:p>
            <a:pPr>
              <a:defRPr/>
            </a:pPr>
            <a:endParaRPr lang="en-US" altLang="zh-CN"/>
          </a:p>
        </p:txBody>
      </p:sp>
      <p:sp>
        <p:nvSpPr>
          <p:cNvPr id="4" name="Slide Number Placeholder 5">
            <a:extLst>
              <a:ext uri="{FF2B5EF4-FFF2-40B4-BE49-F238E27FC236}">
                <a16:creationId xmlns:a16="http://schemas.microsoft.com/office/drawing/2014/main" id="{EB81E570-C0FF-438E-8451-4FDE86FAD4CF}"/>
              </a:ext>
            </a:extLst>
          </p:cNvPr>
          <p:cNvSpPr>
            <a:spLocks noGrp="1"/>
          </p:cNvSpPr>
          <p:nvPr>
            <p:ph type="sldNum" sz="quarter" idx="11"/>
          </p:nvPr>
        </p:nvSpPr>
        <p:spPr/>
        <p:txBody>
          <a:bodyPr/>
          <a:lstStyle>
            <a:lvl1pPr>
              <a:defRPr/>
            </a:lvl1pPr>
          </a:lstStyle>
          <a:p>
            <a:pPr>
              <a:defRPr/>
            </a:pPr>
            <a:fld id="{289443C8-8DF0-41E9-8390-9CDB37FB5B1A}" type="slidenum">
              <a:rPr lang="en-US"/>
              <a:pPr>
                <a:defRPr/>
              </a:pPr>
              <a:t>‹#›</a:t>
            </a:fld>
            <a:endParaRPr lang="en-US"/>
          </a:p>
        </p:txBody>
      </p:sp>
      <p:sp>
        <p:nvSpPr>
          <p:cNvPr id="5" name="Footer Placeholder 4">
            <a:extLst>
              <a:ext uri="{FF2B5EF4-FFF2-40B4-BE49-F238E27FC236}">
                <a16:creationId xmlns:a16="http://schemas.microsoft.com/office/drawing/2014/main" id="{7D2CB372-C857-464A-991F-3E2B736175BA}"/>
              </a:ext>
            </a:extLst>
          </p:cNvPr>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101022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83FF4BC-24CB-4F42-8FAE-F9F6296F5675}"/>
              </a:ext>
            </a:extLst>
          </p:cNvPr>
          <p:cNvSpPr>
            <a:spLocks noGrp="1"/>
          </p:cNvSpPr>
          <p:nvPr>
            <p:ph type="dt" sz="half" idx="10"/>
          </p:nvPr>
        </p:nvSpPr>
        <p:spPr/>
        <p:txBody>
          <a:bodyPr/>
          <a:lstStyle>
            <a:lvl1pPr>
              <a:defRPr/>
            </a:lvl1pPr>
          </a:lstStyle>
          <a:p>
            <a:pPr>
              <a:defRPr/>
            </a:pPr>
            <a:endParaRPr lang="en-US" altLang="zh-CN"/>
          </a:p>
        </p:txBody>
      </p:sp>
      <p:sp>
        <p:nvSpPr>
          <p:cNvPr id="3" name="Slide Number Placeholder 5">
            <a:extLst>
              <a:ext uri="{FF2B5EF4-FFF2-40B4-BE49-F238E27FC236}">
                <a16:creationId xmlns:a16="http://schemas.microsoft.com/office/drawing/2014/main" id="{74E613C9-1509-4823-A777-C269985F870C}"/>
              </a:ext>
            </a:extLst>
          </p:cNvPr>
          <p:cNvSpPr>
            <a:spLocks noGrp="1"/>
          </p:cNvSpPr>
          <p:nvPr>
            <p:ph type="sldNum" sz="quarter" idx="11"/>
          </p:nvPr>
        </p:nvSpPr>
        <p:spPr/>
        <p:txBody>
          <a:bodyPr/>
          <a:lstStyle>
            <a:lvl1pPr>
              <a:defRPr/>
            </a:lvl1pPr>
          </a:lstStyle>
          <a:p>
            <a:pPr>
              <a:defRPr/>
            </a:pPr>
            <a:fld id="{89F98887-CF8B-4F3E-A722-FD859037374E}" type="slidenum">
              <a:rPr lang="en-US"/>
              <a:pPr>
                <a:defRPr/>
              </a:pPr>
              <a:t>‹#›</a:t>
            </a:fld>
            <a:endParaRPr lang="en-US"/>
          </a:p>
        </p:txBody>
      </p:sp>
      <p:sp>
        <p:nvSpPr>
          <p:cNvPr id="4" name="Footer Placeholder 4">
            <a:extLst>
              <a:ext uri="{FF2B5EF4-FFF2-40B4-BE49-F238E27FC236}">
                <a16:creationId xmlns:a16="http://schemas.microsoft.com/office/drawing/2014/main" id="{208DB08B-3DCE-4373-A348-4B97944AFC9E}"/>
              </a:ext>
            </a:extLst>
          </p:cNvPr>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675231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0D53F7A4-6B33-477D-A306-BBC59F4EF7B5}"/>
              </a:ext>
            </a:extLst>
          </p:cNvPr>
          <p:cNvSpPr>
            <a:spLocks noGrp="1"/>
          </p:cNvSpPr>
          <p:nvPr>
            <p:ph type="dt" sz="half" idx="10"/>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4E006FCD-A62A-49EB-AD8E-FA619CC3C34C}"/>
              </a:ext>
            </a:extLst>
          </p:cNvPr>
          <p:cNvSpPr>
            <a:spLocks noGrp="1"/>
          </p:cNvSpPr>
          <p:nvPr>
            <p:ph type="sldNum" sz="quarter" idx="11"/>
          </p:nvPr>
        </p:nvSpPr>
        <p:spPr/>
        <p:txBody>
          <a:bodyPr/>
          <a:lstStyle>
            <a:lvl1pPr>
              <a:defRPr/>
            </a:lvl1pPr>
          </a:lstStyle>
          <a:p>
            <a:pPr>
              <a:defRPr/>
            </a:pPr>
            <a:fld id="{5727A926-B2BC-4CA3-91EC-44A321375387}" type="slidenum">
              <a:rPr lang="en-US"/>
              <a:pPr>
                <a:defRPr/>
              </a:pPr>
              <a:t>‹#›</a:t>
            </a:fld>
            <a:endParaRPr lang="en-US"/>
          </a:p>
        </p:txBody>
      </p:sp>
      <p:sp>
        <p:nvSpPr>
          <p:cNvPr id="7" name="Footer Placeholder 4">
            <a:extLst>
              <a:ext uri="{FF2B5EF4-FFF2-40B4-BE49-F238E27FC236}">
                <a16:creationId xmlns:a16="http://schemas.microsoft.com/office/drawing/2014/main" id="{B466EE06-7631-46CD-97F9-69E43E3ACDA2}"/>
              </a:ext>
            </a:extLst>
          </p:cNvPr>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803938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Date Placeholder 3">
            <a:extLst>
              <a:ext uri="{FF2B5EF4-FFF2-40B4-BE49-F238E27FC236}">
                <a16:creationId xmlns:a16="http://schemas.microsoft.com/office/drawing/2014/main" id="{E4668760-AECF-4A9C-A760-E92AF4ABAF5F}"/>
              </a:ext>
            </a:extLst>
          </p:cNvPr>
          <p:cNvSpPr>
            <a:spLocks noGrp="1"/>
          </p:cNvSpPr>
          <p:nvPr>
            <p:ph type="dt" sz="half" idx="10"/>
          </p:nvPr>
        </p:nvSpPr>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EE7E91D4-A47A-4E4B-905B-BAC4878EA307}"/>
              </a:ext>
            </a:extLst>
          </p:cNvPr>
          <p:cNvSpPr>
            <a:spLocks noGrp="1"/>
          </p:cNvSpPr>
          <p:nvPr>
            <p:ph type="sldNum" sz="quarter" idx="11"/>
          </p:nvPr>
        </p:nvSpPr>
        <p:spPr/>
        <p:txBody>
          <a:bodyPr/>
          <a:lstStyle>
            <a:lvl1pPr>
              <a:defRPr/>
            </a:lvl1pPr>
          </a:lstStyle>
          <a:p>
            <a:pPr>
              <a:defRPr/>
            </a:pPr>
            <a:fld id="{932B5957-9773-47DB-8AD7-AC15FD8BF484}" type="slidenum">
              <a:rPr lang="en-US"/>
              <a:pPr>
                <a:defRPr/>
              </a:pPr>
              <a:t>‹#›</a:t>
            </a:fld>
            <a:endParaRPr lang="en-US"/>
          </a:p>
        </p:txBody>
      </p:sp>
      <p:sp>
        <p:nvSpPr>
          <p:cNvPr id="7" name="Footer Placeholder 4">
            <a:extLst>
              <a:ext uri="{FF2B5EF4-FFF2-40B4-BE49-F238E27FC236}">
                <a16:creationId xmlns:a16="http://schemas.microsoft.com/office/drawing/2014/main" id="{656A5A30-1CF0-4973-9A17-FA93171DE1A6}"/>
              </a:ext>
            </a:extLst>
          </p:cNvPr>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016267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AD8FF96-A606-464C-B1A4-91737D03A15E}"/>
              </a:ext>
            </a:extLst>
          </p:cNvPr>
          <p:cNvSpPr>
            <a:spLocks noGrp="1" noChangeArrowheads="1"/>
          </p:cNvSpPr>
          <p:nvPr>
            <p:ph type="title"/>
          </p:nvPr>
        </p:nvSpPr>
        <p:spPr bwMode="auto">
          <a:xfrm>
            <a:off x="838200" y="365125"/>
            <a:ext cx="10515600"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Text Placeholder 2">
            <a:extLst>
              <a:ext uri="{FF2B5EF4-FFF2-40B4-BE49-F238E27FC236}">
                <a16:creationId xmlns:a16="http://schemas.microsoft.com/office/drawing/2014/main" id="{6E7FAF46-BF1F-4C6C-826A-3ACE74433E3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a:extLst>
              <a:ext uri="{FF2B5EF4-FFF2-40B4-BE49-F238E27FC236}">
                <a16:creationId xmlns:a16="http://schemas.microsoft.com/office/drawing/2014/main" id="{31458029-3404-4403-980A-B70E569AC09D}"/>
              </a:ext>
            </a:extLst>
          </p:cNvPr>
          <p:cNvSpPr>
            <a:spLocks noGrp="1"/>
          </p:cNvSpPr>
          <p:nvPr>
            <p:ph type="dt" sz="half" idx="2"/>
          </p:nvPr>
        </p:nvSpPr>
        <p:spPr>
          <a:xfrm>
            <a:off x="766763" y="6345238"/>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endParaRPr lang="en-US" altLang="zh-CN"/>
          </a:p>
        </p:txBody>
      </p:sp>
      <p:sp>
        <p:nvSpPr>
          <p:cNvPr id="6" name="Slide Number Placeholder 5">
            <a:extLst>
              <a:ext uri="{FF2B5EF4-FFF2-40B4-BE49-F238E27FC236}">
                <a16:creationId xmlns:a16="http://schemas.microsoft.com/office/drawing/2014/main" id="{3774D432-A4F5-4617-89A9-AC0CB70F6F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C7838E21-C2AE-4A17-9C2B-4E40795D07FA}" type="slidenum">
              <a:rPr lang="en-US"/>
              <a:pPr>
                <a:defRPr/>
              </a:pPr>
              <a:t>‹#›</a:t>
            </a:fld>
            <a:endParaRPr lang="en-US"/>
          </a:p>
        </p:txBody>
      </p:sp>
      <p:sp>
        <p:nvSpPr>
          <p:cNvPr id="1030" name="Rectangle 1093">
            <a:extLst>
              <a:ext uri="{FF2B5EF4-FFF2-40B4-BE49-F238E27FC236}">
                <a16:creationId xmlns:a16="http://schemas.microsoft.com/office/drawing/2014/main" id="{D61A75E3-F052-4A71-B545-16A3F4876F71}"/>
              </a:ext>
            </a:extLst>
          </p:cNvPr>
          <p:cNvSpPr>
            <a:spLocks noChangeArrowheads="1"/>
          </p:cNvSpPr>
          <p:nvPr userDrawn="1"/>
        </p:nvSpPr>
        <p:spPr bwMode="auto">
          <a:xfrm>
            <a:off x="-7938" y="6342063"/>
            <a:ext cx="12207876" cy="511175"/>
          </a:xfrm>
          <a:prstGeom prst="rect">
            <a:avLst/>
          </a:prstGeom>
          <a:solidFill>
            <a:srgbClr val="00447C"/>
          </a:solidFill>
          <a:ln>
            <a:noFill/>
          </a:ln>
        </p:spPr>
        <p:txBody>
          <a:bodyP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defTabSz="914400" eaLnBrk="1" hangingPunct="1">
              <a:defRPr/>
            </a:pPr>
            <a:endParaRPr lang="zh-CN" altLang="en-US">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10" name="Rectangle 1098">
            <a:extLst>
              <a:ext uri="{FF2B5EF4-FFF2-40B4-BE49-F238E27FC236}">
                <a16:creationId xmlns:a16="http://schemas.microsoft.com/office/drawing/2014/main" id="{DBEE3A94-FD2B-478C-AB65-7E410ACE01EB}"/>
              </a:ext>
            </a:extLst>
          </p:cNvPr>
          <p:cNvSpPr txBox="1">
            <a:spLocks noChangeArrowheads="1"/>
          </p:cNvSpPr>
          <p:nvPr userDrawn="1"/>
        </p:nvSpPr>
        <p:spPr bwMode="auto">
          <a:xfrm>
            <a:off x="14325600" y="6415088"/>
            <a:ext cx="1747838" cy="365125"/>
          </a:xfrm>
          <a:prstGeom prst="rect">
            <a:avLst/>
          </a:prstGeom>
          <a:noFill/>
          <a:ln>
            <a:noFill/>
          </a:ln>
        </p:spPr>
        <p:txBody>
          <a:bodyPr anchor="ctr"/>
          <a:lstStyle>
            <a:defPPr>
              <a:defRPr lang="zh-CN"/>
            </a:defPPr>
            <a:lvl1pPr algn="r" rtl="0" eaLnBrk="1" fontAlgn="base" hangingPunct="1">
              <a:spcBef>
                <a:spcPct val="0"/>
              </a:spcBef>
              <a:spcAft>
                <a:spcPct val="0"/>
              </a:spcAft>
              <a:defRPr sz="1800" b="1" i="1" kern="1200" smtClean="0">
                <a:solidFill>
                  <a:srgbClr val="FFFFFF"/>
                </a:solidFill>
                <a:latin typeface="Times New Roman" panose="02020603050405020304" pitchFamily="18" charset="0"/>
                <a:ea typeface="微软雅黑" panose="020B0503020204020204" pitchFamily="34" charset="-122"/>
                <a:cs typeface="+mn-cs"/>
              </a:defRPr>
            </a:lvl1pPr>
            <a:lvl2pPr marL="457200" algn="l" rtl="0" eaLnBrk="0" fontAlgn="base" hangingPunct="0">
              <a:spcBef>
                <a:spcPct val="0"/>
              </a:spcBef>
              <a:spcAft>
                <a:spcPct val="0"/>
              </a:spcAft>
              <a:defRPr sz="3600" kern="1200">
                <a:solidFill>
                  <a:schemeClr val="tx2"/>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600" kern="1200">
                <a:solidFill>
                  <a:schemeClr val="tx2"/>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600" kern="1200">
                <a:solidFill>
                  <a:schemeClr val="tx2"/>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600" kern="1200">
                <a:solidFill>
                  <a:schemeClr val="tx2"/>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600" kern="1200">
                <a:solidFill>
                  <a:schemeClr val="tx2"/>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600" kern="1200">
                <a:solidFill>
                  <a:schemeClr val="tx2"/>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600" kern="1200">
                <a:solidFill>
                  <a:schemeClr val="tx2"/>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600" kern="1200">
                <a:solidFill>
                  <a:schemeClr val="tx2"/>
                </a:solidFill>
                <a:latin typeface="Times New Roman" panose="02020603050405020304" pitchFamily="18" charset="0"/>
                <a:ea typeface="宋体" panose="02010600030101010101" pitchFamily="2" charset="-122"/>
                <a:cs typeface="+mn-cs"/>
              </a:defRPr>
            </a:lvl9pPr>
          </a:lstStyle>
          <a:p>
            <a:pPr>
              <a:defRPr/>
            </a:pPr>
            <a:fld id="{90C338D6-ACC6-4570-B051-91131D264137}" type="slidenum">
              <a:rPr lang="zh-CN" altLang="en-US">
                <a:latin typeface="Calibri"/>
                <a:sym typeface="Calibri" panose="020F0502020204030204" pitchFamily="34" charset="0"/>
              </a:rPr>
              <a:pPr>
                <a:defRPr/>
              </a:pPr>
              <a:t>‹#›</a:t>
            </a:fld>
            <a:endParaRPr lang="zh-CN" altLang="en-US">
              <a:latin typeface="Calibri"/>
              <a:sym typeface="Calibri" panose="020F0502020204030204" pitchFamily="34" charset="0"/>
            </a:endParaRPr>
          </a:p>
        </p:txBody>
      </p:sp>
      <p:cxnSp>
        <p:nvCxnSpPr>
          <p:cNvPr id="1032" name="Line 2054">
            <a:extLst>
              <a:ext uri="{FF2B5EF4-FFF2-40B4-BE49-F238E27FC236}">
                <a16:creationId xmlns:a16="http://schemas.microsoft.com/office/drawing/2014/main" id="{1B34ED08-4FB3-420D-B014-177C6F62AAC3}"/>
              </a:ext>
            </a:extLst>
          </p:cNvPr>
          <p:cNvCxnSpPr>
            <a:cxnSpLocks noChangeShapeType="1"/>
          </p:cNvCxnSpPr>
          <p:nvPr userDrawn="1"/>
        </p:nvCxnSpPr>
        <p:spPr bwMode="auto">
          <a:xfrm>
            <a:off x="854075" y="966788"/>
            <a:ext cx="9274175" cy="0"/>
          </a:xfrm>
          <a:prstGeom prst="line">
            <a:avLst/>
          </a:prstGeom>
          <a:noFill/>
          <a:ln w="19050">
            <a:solidFill>
              <a:srgbClr val="0B4DA2"/>
            </a:solidFill>
            <a:round/>
            <a:headEnd/>
            <a:tailEnd/>
          </a:ln>
          <a:extLst>
            <a:ext uri="{909E8E84-426E-40DD-AFC4-6F175D3DCCD1}">
              <a14:hiddenFill xmlns:a14="http://schemas.microsoft.com/office/drawing/2010/main">
                <a:noFill/>
              </a14:hiddenFill>
            </a:ext>
          </a:extLst>
        </p:spPr>
      </p:cxnSp>
      <p:sp>
        <p:nvSpPr>
          <p:cNvPr id="12" name="Rectangle 233">
            <a:extLst>
              <a:ext uri="{FF2B5EF4-FFF2-40B4-BE49-F238E27FC236}">
                <a16:creationId xmlns:a16="http://schemas.microsoft.com/office/drawing/2014/main" id="{7CC687CB-5A77-4050-8194-33774A9C8CCB}"/>
              </a:ext>
            </a:extLst>
          </p:cNvPr>
          <p:cNvSpPr>
            <a:spLocks noChangeArrowheads="1"/>
          </p:cNvSpPr>
          <p:nvPr userDrawn="1"/>
        </p:nvSpPr>
        <p:spPr bwMode="auto">
          <a:xfrm>
            <a:off x="442913" y="428625"/>
            <a:ext cx="204787" cy="457200"/>
          </a:xfrm>
          <a:prstGeom prst="rect">
            <a:avLst/>
          </a:prstGeom>
          <a:solidFill>
            <a:srgbClr val="C00000"/>
          </a:solidFill>
          <a:ln>
            <a:noFill/>
          </a:ln>
        </p:spPr>
        <p:txBody>
          <a:bodyPr anchor="ct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fontAlgn="auto" hangingPunct="1">
              <a:lnSpc>
                <a:spcPct val="100000"/>
              </a:lnSpc>
              <a:spcBef>
                <a:spcPct val="0"/>
              </a:spcBef>
              <a:spcAft>
                <a:spcPct val="0"/>
              </a:spcAft>
              <a:buFontTx/>
              <a:buNone/>
              <a:defRPr/>
            </a:pPr>
            <a:endParaRPr lang="zh-CN" altLang="en-US" sz="1351">
              <a:solidFill>
                <a:srgbClr val="FFFFFF"/>
              </a:solidFill>
              <a:latin typeface="华文中宋" panose="02010600040101010101" pitchFamily="2" charset="-122"/>
              <a:ea typeface="华文中宋" panose="02010600040101010101" pitchFamily="2" charset="-122"/>
              <a:sym typeface="Calibri" panose="020F0502020204030204" pitchFamily="34" charset="0"/>
            </a:endParaRPr>
          </a:p>
        </p:txBody>
      </p:sp>
      <p:cxnSp>
        <p:nvCxnSpPr>
          <p:cNvPr id="1034" name="Line 404">
            <a:extLst>
              <a:ext uri="{FF2B5EF4-FFF2-40B4-BE49-F238E27FC236}">
                <a16:creationId xmlns:a16="http://schemas.microsoft.com/office/drawing/2014/main" id="{B76CFC16-A2B1-4583-A83C-4C46AF20856E}"/>
              </a:ext>
            </a:extLst>
          </p:cNvPr>
          <p:cNvCxnSpPr>
            <a:cxnSpLocks noChangeShapeType="1"/>
          </p:cNvCxnSpPr>
          <p:nvPr userDrawn="1"/>
        </p:nvCxnSpPr>
        <p:spPr bwMode="auto">
          <a:xfrm>
            <a:off x="735013" y="428625"/>
            <a:ext cx="0" cy="45720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cxnSp>
      <p:pic>
        <p:nvPicPr>
          <p:cNvPr id="1035" name="图片 13">
            <a:extLst>
              <a:ext uri="{FF2B5EF4-FFF2-40B4-BE49-F238E27FC236}">
                <a16:creationId xmlns:a16="http://schemas.microsoft.com/office/drawing/2014/main" id="{4D66A915-7EA2-406D-92DB-2DDFD945E93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760075" y="236538"/>
            <a:ext cx="989013"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a:extLst>
              <a:ext uri="{FF2B5EF4-FFF2-40B4-BE49-F238E27FC236}">
                <a16:creationId xmlns:a16="http://schemas.microsoft.com/office/drawing/2014/main" id="{E78E9F8C-DFC4-401C-8B0D-E7D859A645A6}"/>
              </a:ext>
            </a:extLst>
          </p:cNvPr>
          <p:cNvSpPr>
            <a:spLocks noGrp="1"/>
          </p:cNvSpPr>
          <p:nvPr>
            <p:ph type="ftr" sz="quarter" idx="3"/>
          </p:nvPr>
        </p:nvSpPr>
        <p:spPr>
          <a:xfrm>
            <a:off x="3917950" y="6397625"/>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slide" Target="slide103.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59.xml"/><Relationship Id="rId4" Type="http://schemas.openxmlformats.org/officeDocument/2006/relationships/slide" Target="slide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4" name="Text Box 10">
            <a:extLst>
              <a:ext uri="{FF2B5EF4-FFF2-40B4-BE49-F238E27FC236}">
                <a16:creationId xmlns:a16="http://schemas.microsoft.com/office/drawing/2014/main" id="{FAE0A1D1-9F84-4A66-AD6C-ACC02A567CA1}"/>
              </a:ext>
            </a:extLst>
          </p:cNvPr>
          <p:cNvSpPr txBox="1">
            <a:spLocks noChangeArrowheads="1"/>
          </p:cNvSpPr>
          <p:nvPr/>
        </p:nvSpPr>
        <p:spPr bwMode="auto">
          <a:xfrm>
            <a:off x="3000375" y="115888"/>
            <a:ext cx="4967288" cy="825500"/>
          </a:xfrm>
          <a:prstGeom prst="rect">
            <a:avLst/>
          </a:prstGeom>
          <a:noFill/>
          <a:ln>
            <a:noFill/>
          </a:ln>
          <a:effectLst/>
        </p:spPr>
        <p:txBody>
          <a:bodyPr>
            <a:spAutoFit/>
          </a:bodyPr>
          <a:lstStyle/>
          <a:p>
            <a:pPr algn="ctr" eaLnBrk="1" fontAlgn="auto" hangingPunct="1">
              <a:lnSpc>
                <a:spcPct val="150000"/>
              </a:lnSpc>
              <a:spcAft>
                <a:spcPts val="0"/>
              </a:spcAft>
              <a:defRPr/>
            </a:pPr>
            <a:r>
              <a:rPr lang="zh-CN" altLang="en-US" sz="3600" b="1" dirty="0">
                <a:latin typeface="+mn-lt"/>
                <a:ea typeface="+mn-ea"/>
                <a:cs typeface="+mn-ea"/>
                <a:sym typeface="+mn-lt"/>
              </a:rPr>
              <a:t>第一章    操作系统引论</a:t>
            </a:r>
          </a:p>
        </p:txBody>
      </p:sp>
      <p:sp>
        <p:nvSpPr>
          <p:cNvPr id="108558" name="Text Box 14">
            <a:extLst>
              <a:ext uri="{FF2B5EF4-FFF2-40B4-BE49-F238E27FC236}">
                <a16:creationId xmlns:a16="http://schemas.microsoft.com/office/drawing/2014/main" id="{B39BAC52-5A53-4963-A6CE-E73EEC5C37B9}"/>
              </a:ext>
            </a:extLst>
          </p:cNvPr>
          <p:cNvSpPr txBox="1">
            <a:spLocks noChangeArrowheads="1"/>
          </p:cNvSpPr>
          <p:nvPr/>
        </p:nvSpPr>
        <p:spPr bwMode="auto">
          <a:xfrm>
            <a:off x="3575050" y="1268413"/>
            <a:ext cx="4392613" cy="3905043"/>
          </a:xfrm>
          <a:prstGeom prst="rect">
            <a:avLst/>
          </a:prstGeom>
          <a:noFill/>
          <a:ln>
            <a:noFill/>
          </a:ln>
          <a:effectLst/>
        </p:spPr>
        <p:txBody>
          <a:bodyPr>
            <a:spAutoFit/>
          </a:bodyPr>
          <a:lstStyle/>
          <a:p>
            <a:pPr eaLnBrk="1" fontAlgn="auto" hangingPunct="1">
              <a:lnSpc>
                <a:spcPct val="150000"/>
              </a:lnSpc>
              <a:spcBef>
                <a:spcPts val="0"/>
              </a:spcBef>
              <a:spcAft>
                <a:spcPts val="0"/>
              </a:spcAft>
              <a:defRPr/>
            </a:pPr>
            <a:r>
              <a:rPr lang="en-US" altLang="zh-CN" sz="2400" dirty="0">
                <a:latin typeface="+mn-lt"/>
                <a:ea typeface="+mn-ea"/>
                <a:cs typeface="+mn-ea"/>
                <a:sym typeface="+mn-lt"/>
                <a:hlinkClick r:id="rId2" action="ppaction://hlinksldjump">
                  <a:extLst>
                    <a:ext uri="{A12FA001-AC4F-418D-AE19-62706E023703}">
                      <ahyp:hlinkClr xmlns:ahyp="http://schemas.microsoft.com/office/drawing/2018/hyperlinkcolor" val="tx"/>
                    </a:ext>
                  </a:extLst>
                </a:hlinkClick>
              </a:rPr>
              <a:t>1.0</a:t>
            </a:r>
            <a:r>
              <a:rPr lang="zh-CN" altLang="en-US" sz="2400" dirty="0">
                <a:latin typeface="+mn-lt"/>
                <a:ea typeface="+mn-ea"/>
                <a:cs typeface="+mn-ea"/>
                <a:sym typeface="+mn-lt"/>
                <a:hlinkClick r:id="rId2" action="ppaction://hlinksldjump">
                  <a:extLst>
                    <a:ext uri="{A12FA001-AC4F-418D-AE19-62706E023703}">
                      <ahyp:hlinkClr xmlns:ahyp="http://schemas.microsoft.com/office/drawing/2018/hyperlinkcolor" val="tx"/>
                    </a:ext>
                  </a:extLst>
                </a:hlinkClick>
              </a:rPr>
              <a:t>  什么是操作系统</a:t>
            </a:r>
            <a:endParaRPr lang="en-US" altLang="zh-CN" sz="2400" dirty="0">
              <a:latin typeface="+mn-lt"/>
              <a:ea typeface="+mn-ea"/>
              <a:cs typeface="+mn-ea"/>
              <a:sym typeface="+mn-lt"/>
              <a:hlinkClick r:id="rId2" action="ppaction://hlinksldjump">
                <a:extLst>
                  <a:ext uri="{A12FA001-AC4F-418D-AE19-62706E023703}">
                    <ahyp:hlinkClr xmlns:ahyp="http://schemas.microsoft.com/office/drawing/2018/hyperlinkcolor" val="tx"/>
                  </a:ext>
                </a:extLst>
              </a:hlinkClick>
            </a:endParaRPr>
          </a:p>
          <a:p>
            <a:pPr eaLnBrk="1" fontAlgn="auto" hangingPunct="1">
              <a:lnSpc>
                <a:spcPct val="150000"/>
              </a:lnSpc>
              <a:spcBef>
                <a:spcPts val="0"/>
              </a:spcBef>
              <a:spcAft>
                <a:spcPts val="0"/>
              </a:spcAft>
              <a:defRPr/>
            </a:pPr>
            <a:r>
              <a:rPr lang="en-US" altLang="zh-CN" sz="2400" dirty="0">
                <a:latin typeface="+mn-lt"/>
                <a:ea typeface="+mn-ea"/>
                <a:cs typeface="+mn-ea"/>
                <a:sym typeface="+mn-lt"/>
                <a:hlinkClick r:id="rId2" action="ppaction://hlinksldjump">
                  <a:extLst>
                    <a:ext uri="{A12FA001-AC4F-418D-AE19-62706E023703}">
                      <ahyp:hlinkClr xmlns:ahyp="http://schemas.microsoft.com/office/drawing/2018/hyperlinkcolor" val="tx"/>
                    </a:ext>
                  </a:extLst>
                </a:hlinkClick>
              </a:rPr>
              <a:t>1.1  </a:t>
            </a:r>
            <a:r>
              <a:rPr lang="zh-CN" altLang="en-US" sz="2400" dirty="0">
                <a:latin typeface="+mn-lt"/>
                <a:ea typeface="+mn-ea"/>
                <a:cs typeface="+mn-ea"/>
                <a:sym typeface="+mn-lt"/>
                <a:hlinkClick r:id="rId2" action="ppaction://hlinksldjump">
                  <a:extLst>
                    <a:ext uri="{A12FA001-AC4F-418D-AE19-62706E023703}">
                      <ahyp:hlinkClr xmlns:ahyp="http://schemas.microsoft.com/office/drawing/2018/hyperlinkcolor" val="tx"/>
                    </a:ext>
                  </a:extLst>
                </a:hlinkClick>
              </a:rPr>
              <a:t>操作系统的目标和作用</a:t>
            </a:r>
            <a:endParaRPr lang="zh-CN" altLang="en-US" sz="2400" dirty="0">
              <a:latin typeface="+mn-lt"/>
              <a:ea typeface="+mn-ea"/>
              <a:cs typeface="+mn-ea"/>
              <a:sym typeface="+mn-lt"/>
            </a:endParaRPr>
          </a:p>
          <a:p>
            <a:pPr eaLnBrk="1" fontAlgn="auto" hangingPunct="1">
              <a:lnSpc>
                <a:spcPct val="150000"/>
              </a:lnSpc>
              <a:spcBef>
                <a:spcPts val="0"/>
              </a:spcBef>
              <a:spcAft>
                <a:spcPts val="0"/>
              </a:spcAft>
              <a:defRPr/>
            </a:pPr>
            <a:r>
              <a:rPr lang="en-US" altLang="zh-CN" sz="2400" dirty="0">
                <a:latin typeface="+mn-lt"/>
                <a:ea typeface="+mn-ea"/>
                <a:cs typeface="+mn-ea"/>
                <a:sym typeface="+mn-lt"/>
                <a:hlinkClick r:id="rId3" action="ppaction://hlinksldjump">
                  <a:extLst>
                    <a:ext uri="{A12FA001-AC4F-418D-AE19-62706E023703}">
                      <ahyp:hlinkClr xmlns:ahyp="http://schemas.microsoft.com/office/drawing/2018/hyperlinkcolor" val="tx"/>
                    </a:ext>
                  </a:extLst>
                </a:hlinkClick>
              </a:rPr>
              <a:t>1.2  </a:t>
            </a:r>
            <a:r>
              <a:rPr lang="zh-CN" altLang="en-US" sz="2400" dirty="0">
                <a:latin typeface="+mn-lt"/>
                <a:ea typeface="+mn-ea"/>
                <a:cs typeface="+mn-ea"/>
                <a:sym typeface="+mn-lt"/>
                <a:hlinkClick r:id="rId3" action="ppaction://hlinksldjump">
                  <a:extLst>
                    <a:ext uri="{A12FA001-AC4F-418D-AE19-62706E023703}">
                      <ahyp:hlinkClr xmlns:ahyp="http://schemas.microsoft.com/office/drawing/2018/hyperlinkcolor" val="tx"/>
                    </a:ext>
                  </a:extLst>
                </a:hlinkClick>
              </a:rPr>
              <a:t>操作系统的发展过程</a:t>
            </a:r>
            <a:endParaRPr lang="zh-CN" altLang="en-US" sz="2400" dirty="0">
              <a:latin typeface="+mn-lt"/>
              <a:ea typeface="+mn-ea"/>
              <a:cs typeface="+mn-ea"/>
              <a:sym typeface="+mn-lt"/>
            </a:endParaRPr>
          </a:p>
          <a:p>
            <a:pPr eaLnBrk="1" fontAlgn="auto" hangingPunct="1">
              <a:lnSpc>
                <a:spcPct val="150000"/>
              </a:lnSpc>
              <a:spcBef>
                <a:spcPts val="0"/>
              </a:spcBef>
              <a:spcAft>
                <a:spcPts val="0"/>
              </a:spcAft>
              <a:defRPr/>
            </a:pPr>
            <a:r>
              <a:rPr lang="en-US" altLang="zh-CN" sz="2400" dirty="0">
                <a:latin typeface="+mn-lt"/>
                <a:ea typeface="+mn-ea"/>
                <a:cs typeface="+mn-ea"/>
                <a:sym typeface="+mn-lt"/>
                <a:hlinkClick r:id="rId4" action="ppaction://hlinksldjump">
                  <a:extLst>
                    <a:ext uri="{A12FA001-AC4F-418D-AE19-62706E023703}">
                      <ahyp:hlinkClr xmlns:ahyp="http://schemas.microsoft.com/office/drawing/2018/hyperlinkcolor" val="tx"/>
                    </a:ext>
                  </a:extLst>
                </a:hlinkClick>
              </a:rPr>
              <a:t>1.3  </a:t>
            </a:r>
            <a:r>
              <a:rPr lang="zh-CN" altLang="en-US" sz="2400" dirty="0">
                <a:latin typeface="+mn-lt"/>
                <a:ea typeface="+mn-ea"/>
                <a:cs typeface="+mn-ea"/>
                <a:sym typeface="+mn-lt"/>
                <a:hlinkClick r:id="rId4" action="ppaction://hlinksldjump">
                  <a:extLst>
                    <a:ext uri="{A12FA001-AC4F-418D-AE19-62706E023703}">
                      <ahyp:hlinkClr xmlns:ahyp="http://schemas.microsoft.com/office/drawing/2018/hyperlinkcolor" val="tx"/>
                    </a:ext>
                  </a:extLst>
                </a:hlinkClick>
              </a:rPr>
              <a:t>操作系统的基本特性</a:t>
            </a:r>
            <a:endParaRPr lang="zh-CN" altLang="en-US" sz="2400" dirty="0">
              <a:latin typeface="+mn-lt"/>
              <a:ea typeface="+mn-ea"/>
              <a:cs typeface="+mn-ea"/>
              <a:sym typeface="+mn-lt"/>
            </a:endParaRPr>
          </a:p>
          <a:p>
            <a:pPr eaLnBrk="1" fontAlgn="auto" hangingPunct="1">
              <a:lnSpc>
                <a:spcPct val="150000"/>
              </a:lnSpc>
              <a:spcBef>
                <a:spcPts val="0"/>
              </a:spcBef>
              <a:spcAft>
                <a:spcPts val="0"/>
              </a:spcAft>
              <a:defRPr/>
            </a:pPr>
            <a:r>
              <a:rPr lang="en-US" altLang="zh-CN" sz="2400" dirty="0">
                <a:latin typeface="+mn-lt"/>
                <a:ea typeface="+mn-ea"/>
                <a:cs typeface="+mn-ea"/>
                <a:sym typeface="+mn-lt"/>
                <a:hlinkClick r:id="rId5" action="ppaction://hlinksldjump">
                  <a:extLst>
                    <a:ext uri="{A12FA001-AC4F-418D-AE19-62706E023703}">
                      <ahyp:hlinkClr xmlns:ahyp="http://schemas.microsoft.com/office/drawing/2018/hyperlinkcolor" val="tx"/>
                    </a:ext>
                  </a:extLst>
                </a:hlinkClick>
              </a:rPr>
              <a:t>1.4  </a:t>
            </a:r>
            <a:r>
              <a:rPr lang="zh-CN" altLang="en-US" sz="2400" dirty="0">
                <a:latin typeface="+mn-lt"/>
                <a:ea typeface="+mn-ea"/>
                <a:cs typeface="+mn-ea"/>
                <a:sym typeface="+mn-lt"/>
                <a:hlinkClick r:id="rId5" action="ppaction://hlinksldjump">
                  <a:extLst>
                    <a:ext uri="{A12FA001-AC4F-418D-AE19-62706E023703}">
                      <ahyp:hlinkClr xmlns:ahyp="http://schemas.microsoft.com/office/drawing/2018/hyperlinkcolor" val="tx"/>
                    </a:ext>
                  </a:extLst>
                </a:hlinkClick>
              </a:rPr>
              <a:t>操作系统的主要功能</a:t>
            </a:r>
            <a:endParaRPr lang="zh-CN" altLang="en-US" sz="2400" dirty="0">
              <a:latin typeface="+mn-lt"/>
              <a:ea typeface="+mn-ea"/>
              <a:cs typeface="+mn-ea"/>
              <a:sym typeface="+mn-lt"/>
            </a:endParaRPr>
          </a:p>
          <a:p>
            <a:pPr eaLnBrk="1" fontAlgn="auto" hangingPunct="1">
              <a:lnSpc>
                <a:spcPct val="150000"/>
              </a:lnSpc>
              <a:spcBef>
                <a:spcPts val="0"/>
              </a:spcBef>
              <a:spcAft>
                <a:spcPts val="0"/>
              </a:spcAft>
              <a:defRPr/>
            </a:pPr>
            <a:r>
              <a:rPr lang="en-US" altLang="zh-CN" sz="2400" dirty="0">
                <a:latin typeface="+mn-lt"/>
                <a:ea typeface="+mn-ea"/>
                <a:cs typeface="+mn-ea"/>
                <a:sym typeface="+mn-lt"/>
                <a:hlinkClick r:id="rId6" action="ppaction://hlinksldjump">
                  <a:extLst>
                    <a:ext uri="{A12FA001-AC4F-418D-AE19-62706E023703}">
                      <ahyp:hlinkClr xmlns:ahyp="http://schemas.microsoft.com/office/drawing/2018/hyperlinkcolor" val="tx"/>
                    </a:ext>
                  </a:extLst>
                </a:hlinkClick>
              </a:rPr>
              <a:t>1.5  </a:t>
            </a:r>
            <a:r>
              <a:rPr lang="zh-CN" altLang="en-US" sz="2400" dirty="0">
                <a:latin typeface="+mn-lt"/>
                <a:ea typeface="+mn-ea"/>
                <a:cs typeface="+mn-ea"/>
                <a:sym typeface="+mn-lt"/>
                <a:hlinkClick r:id="rId6" action="ppaction://hlinksldjump">
                  <a:extLst>
                    <a:ext uri="{A12FA001-AC4F-418D-AE19-62706E023703}">
                      <ahyp:hlinkClr xmlns:ahyp="http://schemas.microsoft.com/office/drawing/2018/hyperlinkcolor" val="tx"/>
                    </a:ext>
                  </a:extLst>
                </a:hlinkClick>
              </a:rPr>
              <a:t>操作系统的结构设计</a:t>
            </a:r>
            <a:endParaRPr lang="zh-CN" altLang="en-US" sz="2400" dirty="0">
              <a:latin typeface="+mn-lt"/>
              <a:ea typeface="+mn-ea"/>
              <a:cs typeface="+mn-ea"/>
              <a:sym typeface="+mn-lt"/>
            </a:endParaRPr>
          </a:p>
          <a:p>
            <a:pPr eaLnBrk="1" fontAlgn="auto" hangingPunct="1">
              <a:lnSpc>
                <a:spcPct val="150000"/>
              </a:lnSpc>
              <a:spcBef>
                <a:spcPts val="0"/>
              </a:spcBef>
              <a:spcAft>
                <a:spcPts val="0"/>
              </a:spcAft>
              <a:defRPr/>
            </a:pPr>
            <a:r>
              <a:rPr lang="zh-CN" altLang="en-US" sz="2400" dirty="0">
                <a:latin typeface="+mn-lt"/>
                <a:ea typeface="+mn-ea"/>
                <a:cs typeface="+mn-ea"/>
                <a:sym typeface="+mn-lt"/>
                <a:hlinkClick r:id="rId7" action="ppaction://hlinksldjump">
                  <a:extLst>
                    <a:ext uri="{A12FA001-AC4F-418D-AE19-62706E023703}">
                      <ahyp:hlinkClr xmlns:ahyp="http://schemas.microsoft.com/office/drawing/2018/hyperlinkcolor" val="tx"/>
                    </a:ext>
                  </a:extLst>
                </a:hlinkClick>
              </a:rPr>
              <a:t>习题</a:t>
            </a:r>
            <a:endParaRPr lang="zh-CN" altLang="en-US" sz="2400" dirty="0">
              <a:latin typeface="+mn-lt"/>
              <a:ea typeface="+mn-ea"/>
              <a:cs typeface="+mn-ea"/>
              <a:sym typeface="+mn-lt"/>
            </a:endParaRPr>
          </a:p>
        </p:txBody>
      </p:sp>
      <p:sp>
        <p:nvSpPr>
          <p:cNvPr id="3" name="灯片编号占位符 2">
            <a:extLst>
              <a:ext uri="{FF2B5EF4-FFF2-40B4-BE49-F238E27FC236}">
                <a16:creationId xmlns:a16="http://schemas.microsoft.com/office/drawing/2014/main" id="{53BB9061-8216-2447-BA32-57AA95440B1E}"/>
              </a:ext>
            </a:extLst>
          </p:cNvPr>
          <p:cNvSpPr>
            <a:spLocks noGrp="1"/>
          </p:cNvSpPr>
          <p:nvPr>
            <p:ph type="sldNum" sz="quarter" idx="11"/>
          </p:nvPr>
        </p:nvSpPr>
        <p:spPr/>
        <p:txBody>
          <a:bodyPr/>
          <a:lstStyle/>
          <a:p>
            <a:pPr>
              <a:defRPr/>
            </a:pPr>
            <a:fld id="{AD8A1803-9DE3-4EB3-BC11-0E54EC1517AB}" type="slidenum">
              <a:rPr lang="en-US" smtClean="0"/>
              <a:pPr>
                <a:defRPr/>
              </a:pPr>
              <a:t>1</a:t>
            </a:fld>
            <a:endParaRPr lang="en-US" dirty="0"/>
          </a:p>
        </p:txBody>
      </p:sp>
    </p:spTree>
    <p:extLst>
      <p:ext uri="{BB962C8B-B14F-4D97-AF65-F5344CB8AC3E}">
        <p14:creationId xmlns:p14="http://schemas.microsoft.com/office/powerpoint/2010/main" val="2744190793"/>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a:extLst>
              <a:ext uri="{FF2B5EF4-FFF2-40B4-BE49-F238E27FC236}">
                <a16:creationId xmlns:a16="http://schemas.microsoft.com/office/drawing/2014/main" id="{0CD0BC00-A0A4-404B-89B4-698504BEF1B9}"/>
              </a:ext>
            </a:extLst>
          </p:cNvPr>
          <p:cNvSpPr>
            <a:spLocks noGrp="1" noChangeArrowheads="1"/>
          </p:cNvSpPr>
          <p:nvPr>
            <p:ph type="title"/>
          </p:nvPr>
        </p:nvSpPr>
        <p:spPr>
          <a:xfrm>
            <a:off x="839788" y="2201353"/>
            <a:ext cx="9359900" cy="3247812"/>
          </a:xfrm>
        </p:spPr>
        <p:txBody>
          <a:bodyPr rtlCol="0">
            <a:spAutoFit/>
          </a:bodyPr>
          <a:lstStyle/>
          <a:p>
            <a:pPr eaLnBrk="1" fontAlgn="auto" hangingPunct="1">
              <a:lnSpc>
                <a:spcPct val="150000"/>
              </a:lnSpc>
              <a:spcAft>
                <a:spcPts val="0"/>
              </a:spcAft>
              <a:defRPr/>
            </a:pPr>
            <a:r>
              <a:rPr lang="en-US" altLang="zh-CN" sz="2800" b="1" dirty="0">
                <a:latin typeface="+mn-lt"/>
                <a:ea typeface="+mn-ea"/>
                <a:cs typeface="+mn-ea"/>
                <a:sym typeface="+mn-lt"/>
              </a:rPr>
              <a:t>1.1.2  </a:t>
            </a:r>
            <a:r>
              <a:rPr lang="zh-CN" altLang="en-US" sz="2800" b="1" dirty="0">
                <a:latin typeface="+mn-lt"/>
                <a:ea typeface="+mn-ea"/>
                <a:cs typeface="+mn-ea"/>
                <a:sym typeface="+mn-lt"/>
              </a:rPr>
              <a:t>操作系统的作用         </a:t>
            </a:r>
            <a:br>
              <a:rPr lang="zh-CN" altLang="en-US" sz="2800" b="1" dirty="0">
                <a:latin typeface="+mn-lt"/>
                <a:ea typeface="+mn-ea"/>
                <a:cs typeface="+mn-ea"/>
                <a:sym typeface="+mn-lt"/>
              </a:rPr>
            </a:br>
            <a:r>
              <a:rPr lang="zh-CN" altLang="en-US" sz="2800" b="1" dirty="0">
                <a:latin typeface="+mn-lt"/>
                <a:ea typeface="+mn-ea"/>
                <a:cs typeface="+mn-ea"/>
                <a:sym typeface="+mn-lt"/>
              </a:rPr>
              <a:t>　　</a:t>
            </a:r>
            <a:r>
              <a:rPr lang="en-US" altLang="zh-CN" sz="2800" b="1" dirty="0">
                <a:latin typeface="+mn-lt"/>
                <a:ea typeface="+mn-ea"/>
                <a:cs typeface="+mn-ea"/>
                <a:sym typeface="+mn-lt"/>
              </a:rPr>
              <a:t>1. OS</a:t>
            </a:r>
            <a:r>
              <a:rPr lang="zh-CN" altLang="en-US" sz="2800" b="1" dirty="0">
                <a:latin typeface="+mn-lt"/>
                <a:ea typeface="+mn-ea"/>
                <a:cs typeface="+mn-ea"/>
                <a:sym typeface="+mn-lt"/>
              </a:rPr>
              <a:t>作为用户与计算机硬件系统之间的接口</a:t>
            </a:r>
            <a:br>
              <a:rPr lang="en-US" altLang="zh-CN" sz="2800" b="1" dirty="0">
                <a:latin typeface="+mn-lt"/>
                <a:ea typeface="+mn-ea"/>
                <a:cs typeface="+mn-ea"/>
                <a:sym typeface="+mn-lt"/>
              </a:rPr>
            </a:br>
            <a:r>
              <a:rPr lang="zh-CN" altLang="en-US" sz="2800" b="1" dirty="0">
                <a:latin typeface="+mn-lt"/>
                <a:ea typeface="+mn-ea"/>
                <a:cs typeface="+mn-ea"/>
                <a:sym typeface="+mn-lt"/>
              </a:rPr>
              <a:t>       </a:t>
            </a:r>
            <a:r>
              <a:rPr lang="en-US" altLang="zh-CN" sz="2800" b="1" dirty="0">
                <a:latin typeface="+mn-lt"/>
                <a:ea typeface="+mn-ea"/>
                <a:cs typeface="+mn-ea"/>
                <a:sym typeface="+mn-lt"/>
              </a:rPr>
              <a:t>2. OS</a:t>
            </a:r>
            <a:r>
              <a:rPr lang="zh-CN" altLang="en-US" sz="2800" b="1" dirty="0">
                <a:latin typeface="+mn-lt"/>
                <a:ea typeface="+mn-ea"/>
                <a:cs typeface="+mn-ea"/>
                <a:sym typeface="+mn-lt"/>
              </a:rPr>
              <a:t>作为计算机系统资源的管理者</a:t>
            </a:r>
            <a:br>
              <a:rPr lang="en-US" altLang="zh-CN" sz="2800" b="1" dirty="0">
                <a:latin typeface="+mn-lt"/>
                <a:ea typeface="+mn-ea"/>
                <a:cs typeface="+mn-ea"/>
                <a:sym typeface="+mn-lt"/>
              </a:rPr>
            </a:br>
            <a:r>
              <a:rPr lang="zh-CN" altLang="en-US" sz="2800" b="1" dirty="0">
                <a:latin typeface="+mn-lt"/>
                <a:ea typeface="+mn-ea"/>
                <a:cs typeface="+mn-ea"/>
                <a:sym typeface="+mn-lt"/>
              </a:rPr>
              <a:t>　    </a:t>
            </a:r>
            <a:r>
              <a:rPr lang="en-US" altLang="zh-CN" sz="2800" b="1" dirty="0">
                <a:latin typeface="+mn-lt"/>
                <a:ea typeface="+mn-ea"/>
                <a:cs typeface="+mn-ea"/>
                <a:sym typeface="+mn-lt"/>
              </a:rPr>
              <a:t>3. OS</a:t>
            </a:r>
            <a:r>
              <a:rPr lang="zh-CN" altLang="en-US" sz="2800" b="1" dirty="0">
                <a:latin typeface="+mn-lt"/>
                <a:ea typeface="+mn-ea"/>
                <a:cs typeface="+mn-ea"/>
                <a:sym typeface="+mn-lt"/>
              </a:rPr>
              <a:t>实现了对计算机资源的抽象</a:t>
            </a:r>
            <a:br>
              <a:rPr lang="en-US" altLang="zh-CN" sz="2800" dirty="0">
                <a:latin typeface="+mn-lt"/>
                <a:ea typeface="+mn-ea"/>
                <a:cs typeface="+mn-ea"/>
                <a:sym typeface="+mn-lt"/>
              </a:rPr>
            </a:br>
            <a:endParaRPr lang="zh-CN" altLang="en-US" sz="2800" dirty="0">
              <a:latin typeface="+mn-lt"/>
              <a:ea typeface="+mn-ea"/>
              <a:cs typeface="+mn-ea"/>
              <a:sym typeface="+mn-lt"/>
            </a:endParaRPr>
          </a:p>
        </p:txBody>
      </p:sp>
      <p:sp>
        <p:nvSpPr>
          <p:cNvPr id="4" name="文本框 3">
            <a:extLst>
              <a:ext uri="{FF2B5EF4-FFF2-40B4-BE49-F238E27FC236}">
                <a16:creationId xmlns:a16="http://schemas.microsoft.com/office/drawing/2014/main" id="{D6B35321-2581-47A6-A45C-436042F59D38}"/>
              </a:ext>
            </a:extLst>
          </p:cNvPr>
          <p:cNvSpPr txBox="1"/>
          <p:nvPr/>
        </p:nvSpPr>
        <p:spPr>
          <a:xfrm>
            <a:off x="766763" y="188913"/>
            <a:ext cx="6192837"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1.1  </a:t>
            </a:r>
            <a:r>
              <a:rPr lang="zh-CN" altLang="en-US" sz="3200" b="1" dirty="0">
                <a:latin typeface="+mn-lt"/>
                <a:ea typeface="+mn-ea"/>
                <a:cs typeface="+mn-ea"/>
                <a:sym typeface="+mn-lt"/>
              </a:rPr>
              <a:t>操作系统的目标和作用</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5603A7A3-C3CF-EC48-A708-69AC53B42D3F}"/>
              </a:ext>
            </a:extLst>
          </p:cNvPr>
          <p:cNvSpPr>
            <a:spLocks noGrp="1"/>
          </p:cNvSpPr>
          <p:nvPr>
            <p:ph type="sldNum" sz="quarter" idx="11"/>
          </p:nvPr>
        </p:nvSpPr>
        <p:spPr/>
        <p:txBody>
          <a:bodyPr/>
          <a:lstStyle/>
          <a:p>
            <a:pPr>
              <a:defRPr/>
            </a:pPr>
            <a:fld id="{AD8A1803-9DE3-4EB3-BC11-0E54EC1517AB}" type="slidenum">
              <a:rPr lang="en-US" smtClean="0"/>
              <a:pPr>
                <a:defRPr/>
              </a:pPr>
              <a:t>10</a:t>
            </a:fld>
            <a:endParaRPr lang="en-US"/>
          </a:p>
        </p:txBody>
      </p:sp>
    </p:spTree>
    <p:extLst>
      <p:ext uri="{BB962C8B-B14F-4D97-AF65-F5344CB8AC3E}">
        <p14:creationId xmlns:p14="http://schemas.microsoft.com/office/powerpoint/2010/main" val="3089642745"/>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a:extLst>
              <a:ext uri="{FF2B5EF4-FFF2-40B4-BE49-F238E27FC236}">
                <a16:creationId xmlns:a16="http://schemas.microsoft.com/office/drawing/2014/main" id="{F6FF2817-3984-4322-990B-3B668A95CF37}"/>
              </a:ext>
            </a:extLst>
          </p:cNvPr>
          <p:cNvSpPr>
            <a:spLocks noGrp="1" noChangeArrowheads="1"/>
          </p:cNvSpPr>
          <p:nvPr>
            <p:ph idx="1"/>
          </p:nvPr>
        </p:nvSpPr>
        <p:spPr>
          <a:xfrm>
            <a:off x="4872806" y="5778500"/>
            <a:ext cx="5327650" cy="458788"/>
          </a:xfrm>
        </p:spPr>
        <p:txBody>
          <a:bodyPr rtlCol="0">
            <a:spAutoFit/>
          </a:bodyPr>
          <a:lstStyle/>
          <a:p>
            <a:pPr marL="0" indent="0" algn="ctr" eaLnBrk="1" fontAlgn="auto" hangingPunct="1">
              <a:lnSpc>
                <a:spcPct val="15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1-12  </a:t>
            </a:r>
            <a:r>
              <a:rPr lang="zh-CN" altLang="en-US" dirty="0">
                <a:latin typeface="+mn-lt"/>
                <a:ea typeface="+mn-ea"/>
                <a:cs typeface="+mn-ea"/>
                <a:sym typeface="+mn-lt"/>
              </a:rPr>
              <a:t>在传统</a:t>
            </a:r>
            <a:r>
              <a:rPr lang="en-US" altLang="zh-CN" dirty="0">
                <a:latin typeface="+mn-lt"/>
                <a:ea typeface="+mn-ea"/>
                <a:cs typeface="+mn-ea"/>
                <a:sym typeface="+mn-lt"/>
              </a:rPr>
              <a:t>OS</a:t>
            </a:r>
            <a:r>
              <a:rPr lang="zh-CN" altLang="en-US" dirty="0">
                <a:latin typeface="+mn-lt"/>
                <a:ea typeface="+mn-ea"/>
                <a:cs typeface="+mn-ea"/>
                <a:sym typeface="+mn-lt"/>
              </a:rPr>
              <a:t>和微内核</a:t>
            </a:r>
            <a:r>
              <a:rPr lang="en-US" altLang="zh-CN" dirty="0">
                <a:latin typeface="+mn-lt"/>
                <a:ea typeface="+mn-ea"/>
                <a:cs typeface="+mn-ea"/>
                <a:sym typeface="+mn-lt"/>
              </a:rPr>
              <a:t>OS</a:t>
            </a:r>
            <a:r>
              <a:rPr lang="zh-CN" altLang="en-US" dirty="0">
                <a:latin typeface="+mn-lt"/>
                <a:ea typeface="+mn-ea"/>
                <a:cs typeface="+mn-ea"/>
                <a:sym typeface="+mn-lt"/>
              </a:rPr>
              <a:t>中的上下文切换</a:t>
            </a:r>
          </a:p>
        </p:txBody>
      </p:sp>
      <p:pic>
        <p:nvPicPr>
          <p:cNvPr id="74755" name="Picture 4">
            <a:extLst>
              <a:ext uri="{FF2B5EF4-FFF2-40B4-BE49-F238E27FC236}">
                <a16:creationId xmlns:a16="http://schemas.microsoft.com/office/drawing/2014/main" id="{BC0321D7-D281-4C8F-A230-EF6EDB7BA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984" y="1519014"/>
            <a:ext cx="54673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C7C235F5-9ECC-40CE-808F-8F72845A2FCB}"/>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02E19246-AEEC-7E4A-ABE9-443BA0A5D7B5}"/>
              </a:ext>
            </a:extLst>
          </p:cNvPr>
          <p:cNvSpPr>
            <a:spLocks noGrp="1"/>
          </p:cNvSpPr>
          <p:nvPr>
            <p:ph type="sldNum" sz="quarter" idx="11"/>
          </p:nvPr>
        </p:nvSpPr>
        <p:spPr/>
        <p:txBody>
          <a:bodyPr/>
          <a:lstStyle/>
          <a:p>
            <a:pPr>
              <a:defRPr/>
            </a:pPr>
            <a:fld id="{AD8A1803-9DE3-4EB3-BC11-0E54EC1517AB}" type="slidenum">
              <a:rPr lang="en-US" smtClean="0"/>
              <a:pPr>
                <a:defRPr/>
              </a:pPr>
              <a:t>100</a:t>
            </a:fld>
            <a:endParaRPr lang="en-US"/>
          </a:p>
        </p:txBody>
      </p:sp>
      <p:sp>
        <p:nvSpPr>
          <p:cNvPr id="6" name="Rectangle 3">
            <a:extLst>
              <a:ext uri="{FF2B5EF4-FFF2-40B4-BE49-F238E27FC236}">
                <a16:creationId xmlns:a16="http://schemas.microsoft.com/office/drawing/2014/main" id="{0FD35FF4-6D5B-AA4B-A8C5-F407B70E8C9F}"/>
              </a:ext>
            </a:extLst>
          </p:cNvPr>
          <p:cNvSpPr txBox="1">
            <a:spLocks noChangeArrowheads="1"/>
          </p:cNvSpPr>
          <p:nvPr/>
        </p:nvSpPr>
        <p:spPr>
          <a:xfrm>
            <a:off x="730995" y="1688832"/>
            <a:ext cx="5220989" cy="2695665"/>
          </a:xfrm>
          <a:prstGeom prst="rect">
            <a:avLst/>
          </a:prstGeom>
        </p:spPr>
        <p:txBody>
          <a:bodyPr rtlCol="0">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sz="2000" dirty="0">
                <a:latin typeface="+mn-lt"/>
                <a:ea typeface="+mn-ea"/>
                <a:cs typeface="+mn-ea"/>
                <a:sym typeface="+mn-lt"/>
              </a:rPr>
              <a:t>微内核</a:t>
            </a:r>
            <a:r>
              <a:rPr lang="en-US" altLang="zh-CN" sz="2000" dirty="0">
                <a:latin typeface="+mn-lt"/>
                <a:ea typeface="+mn-ea"/>
                <a:cs typeface="+mn-ea"/>
                <a:sym typeface="+mn-lt"/>
              </a:rPr>
              <a:t>OS</a:t>
            </a:r>
            <a:r>
              <a:rPr lang="zh-CN" altLang="en-US" sz="2000" dirty="0">
                <a:latin typeface="+mn-lt"/>
                <a:ea typeface="+mn-ea"/>
                <a:cs typeface="+mn-ea"/>
                <a:sym typeface="+mn-lt"/>
              </a:rPr>
              <a:t>结构</a:t>
            </a:r>
            <a:r>
              <a:rPr lang="zh-CN" altLang="en-US" sz="2000" dirty="0">
                <a:solidFill>
                  <a:srgbClr val="FF0000"/>
                </a:solidFill>
                <a:latin typeface="+mn-lt"/>
                <a:ea typeface="+mn-ea"/>
                <a:cs typeface="+mn-ea"/>
                <a:sym typeface="+mn-lt"/>
              </a:rPr>
              <a:t>八次</a:t>
            </a:r>
            <a:r>
              <a:rPr lang="zh-CN" altLang="en-US" sz="2000" dirty="0">
                <a:latin typeface="+mn-lt"/>
                <a:ea typeface="+mn-ea"/>
                <a:cs typeface="+mn-ea"/>
                <a:sym typeface="+mn-lt"/>
              </a:rPr>
              <a:t>上下文切换：</a:t>
            </a:r>
            <a:endParaRPr lang="en-US" altLang="zh-CN" sz="2000" dirty="0">
              <a:latin typeface="+mn-lt"/>
              <a:ea typeface="+mn-ea"/>
              <a:cs typeface="+mn-ea"/>
              <a:sym typeface="+mn-lt"/>
            </a:endParaRPr>
          </a:p>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sz="1800" dirty="0">
                <a:latin typeface="+mn-lt"/>
                <a:ea typeface="+mn-ea"/>
                <a:cs typeface="+mn-ea"/>
                <a:sym typeface="+mn-lt"/>
              </a:rPr>
              <a:t>第一次：</a:t>
            </a:r>
            <a:endParaRPr lang="en-US" altLang="zh-CN" sz="1800" dirty="0">
              <a:latin typeface="+mn-lt"/>
              <a:ea typeface="+mn-ea"/>
              <a:cs typeface="+mn-ea"/>
              <a:sym typeface="+mn-lt"/>
            </a:endParaRPr>
          </a:p>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sz="1800" dirty="0">
                <a:latin typeface="+mn-lt"/>
                <a:ea typeface="+mn-ea"/>
                <a:cs typeface="+mn-ea"/>
                <a:sym typeface="+mn-lt"/>
              </a:rPr>
              <a:t>       执行系统调用后由</a:t>
            </a:r>
            <a:r>
              <a:rPr lang="zh-CN" altLang="en-US" sz="1800" dirty="0">
                <a:solidFill>
                  <a:srgbClr val="FF0000"/>
                </a:solidFill>
                <a:latin typeface="+mn-lt"/>
                <a:ea typeface="+mn-ea"/>
                <a:cs typeface="+mn-ea"/>
                <a:sym typeface="+mn-lt"/>
              </a:rPr>
              <a:t>用户态</a:t>
            </a:r>
            <a:r>
              <a:rPr lang="zh-CN" altLang="en-US" sz="1800" dirty="0">
                <a:latin typeface="+mn-lt"/>
                <a:ea typeface="+mn-ea"/>
                <a:cs typeface="+mn-ea"/>
                <a:sym typeface="+mn-lt"/>
              </a:rPr>
              <a:t>转为</a:t>
            </a:r>
            <a:r>
              <a:rPr lang="zh-CN" altLang="en-US" sz="1800" dirty="0">
                <a:solidFill>
                  <a:srgbClr val="FF0000"/>
                </a:solidFill>
                <a:latin typeface="+mn-lt"/>
                <a:ea typeface="+mn-ea"/>
                <a:cs typeface="+mn-ea"/>
                <a:sym typeface="+mn-lt"/>
              </a:rPr>
              <a:t>系统态</a:t>
            </a:r>
            <a:endParaRPr lang="en-US" altLang="zh-CN" sz="1800" dirty="0">
              <a:solidFill>
                <a:srgbClr val="FF0000"/>
              </a:solidFill>
              <a:latin typeface="+mn-lt"/>
              <a:ea typeface="+mn-ea"/>
              <a:cs typeface="+mn-ea"/>
              <a:sym typeface="+mn-lt"/>
            </a:endParaRPr>
          </a:p>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sz="1800" dirty="0">
                <a:latin typeface="+mn-lt"/>
                <a:ea typeface="+mn-ea"/>
                <a:cs typeface="+mn-ea"/>
                <a:sym typeface="+mn-lt"/>
              </a:rPr>
              <a:t>第二次：</a:t>
            </a:r>
            <a:endParaRPr lang="en-US" altLang="zh-CN" sz="1800" dirty="0">
              <a:latin typeface="+mn-lt"/>
              <a:ea typeface="+mn-ea"/>
              <a:cs typeface="+mn-ea"/>
              <a:sym typeface="+mn-lt"/>
            </a:endParaRPr>
          </a:p>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sz="1800" dirty="0">
                <a:latin typeface="+mn-lt"/>
                <a:ea typeface="+mn-ea"/>
                <a:cs typeface="+mn-ea"/>
                <a:sym typeface="+mn-lt"/>
              </a:rPr>
              <a:t>       系统完成用户请求后，由</a:t>
            </a:r>
            <a:r>
              <a:rPr lang="zh-CN" altLang="en-US" sz="1800" dirty="0">
                <a:solidFill>
                  <a:srgbClr val="FF0000"/>
                </a:solidFill>
                <a:latin typeface="+mn-lt"/>
                <a:ea typeface="+mn-ea"/>
                <a:cs typeface="+mn-ea"/>
                <a:sym typeface="+mn-lt"/>
              </a:rPr>
              <a:t>系统态</a:t>
            </a:r>
            <a:r>
              <a:rPr lang="zh-CN" altLang="en-US" sz="1800" dirty="0">
                <a:latin typeface="+mn-lt"/>
                <a:ea typeface="+mn-ea"/>
                <a:cs typeface="+mn-ea"/>
                <a:sym typeface="+mn-lt"/>
              </a:rPr>
              <a:t>返回</a:t>
            </a:r>
            <a:r>
              <a:rPr lang="zh-CN" altLang="en-US" sz="1800" dirty="0">
                <a:solidFill>
                  <a:srgbClr val="FF0000"/>
                </a:solidFill>
                <a:latin typeface="+mn-lt"/>
                <a:ea typeface="+mn-ea"/>
                <a:cs typeface="+mn-ea"/>
                <a:sym typeface="+mn-lt"/>
              </a:rPr>
              <a:t>用户态</a:t>
            </a:r>
            <a:endParaRPr lang="en-US" altLang="zh-CN" sz="1800" dirty="0">
              <a:solidFill>
                <a:srgbClr val="FF0000"/>
              </a:solidFill>
              <a:latin typeface="+mn-lt"/>
              <a:ea typeface="+mn-ea"/>
              <a:cs typeface="+mn-ea"/>
              <a:sym typeface="+mn-lt"/>
            </a:endParaRPr>
          </a:p>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sz="1800" dirty="0">
                <a:solidFill>
                  <a:srgbClr val="FF0000"/>
                </a:solidFill>
                <a:latin typeface="+mn-lt"/>
                <a:ea typeface="+mn-ea"/>
                <a:cs typeface="+mn-ea"/>
                <a:sym typeface="+mn-lt"/>
              </a:rPr>
              <a:t>。。。。。。</a:t>
            </a:r>
          </a:p>
        </p:txBody>
      </p:sp>
      <p:sp>
        <p:nvSpPr>
          <p:cNvPr id="7" name="Text Box 5">
            <a:extLst>
              <a:ext uri="{FF2B5EF4-FFF2-40B4-BE49-F238E27FC236}">
                <a16:creationId xmlns:a16="http://schemas.microsoft.com/office/drawing/2014/main" id="{0A3023CC-F883-794C-ACBA-0AB95470B327}"/>
              </a:ext>
            </a:extLst>
          </p:cNvPr>
          <p:cNvSpPr txBox="1">
            <a:spLocks noChangeArrowheads="1"/>
          </p:cNvSpPr>
          <p:nvPr/>
        </p:nvSpPr>
        <p:spPr bwMode="auto">
          <a:xfrm>
            <a:off x="777347" y="1192886"/>
            <a:ext cx="10469773" cy="45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en-US" altLang="zh-Hans" b="1" dirty="0">
                <a:latin typeface="Microsoft YaHei" panose="020B0503020204020204" pitchFamily="34" charset="-122"/>
                <a:ea typeface="Microsoft YaHei" panose="020B0503020204020204" pitchFamily="34" charset="-122"/>
              </a:rPr>
              <a:t>1.5.4</a:t>
            </a:r>
            <a:r>
              <a:rPr lang="zh-Hans" altLang="en-US" b="1" dirty="0">
                <a:latin typeface="Microsoft YaHei" panose="020B0503020204020204" pitchFamily="34" charset="-122"/>
                <a:ea typeface="Microsoft YaHei" panose="020B0503020204020204" pitchFamily="34" charset="-122"/>
              </a:rPr>
              <a:t> 微内核</a:t>
            </a:r>
            <a:r>
              <a:rPr lang="en-US" altLang="zh-Hans" b="1" dirty="0">
                <a:latin typeface="Microsoft YaHei" panose="020B0503020204020204" pitchFamily="34" charset="-122"/>
                <a:ea typeface="Microsoft YaHei" panose="020B0503020204020204" pitchFamily="34" charset="-122"/>
              </a:rPr>
              <a:t>OS</a:t>
            </a:r>
            <a:r>
              <a:rPr lang="zh-Hans" altLang="en-US" b="1" dirty="0">
                <a:latin typeface="Microsoft YaHei" panose="020B0503020204020204" pitchFamily="34" charset="-122"/>
                <a:ea typeface="Microsoft YaHei" panose="020B0503020204020204" pitchFamily="34" charset="-122"/>
              </a:rPr>
              <a:t>结构</a:t>
            </a:r>
            <a:endParaRPr lang="en-US" altLang="zh-Hans" dirty="0">
              <a:latin typeface="Microsoft YaHei" panose="020B0503020204020204" pitchFamily="34" charset="-122"/>
              <a:ea typeface="Microsoft YaHei" panose="020B0503020204020204" pitchFamily="34" charset="-122"/>
            </a:endParaRP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a:extLst>
              <a:ext uri="{FF2B5EF4-FFF2-40B4-BE49-F238E27FC236}">
                <a16:creationId xmlns:a16="http://schemas.microsoft.com/office/drawing/2014/main" id="{B5DB1178-6053-7041-BD1E-CB34DA8D70AA}"/>
              </a:ext>
            </a:extLst>
          </p:cNvPr>
          <p:cNvSpPr txBox="1">
            <a:spLocks noChangeArrowheads="1"/>
          </p:cNvSpPr>
          <p:nvPr/>
        </p:nvSpPr>
        <p:spPr bwMode="auto">
          <a:xfrm>
            <a:off x="777347" y="332316"/>
            <a:ext cx="31550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Hans" sz="3200" b="1" dirty="0">
                <a:latin typeface="Microsoft YaHei" panose="020B0503020204020204" pitchFamily="34" charset="-122"/>
                <a:ea typeface="Microsoft YaHei" panose="020B0503020204020204" pitchFamily="34" charset="-122"/>
              </a:rPr>
              <a:t>1.5</a:t>
            </a:r>
            <a:r>
              <a:rPr lang="zh-Hans" altLang="en-US" sz="3200" b="1" dirty="0">
                <a:latin typeface="Microsoft YaHei" panose="020B0503020204020204" pitchFamily="34" charset="-122"/>
                <a:ea typeface="Microsoft YaHei" panose="020B0503020204020204" pitchFamily="34" charset="-122"/>
              </a:rPr>
              <a:t> </a:t>
            </a:r>
            <a:r>
              <a:rPr lang="en-US" altLang="zh-Hans" sz="3200" b="1" dirty="0">
                <a:latin typeface="Microsoft YaHei" panose="020B0503020204020204" pitchFamily="34" charset="-122"/>
                <a:ea typeface="Microsoft YaHei" panose="020B0503020204020204" pitchFamily="34" charset="-122"/>
              </a:rPr>
              <a:t>OS</a:t>
            </a:r>
            <a:r>
              <a:rPr lang="zh-Hans" altLang="en-US" sz="3200" b="1" dirty="0">
                <a:latin typeface="Microsoft YaHei" panose="020B0503020204020204" pitchFamily="34" charset="-122"/>
                <a:ea typeface="Microsoft YaHei" panose="020B0503020204020204" pitchFamily="34" charset="-122"/>
              </a:rPr>
              <a:t>结构设计</a:t>
            </a:r>
            <a:endParaRPr lang="zh-CN" altLang="en-US" sz="3200" b="1" dirty="0">
              <a:latin typeface="Microsoft YaHei" panose="020B0503020204020204" pitchFamily="34" charset="-122"/>
              <a:ea typeface="Microsoft YaHei" panose="020B0503020204020204" pitchFamily="34" charset="-122"/>
            </a:endParaRPr>
          </a:p>
        </p:txBody>
      </p:sp>
      <p:sp>
        <p:nvSpPr>
          <p:cNvPr id="4" name="Text Box 5">
            <a:extLst>
              <a:ext uri="{FF2B5EF4-FFF2-40B4-BE49-F238E27FC236}">
                <a16:creationId xmlns:a16="http://schemas.microsoft.com/office/drawing/2014/main" id="{28A28A46-DFF3-1D49-830D-979FEAB586EB}"/>
              </a:ext>
            </a:extLst>
          </p:cNvPr>
          <p:cNvSpPr txBox="1">
            <a:spLocks noChangeArrowheads="1"/>
          </p:cNvSpPr>
          <p:nvPr/>
        </p:nvSpPr>
        <p:spPr bwMode="auto">
          <a:xfrm>
            <a:off x="777347" y="1192886"/>
            <a:ext cx="10469773" cy="45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en-US" altLang="zh-Hans" b="1" dirty="0">
                <a:latin typeface="Microsoft YaHei" panose="020B0503020204020204" pitchFamily="34" charset="-122"/>
                <a:ea typeface="Microsoft YaHei" panose="020B0503020204020204" pitchFamily="34" charset="-122"/>
              </a:rPr>
              <a:t>1.5.4</a:t>
            </a:r>
            <a:r>
              <a:rPr lang="zh-Hans" altLang="en-US" b="1" dirty="0">
                <a:latin typeface="Microsoft YaHei" panose="020B0503020204020204" pitchFamily="34" charset="-122"/>
                <a:ea typeface="Microsoft YaHei" panose="020B0503020204020204" pitchFamily="34" charset="-122"/>
              </a:rPr>
              <a:t> 微内核</a:t>
            </a:r>
            <a:r>
              <a:rPr lang="en-US" altLang="zh-Hans" b="1" dirty="0">
                <a:latin typeface="Microsoft YaHei" panose="020B0503020204020204" pitchFamily="34" charset="-122"/>
                <a:ea typeface="Microsoft YaHei" panose="020B0503020204020204" pitchFamily="34" charset="-122"/>
              </a:rPr>
              <a:t>OS</a:t>
            </a:r>
            <a:r>
              <a:rPr lang="zh-Hans" altLang="en-US" b="1" dirty="0">
                <a:latin typeface="Microsoft YaHei" panose="020B0503020204020204" pitchFamily="34" charset="-122"/>
                <a:ea typeface="Microsoft YaHei" panose="020B0503020204020204" pitchFamily="34" charset="-122"/>
              </a:rPr>
              <a:t>结构</a:t>
            </a:r>
            <a:endParaRPr lang="en-US" altLang="zh-Hans"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FA2C7F3B-F8A0-E746-86A0-D26116FFF293}"/>
              </a:ext>
            </a:extLst>
          </p:cNvPr>
          <p:cNvSpPr/>
          <p:nvPr/>
        </p:nvSpPr>
        <p:spPr bwMode="auto">
          <a:xfrm>
            <a:off x="1860331" y="1988840"/>
            <a:ext cx="2680138" cy="945931"/>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Hans"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rPr>
              <a:t>客户机应用</a:t>
            </a:r>
            <a:endParaRPr kumimoji="0" lang="zh-CN"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endParaRPr>
          </a:p>
        </p:txBody>
      </p:sp>
      <p:sp>
        <p:nvSpPr>
          <p:cNvPr id="7" name="矩形 6">
            <a:extLst>
              <a:ext uri="{FF2B5EF4-FFF2-40B4-BE49-F238E27FC236}">
                <a16:creationId xmlns:a16="http://schemas.microsoft.com/office/drawing/2014/main" id="{A7E558F0-D0A9-FC4A-A771-88AB210C08C3}"/>
              </a:ext>
            </a:extLst>
          </p:cNvPr>
          <p:cNvSpPr/>
          <p:nvPr/>
        </p:nvSpPr>
        <p:spPr bwMode="auto">
          <a:xfrm>
            <a:off x="6773917" y="1988840"/>
            <a:ext cx="2680138" cy="945931"/>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Han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rPr>
              <a:t>OS</a:t>
            </a:r>
            <a:r>
              <a:rPr kumimoji="0" lang="zh-Hans"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rPr>
              <a:t>内核</a:t>
            </a:r>
            <a:endParaRPr kumimoji="0" lang="zh-CN"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endParaRPr>
          </a:p>
        </p:txBody>
      </p:sp>
      <p:cxnSp>
        <p:nvCxnSpPr>
          <p:cNvPr id="11" name="直线箭头连接符 10">
            <a:extLst>
              <a:ext uri="{FF2B5EF4-FFF2-40B4-BE49-F238E27FC236}">
                <a16:creationId xmlns:a16="http://schemas.microsoft.com/office/drawing/2014/main" id="{6000129C-9176-7D48-9FA5-8CAA229E6B2A}"/>
              </a:ext>
            </a:extLst>
          </p:cNvPr>
          <p:cNvCxnSpPr/>
          <p:nvPr/>
        </p:nvCxnSpPr>
        <p:spPr bwMode="auto">
          <a:xfrm>
            <a:off x="4351283" y="2193783"/>
            <a:ext cx="2617076"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2" name="直线箭头连接符 11">
            <a:extLst>
              <a:ext uri="{FF2B5EF4-FFF2-40B4-BE49-F238E27FC236}">
                <a16:creationId xmlns:a16="http://schemas.microsoft.com/office/drawing/2014/main" id="{10DD807D-31AB-0F47-8037-E04A239A3CF7}"/>
              </a:ext>
            </a:extLst>
          </p:cNvPr>
          <p:cNvCxnSpPr>
            <a:cxnSpLocks/>
          </p:cNvCxnSpPr>
          <p:nvPr/>
        </p:nvCxnSpPr>
        <p:spPr bwMode="auto">
          <a:xfrm flipH="1">
            <a:off x="4351283" y="2587930"/>
            <a:ext cx="2617076" cy="1"/>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 name="灯片编号占位符 5">
            <a:extLst>
              <a:ext uri="{FF2B5EF4-FFF2-40B4-BE49-F238E27FC236}">
                <a16:creationId xmlns:a16="http://schemas.microsoft.com/office/drawing/2014/main" id="{B48FCF61-84A8-0C4E-AE3F-C3E4A7C9908C}"/>
              </a:ext>
            </a:extLst>
          </p:cNvPr>
          <p:cNvSpPr>
            <a:spLocks noGrp="1"/>
          </p:cNvSpPr>
          <p:nvPr>
            <p:ph type="sldNum" sz="quarter" idx="11"/>
          </p:nvPr>
        </p:nvSpPr>
        <p:spPr/>
        <p:txBody>
          <a:bodyPr/>
          <a:lstStyle/>
          <a:p>
            <a:pPr>
              <a:defRPr/>
            </a:pPr>
            <a:fld id="{89F98887-CF8B-4F3E-A722-FD859037374E}" type="slidenum">
              <a:rPr lang="en-US" smtClean="0"/>
              <a:pPr>
                <a:defRPr/>
              </a:pPr>
              <a:t>101</a:t>
            </a:fld>
            <a:endParaRPr lang="en-US"/>
          </a:p>
        </p:txBody>
      </p:sp>
      <p:pic>
        <p:nvPicPr>
          <p:cNvPr id="9" name="Picture 4">
            <a:extLst>
              <a:ext uri="{FF2B5EF4-FFF2-40B4-BE49-F238E27FC236}">
                <a16:creationId xmlns:a16="http://schemas.microsoft.com/office/drawing/2014/main" id="{616D6B23-0298-7346-8536-9760E1B3A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719" y="3654694"/>
            <a:ext cx="7416800"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a:extLst>
              <a:ext uri="{FF2B5EF4-FFF2-40B4-BE49-F238E27FC236}">
                <a16:creationId xmlns:a16="http://schemas.microsoft.com/office/drawing/2014/main" id="{BD2261AD-777D-A744-AFD6-160D4DE2355D}"/>
              </a:ext>
            </a:extLst>
          </p:cNvPr>
          <p:cNvSpPr txBox="1">
            <a:spLocks noChangeArrowheads="1"/>
          </p:cNvSpPr>
          <p:nvPr/>
        </p:nvSpPr>
        <p:spPr>
          <a:xfrm>
            <a:off x="3719736" y="5825592"/>
            <a:ext cx="4213225" cy="476250"/>
          </a:xfrm>
          <a:prstGeom prst="rect">
            <a:avLst/>
          </a:prstGeom>
        </p:spPr>
        <p:txBody>
          <a:bodyPr rtlCol="0">
            <a:normAutofit fontScale="55000" lnSpcReduction="200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  </a:t>
            </a:r>
            <a:r>
              <a:rPr lang="zh-CN" altLang="en-US" dirty="0">
                <a:latin typeface="+mn-lt"/>
                <a:ea typeface="+mn-ea"/>
                <a:cs typeface="+mn-ea"/>
                <a:sym typeface="+mn-lt"/>
              </a:rPr>
              <a:t>在单机微内核环境下的客户</a:t>
            </a:r>
            <a:r>
              <a:rPr lang="en-US" altLang="zh-CN" dirty="0">
                <a:latin typeface="+mn-lt"/>
                <a:ea typeface="+mn-ea"/>
                <a:cs typeface="+mn-ea"/>
                <a:sym typeface="+mn-lt"/>
              </a:rPr>
              <a:t>/</a:t>
            </a:r>
            <a:r>
              <a:rPr lang="zh-CN" altLang="en-US" dirty="0">
                <a:latin typeface="+mn-lt"/>
                <a:ea typeface="+mn-ea"/>
                <a:cs typeface="+mn-ea"/>
                <a:sym typeface="+mn-lt"/>
              </a:rPr>
              <a:t>服务器模式</a:t>
            </a:r>
          </a:p>
        </p:txBody>
      </p:sp>
      <p:sp>
        <p:nvSpPr>
          <p:cNvPr id="14" name="Rectangle 3">
            <a:extLst>
              <a:ext uri="{FF2B5EF4-FFF2-40B4-BE49-F238E27FC236}">
                <a16:creationId xmlns:a16="http://schemas.microsoft.com/office/drawing/2014/main" id="{EE1FE6F0-3364-4E41-A74C-E06828DDADEE}"/>
              </a:ext>
            </a:extLst>
          </p:cNvPr>
          <p:cNvSpPr txBox="1">
            <a:spLocks noChangeArrowheads="1"/>
          </p:cNvSpPr>
          <p:nvPr/>
        </p:nvSpPr>
        <p:spPr>
          <a:xfrm>
            <a:off x="3503712" y="3172896"/>
            <a:ext cx="4213225" cy="476250"/>
          </a:xfrm>
          <a:prstGeom prst="rect">
            <a:avLst/>
          </a:prstGeom>
        </p:spPr>
        <p:txBody>
          <a:bodyPr rtlCol="0">
            <a:normAutofit fontScale="55000" lnSpcReduction="200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  </a:t>
            </a:r>
            <a:r>
              <a:rPr lang="zh-CN" altLang="en-US" dirty="0">
                <a:latin typeface="+mn-lt"/>
                <a:ea typeface="+mn-ea"/>
                <a:cs typeface="+mn-ea"/>
                <a:sym typeface="+mn-lt"/>
              </a:rPr>
              <a:t>在整体内核环境下的客户</a:t>
            </a:r>
            <a:r>
              <a:rPr lang="en-US" altLang="zh-CN" dirty="0">
                <a:latin typeface="+mn-lt"/>
                <a:ea typeface="+mn-ea"/>
                <a:cs typeface="+mn-ea"/>
                <a:sym typeface="+mn-lt"/>
              </a:rPr>
              <a:t>/</a:t>
            </a:r>
            <a:r>
              <a:rPr lang="zh-CN" altLang="en-US" dirty="0">
                <a:latin typeface="+mn-lt"/>
                <a:ea typeface="+mn-ea"/>
                <a:cs typeface="+mn-ea"/>
                <a:sym typeface="+mn-lt"/>
              </a:rPr>
              <a:t>服务器模式</a:t>
            </a:r>
          </a:p>
        </p:txBody>
      </p:sp>
    </p:spTree>
    <p:extLst>
      <p:ext uri="{BB962C8B-B14F-4D97-AF65-F5344CB8AC3E}">
        <p14:creationId xmlns:p14="http://schemas.microsoft.com/office/powerpoint/2010/main" val="40277385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Box 17">
            <a:extLst>
              <a:ext uri="{FF2B5EF4-FFF2-40B4-BE49-F238E27FC236}">
                <a16:creationId xmlns:a16="http://schemas.microsoft.com/office/drawing/2014/main" id="{B5DB1178-6053-7041-BD1E-CB34DA8D70AA}"/>
              </a:ext>
            </a:extLst>
          </p:cNvPr>
          <p:cNvSpPr txBox="1">
            <a:spLocks noChangeArrowheads="1"/>
          </p:cNvSpPr>
          <p:nvPr/>
        </p:nvSpPr>
        <p:spPr bwMode="auto">
          <a:xfrm>
            <a:off x="777347" y="332316"/>
            <a:ext cx="31550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Hans" sz="3200" b="1" dirty="0">
                <a:latin typeface="Microsoft YaHei" panose="020B0503020204020204" pitchFamily="34" charset="-122"/>
                <a:ea typeface="Microsoft YaHei" panose="020B0503020204020204" pitchFamily="34" charset="-122"/>
              </a:rPr>
              <a:t>1.5</a:t>
            </a:r>
            <a:r>
              <a:rPr lang="zh-Hans" altLang="en-US" sz="3200" b="1" dirty="0">
                <a:latin typeface="Microsoft YaHei" panose="020B0503020204020204" pitchFamily="34" charset="-122"/>
                <a:ea typeface="Microsoft YaHei" panose="020B0503020204020204" pitchFamily="34" charset="-122"/>
              </a:rPr>
              <a:t> </a:t>
            </a:r>
            <a:r>
              <a:rPr lang="en-US" altLang="zh-Hans" sz="3200" b="1" dirty="0">
                <a:latin typeface="Microsoft YaHei" panose="020B0503020204020204" pitchFamily="34" charset="-122"/>
                <a:ea typeface="Microsoft YaHei" panose="020B0503020204020204" pitchFamily="34" charset="-122"/>
              </a:rPr>
              <a:t>OS</a:t>
            </a:r>
            <a:r>
              <a:rPr lang="zh-Hans" altLang="en-US" sz="3200" b="1" dirty="0">
                <a:latin typeface="Microsoft YaHei" panose="020B0503020204020204" pitchFamily="34" charset="-122"/>
                <a:ea typeface="Microsoft YaHei" panose="020B0503020204020204" pitchFamily="34" charset="-122"/>
              </a:rPr>
              <a:t>结构设计</a:t>
            </a:r>
            <a:endParaRPr lang="zh-CN" altLang="en-US" sz="3200" b="1" dirty="0">
              <a:latin typeface="Microsoft YaHei" panose="020B0503020204020204" pitchFamily="34" charset="-122"/>
              <a:ea typeface="Microsoft YaHei" panose="020B0503020204020204" pitchFamily="34" charset="-122"/>
            </a:endParaRPr>
          </a:p>
        </p:txBody>
      </p:sp>
      <p:sp>
        <p:nvSpPr>
          <p:cNvPr id="4" name="Text Box 5">
            <a:extLst>
              <a:ext uri="{FF2B5EF4-FFF2-40B4-BE49-F238E27FC236}">
                <a16:creationId xmlns:a16="http://schemas.microsoft.com/office/drawing/2014/main" id="{28A28A46-DFF3-1D49-830D-979FEAB586EB}"/>
              </a:ext>
            </a:extLst>
          </p:cNvPr>
          <p:cNvSpPr txBox="1">
            <a:spLocks noChangeArrowheads="1"/>
          </p:cNvSpPr>
          <p:nvPr/>
        </p:nvSpPr>
        <p:spPr bwMode="auto">
          <a:xfrm>
            <a:off x="777347" y="1192886"/>
            <a:ext cx="10469773" cy="45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en-US" altLang="zh-Hans" b="1" dirty="0">
                <a:latin typeface="Microsoft YaHei" panose="020B0503020204020204" pitchFamily="34" charset="-122"/>
                <a:ea typeface="Microsoft YaHei" panose="020B0503020204020204" pitchFamily="34" charset="-122"/>
              </a:rPr>
              <a:t>1.5.4</a:t>
            </a:r>
            <a:r>
              <a:rPr lang="zh-Hans" altLang="en-US" b="1" dirty="0">
                <a:latin typeface="Microsoft YaHei" panose="020B0503020204020204" pitchFamily="34" charset="-122"/>
                <a:ea typeface="Microsoft YaHei" panose="020B0503020204020204" pitchFamily="34" charset="-122"/>
              </a:rPr>
              <a:t> 微内核</a:t>
            </a:r>
            <a:r>
              <a:rPr lang="en-US" altLang="zh-Hans" b="1" dirty="0">
                <a:latin typeface="Microsoft YaHei" panose="020B0503020204020204" pitchFamily="34" charset="-122"/>
                <a:ea typeface="Microsoft YaHei" panose="020B0503020204020204" pitchFamily="34" charset="-122"/>
              </a:rPr>
              <a:t>OS</a:t>
            </a:r>
            <a:r>
              <a:rPr lang="zh-Hans" altLang="en-US" b="1" dirty="0">
                <a:latin typeface="Microsoft YaHei" panose="020B0503020204020204" pitchFamily="34" charset="-122"/>
                <a:ea typeface="Microsoft YaHei" panose="020B0503020204020204" pitchFamily="34" charset="-122"/>
              </a:rPr>
              <a:t>结构</a:t>
            </a:r>
            <a:endParaRPr lang="en-US" altLang="zh-Hans"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FA2C7F3B-F8A0-E746-86A0-D26116FFF293}"/>
              </a:ext>
            </a:extLst>
          </p:cNvPr>
          <p:cNvSpPr/>
          <p:nvPr/>
        </p:nvSpPr>
        <p:spPr bwMode="auto">
          <a:xfrm>
            <a:off x="1734203" y="2238703"/>
            <a:ext cx="2680138" cy="945931"/>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Hans"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rPr>
              <a:t>客户机应用</a:t>
            </a:r>
            <a:endParaRPr kumimoji="0" lang="zh-CN"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endParaRPr>
          </a:p>
        </p:txBody>
      </p:sp>
      <p:sp>
        <p:nvSpPr>
          <p:cNvPr id="7" name="矩形 6">
            <a:extLst>
              <a:ext uri="{FF2B5EF4-FFF2-40B4-BE49-F238E27FC236}">
                <a16:creationId xmlns:a16="http://schemas.microsoft.com/office/drawing/2014/main" id="{A7E558F0-D0A9-FC4A-A771-88AB210C08C3}"/>
              </a:ext>
            </a:extLst>
          </p:cNvPr>
          <p:cNvSpPr/>
          <p:nvPr/>
        </p:nvSpPr>
        <p:spPr bwMode="auto">
          <a:xfrm>
            <a:off x="7514893" y="2238703"/>
            <a:ext cx="2680138" cy="945931"/>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Han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rPr>
              <a:t>OS</a:t>
            </a:r>
            <a:r>
              <a:rPr kumimoji="0" lang="zh-Hans"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rPr>
              <a:t>内核</a:t>
            </a:r>
            <a:endParaRPr kumimoji="0" lang="zh-CN"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endParaRPr>
          </a:p>
        </p:txBody>
      </p:sp>
      <p:cxnSp>
        <p:nvCxnSpPr>
          <p:cNvPr id="11" name="直线箭头连接符 10">
            <a:extLst>
              <a:ext uri="{FF2B5EF4-FFF2-40B4-BE49-F238E27FC236}">
                <a16:creationId xmlns:a16="http://schemas.microsoft.com/office/drawing/2014/main" id="{6000129C-9176-7D48-9FA5-8CAA229E6B2A}"/>
              </a:ext>
            </a:extLst>
          </p:cNvPr>
          <p:cNvCxnSpPr>
            <a:cxnSpLocks/>
          </p:cNvCxnSpPr>
          <p:nvPr/>
        </p:nvCxnSpPr>
        <p:spPr bwMode="auto">
          <a:xfrm flipV="1">
            <a:off x="3515710" y="3058510"/>
            <a:ext cx="0" cy="1986456"/>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2" name="直线箭头连接符 11">
            <a:extLst>
              <a:ext uri="{FF2B5EF4-FFF2-40B4-BE49-F238E27FC236}">
                <a16:creationId xmlns:a16="http://schemas.microsoft.com/office/drawing/2014/main" id="{10DD807D-31AB-0F47-8037-E04A239A3CF7}"/>
              </a:ext>
            </a:extLst>
          </p:cNvPr>
          <p:cNvCxnSpPr>
            <a:cxnSpLocks/>
          </p:cNvCxnSpPr>
          <p:nvPr/>
        </p:nvCxnSpPr>
        <p:spPr bwMode="auto">
          <a:xfrm>
            <a:off x="4209393" y="3058510"/>
            <a:ext cx="0" cy="1986456"/>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9" name="矩形 8">
            <a:extLst>
              <a:ext uri="{FF2B5EF4-FFF2-40B4-BE49-F238E27FC236}">
                <a16:creationId xmlns:a16="http://schemas.microsoft.com/office/drawing/2014/main" id="{2D9BDDFC-A6C4-2840-A8B1-81C4585F5328}"/>
              </a:ext>
            </a:extLst>
          </p:cNvPr>
          <p:cNvSpPr/>
          <p:nvPr/>
        </p:nvSpPr>
        <p:spPr bwMode="auto">
          <a:xfrm>
            <a:off x="3153107" y="4913589"/>
            <a:ext cx="5644055" cy="945931"/>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Hans"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rPr>
              <a:t>微内核</a:t>
            </a:r>
            <a:endParaRPr kumimoji="0" lang="zh-CN"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endParaRPr>
          </a:p>
        </p:txBody>
      </p:sp>
      <p:sp>
        <p:nvSpPr>
          <p:cNvPr id="14" name="矩形 13">
            <a:extLst>
              <a:ext uri="{FF2B5EF4-FFF2-40B4-BE49-F238E27FC236}">
                <a16:creationId xmlns:a16="http://schemas.microsoft.com/office/drawing/2014/main" id="{98FBE1E5-7058-EF42-808A-891405769F46}"/>
              </a:ext>
            </a:extLst>
          </p:cNvPr>
          <p:cNvSpPr/>
          <p:nvPr/>
        </p:nvSpPr>
        <p:spPr bwMode="auto">
          <a:xfrm>
            <a:off x="4624548" y="2238702"/>
            <a:ext cx="2680138" cy="945931"/>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Hans"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rPr>
              <a:t>文件服务器</a:t>
            </a:r>
            <a:endParaRPr kumimoji="0" lang="zh-CN"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endParaRPr>
          </a:p>
        </p:txBody>
      </p:sp>
      <p:cxnSp>
        <p:nvCxnSpPr>
          <p:cNvPr id="15" name="直线箭头连接符 14">
            <a:extLst>
              <a:ext uri="{FF2B5EF4-FFF2-40B4-BE49-F238E27FC236}">
                <a16:creationId xmlns:a16="http://schemas.microsoft.com/office/drawing/2014/main" id="{000F2CBC-B201-0D42-B994-B632F2A728FA}"/>
              </a:ext>
            </a:extLst>
          </p:cNvPr>
          <p:cNvCxnSpPr>
            <a:cxnSpLocks/>
          </p:cNvCxnSpPr>
          <p:nvPr/>
        </p:nvCxnSpPr>
        <p:spPr bwMode="auto">
          <a:xfrm flipV="1">
            <a:off x="5197364" y="3058510"/>
            <a:ext cx="0" cy="1986456"/>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6" name="直线箭头连接符 15">
            <a:extLst>
              <a:ext uri="{FF2B5EF4-FFF2-40B4-BE49-F238E27FC236}">
                <a16:creationId xmlns:a16="http://schemas.microsoft.com/office/drawing/2014/main" id="{81E8D7DB-91F3-7B44-8673-87966FE62A1C}"/>
              </a:ext>
            </a:extLst>
          </p:cNvPr>
          <p:cNvCxnSpPr>
            <a:cxnSpLocks/>
          </p:cNvCxnSpPr>
          <p:nvPr/>
        </p:nvCxnSpPr>
        <p:spPr bwMode="auto">
          <a:xfrm>
            <a:off x="5433843" y="3058510"/>
            <a:ext cx="0" cy="1986456"/>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7" name="直线箭头连接符 16">
            <a:extLst>
              <a:ext uri="{FF2B5EF4-FFF2-40B4-BE49-F238E27FC236}">
                <a16:creationId xmlns:a16="http://schemas.microsoft.com/office/drawing/2014/main" id="{AB12D58B-3BCB-0B45-AC4E-E57E75892C62}"/>
              </a:ext>
            </a:extLst>
          </p:cNvPr>
          <p:cNvCxnSpPr>
            <a:cxnSpLocks/>
          </p:cNvCxnSpPr>
          <p:nvPr/>
        </p:nvCxnSpPr>
        <p:spPr bwMode="auto">
          <a:xfrm flipV="1">
            <a:off x="7730358" y="3058510"/>
            <a:ext cx="0" cy="1986456"/>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8" name="直线箭头连接符 17">
            <a:extLst>
              <a:ext uri="{FF2B5EF4-FFF2-40B4-BE49-F238E27FC236}">
                <a16:creationId xmlns:a16="http://schemas.microsoft.com/office/drawing/2014/main" id="{B2E0D719-99B9-E440-AA7A-BBB5D25577E3}"/>
              </a:ext>
            </a:extLst>
          </p:cNvPr>
          <p:cNvCxnSpPr>
            <a:cxnSpLocks/>
          </p:cNvCxnSpPr>
          <p:nvPr/>
        </p:nvCxnSpPr>
        <p:spPr bwMode="auto">
          <a:xfrm>
            <a:off x="8424041" y="3058510"/>
            <a:ext cx="0" cy="1986456"/>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0" name="直线箭头连接符 19">
            <a:extLst>
              <a:ext uri="{FF2B5EF4-FFF2-40B4-BE49-F238E27FC236}">
                <a16:creationId xmlns:a16="http://schemas.microsoft.com/office/drawing/2014/main" id="{22D43E95-21DC-B54C-BB09-CDDC55C1DCFF}"/>
              </a:ext>
            </a:extLst>
          </p:cNvPr>
          <p:cNvCxnSpPr>
            <a:cxnSpLocks/>
          </p:cNvCxnSpPr>
          <p:nvPr/>
        </p:nvCxnSpPr>
        <p:spPr bwMode="auto">
          <a:xfrm flipV="1">
            <a:off x="6532181" y="3053250"/>
            <a:ext cx="0" cy="1986456"/>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1" name="直线箭头连接符 20">
            <a:extLst>
              <a:ext uri="{FF2B5EF4-FFF2-40B4-BE49-F238E27FC236}">
                <a16:creationId xmlns:a16="http://schemas.microsoft.com/office/drawing/2014/main" id="{59D95087-F008-5A40-8026-AE77D3A6B587}"/>
              </a:ext>
            </a:extLst>
          </p:cNvPr>
          <p:cNvCxnSpPr>
            <a:cxnSpLocks/>
          </p:cNvCxnSpPr>
          <p:nvPr/>
        </p:nvCxnSpPr>
        <p:spPr bwMode="auto">
          <a:xfrm>
            <a:off x="6768660" y="3053250"/>
            <a:ext cx="0" cy="1986456"/>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 name="灯片编号占位符 5">
            <a:extLst>
              <a:ext uri="{FF2B5EF4-FFF2-40B4-BE49-F238E27FC236}">
                <a16:creationId xmlns:a16="http://schemas.microsoft.com/office/drawing/2014/main" id="{8F2CE844-BE50-714B-8058-E39B583D85F6}"/>
              </a:ext>
            </a:extLst>
          </p:cNvPr>
          <p:cNvSpPr>
            <a:spLocks noGrp="1"/>
          </p:cNvSpPr>
          <p:nvPr>
            <p:ph type="sldNum" sz="quarter" idx="11"/>
          </p:nvPr>
        </p:nvSpPr>
        <p:spPr/>
        <p:txBody>
          <a:bodyPr/>
          <a:lstStyle/>
          <a:p>
            <a:pPr>
              <a:defRPr/>
            </a:pPr>
            <a:fld id="{89F98887-CF8B-4F3E-A722-FD859037374E}" type="slidenum">
              <a:rPr lang="en-US" smtClean="0"/>
              <a:pPr>
                <a:defRPr/>
              </a:pPr>
              <a:t>102</a:t>
            </a:fld>
            <a:endParaRPr lang="en-US"/>
          </a:p>
        </p:txBody>
      </p:sp>
    </p:spTree>
    <p:extLst>
      <p:ext uri="{BB962C8B-B14F-4D97-AF65-F5344CB8AC3E}">
        <p14:creationId xmlns:p14="http://schemas.microsoft.com/office/powerpoint/2010/main" val="6725862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a:extLst>
              <a:ext uri="{FF2B5EF4-FFF2-40B4-BE49-F238E27FC236}">
                <a16:creationId xmlns:a16="http://schemas.microsoft.com/office/drawing/2014/main" id="{A7054F1E-2D19-4517-9E04-F2EEC23609F1}"/>
              </a:ext>
            </a:extLst>
          </p:cNvPr>
          <p:cNvSpPr>
            <a:spLocks noGrp="1" noChangeArrowheads="1"/>
          </p:cNvSpPr>
          <p:nvPr>
            <p:ph type="title"/>
          </p:nvPr>
        </p:nvSpPr>
        <p:spPr>
          <a:xfrm>
            <a:off x="1271464" y="1340768"/>
            <a:ext cx="9288463" cy="4654544"/>
          </a:xfrm>
        </p:spPr>
        <p:txBody>
          <a:bodyPr rtlCol="0">
            <a:spAutoFit/>
          </a:bodyPr>
          <a:lstStyle/>
          <a:p>
            <a:pPr eaLnBrk="1" fontAlgn="auto" hangingPunct="1">
              <a:lnSpc>
                <a:spcPct val="150000"/>
              </a:lnSpc>
              <a:spcAft>
                <a:spcPts val="0"/>
              </a:spcAft>
              <a:defRPr/>
            </a:pP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设计现代</a:t>
            </a:r>
            <a:r>
              <a:rPr lang="en-US" altLang="zh-CN" sz="2000" dirty="0">
                <a:latin typeface="+mn-lt"/>
                <a:ea typeface="+mn-ea"/>
                <a:cs typeface="+mn-ea"/>
                <a:sym typeface="+mn-lt"/>
              </a:rPr>
              <a:t>OS</a:t>
            </a:r>
            <a:r>
              <a:rPr lang="zh-CN" altLang="en-US" sz="2000" dirty="0">
                <a:latin typeface="+mn-lt"/>
                <a:ea typeface="+mn-ea"/>
                <a:cs typeface="+mn-ea"/>
                <a:sym typeface="+mn-lt"/>
              </a:rPr>
              <a:t>的主要目标是什么</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 OS</a:t>
            </a:r>
            <a:r>
              <a:rPr lang="zh-CN" altLang="en-US" sz="2000" dirty="0">
                <a:latin typeface="+mn-lt"/>
                <a:ea typeface="+mn-ea"/>
                <a:cs typeface="+mn-ea"/>
                <a:sym typeface="+mn-lt"/>
              </a:rPr>
              <a:t>的作用可表现在哪几个方面</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3. </a:t>
            </a:r>
            <a:r>
              <a:rPr lang="zh-CN" altLang="en-US" sz="2000" dirty="0">
                <a:latin typeface="+mn-lt"/>
                <a:ea typeface="+mn-ea"/>
                <a:cs typeface="+mn-ea"/>
                <a:sym typeface="+mn-lt"/>
              </a:rPr>
              <a:t>为什么说操作系统实现了对计算机资源的抽象</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4. </a:t>
            </a:r>
            <a:r>
              <a:rPr lang="zh-CN" altLang="en-US" sz="2000" dirty="0">
                <a:latin typeface="+mn-lt"/>
                <a:ea typeface="+mn-ea"/>
                <a:cs typeface="+mn-ea"/>
                <a:sym typeface="+mn-lt"/>
              </a:rPr>
              <a:t>试说明推动多道批处理系统形成和发展的主要动力是什么。</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5. </a:t>
            </a:r>
            <a:r>
              <a:rPr lang="zh-CN" altLang="en-US" sz="2000" dirty="0">
                <a:latin typeface="+mn-lt"/>
                <a:ea typeface="+mn-ea"/>
                <a:cs typeface="+mn-ea"/>
                <a:sym typeface="+mn-lt"/>
              </a:rPr>
              <a:t>何谓脱机</a:t>
            </a:r>
            <a:r>
              <a:rPr lang="en-US" altLang="zh-CN" sz="2000" dirty="0">
                <a:latin typeface="+mn-lt"/>
                <a:ea typeface="+mn-ea"/>
                <a:cs typeface="+mn-ea"/>
                <a:sym typeface="+mn-lt"/>
              </a:rPr>
              <a:t>I/O</a:t>
            </a:r>
            <a:r>
              <a:rPr lang="zh-CN" altLang="en-US" sz="2000" dirty="0">
                <a:latin typeface="+mn-lt"/>
                <a:ea typeface="+mn-ea"/>
                <a:cs typeface="+mn-ea"/>
                <a:sym typeface="+mn-lt"/>
              </a:rPr>
              <a:t>和联机</a:t>
            </a:r>
            <a:r>
              <a:rPr lang="en-US" altLang="zh-CN" sz="2000" dirty="0">
                <a:latin typeface="+mn-lt"/>
                <a:ea typeface="+mn-ea"/>
                <a:cs typeface="+mn-ea"/>
                <a:sym typeface="+mn-lt"/>
              </a:rPr>
              <a:t>I/O?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6. </a:t>
            </a:r>
            <a:r>
              <a:rPr lang="zh-CN" altLang="en-US" sz="2000" dirty="0">
                <a:latin typeface="+mn-lt"/>
                <a:ea typeface="+mn-ea"/>
                <a:cs typeface="+mn-ea"/>
                <a:sym typeface="+mn-lt"/>
              </a:rPr>
              <a:t>试说明推动分时系统形成和发展的主要动力是什么。</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7. </a:t>
            </a:r>
            <a:r>
              <a:rPr lang="zh-CN" altLang="en-US" sz="2000" dirty="0">
                <a:latin typeface="+mn-lt"/>
                <a:ea typeface="+mn-ea"/>
                <a:cs typeface="+mn-ea"/>
                <a:sym typeface="+mn-lt"/>
              </a:rPr>
              <a:t>实现分时系统的关键问题是什么</a:t>
            </a:r>
            <a:r>
              <a:rPr lang="en-US" altLang="zh-CN" sz="2000" dirty="0">
                <a:latin typeface="+mn-lt"/>
                <a:ea typeface="+mn-ea"/>
                <a:cs typeface="+mn-ea"/>
                <a:sym typeface="+mn-lt"/>
              </a:rPr>
              <a:t>? </a:t>
            </a:r>
            <a:r>
              <a:rPr lang="zh-CN" altLang="en-US" sz="2000" dirty="0">
                <a:latin typeface="+mn-lt"/>
                <a:ea typeface="+mn-ea"/>
                <a:cs typeface="+mn-ea"/>
                <a:sym typeface="+mn-lt"/>
              </a:rPr>
              <a:t>应如何解决</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8. </a:t>
            </a:r>
            <a:r>
              <a:rPr lang="zh-CN" altLang="en-US" sz="2000" dirty="0">
                <a:latin typeface="+mn-lt"/>
                <a:ea typeface="+mn-ea"/>
                <a:cs typeface="+mn-ea"/>
                <a:sym typeface="+mn-lt"/>
              </a:rPr>
              <a:t>为什么要引入实时操作系统</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9. </a:t>
            </a:r>
            <a:r>
              <a:rPr lang="zh-CN" altLang="en-US" sz="2000" dirty="0">
                <a:latin typeface="+mn-lt"/>
                <a:ea typeface="+mn-ea"/>
                <a:cs typeface="+mn-ea"/>
                <a:sym typeface="+mn-lt"/>
              </a:rPr>
              <a:t>什么是硬实时任务和软实时任务</a:t>
            </a:r>
            <a:r>
              <a:rPr lang="en-US" altLang="zh-CN" sz="2000" dirty="0">
                <a:latin typeface="+mn-lt"/>
                <a:ea typeface="+mn-ea"/>
                <a:cs typeface="+mn-ea"/>
                <a:sym typeface="+mn-lt"/>
              </a:rPr>
              <a:t>? </a:t>
            </a:r>
            <a:r>
              <a:rPr lang="zh-CN" altLang="en-US" sz="2000" dirty="0">
                <a:latin typeface="+mn-lt"/>
                <a:ea typeface="+mn-ea"/>
                <a:cs typeface="+mn-ea"/>
                <a:sym typeface="+mn-lt"/>
              </a:rPr>
              <a:t>试举例说明。</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10. </a:t>
            </a:r>
            <a:r>
              <a:rPr lang="zh-CN" altLang="en-US" sz="2000" dirty="0">
                <a:latin typeface="+mn-lt"/>
                <a:ea typeface="+mn-ea"/>
                <a:cs typeface="+mn-ea"/>
                <a:sym typeface="+mn-lt"/>
              </a:rPr>
              <a:t>试从交互性、及时性以及可靠性方面将分时系统与实时系统进行比较。</a:t>
            </a:r>
            <a:endParaRPr lang="en-US" altLang="zh-CN" sz="2000" dirty="0">
              <a:latin typeface="+mn-lt"/>
              <a:ea typeface="+mn-ea"/>
              <a:cs typeface="+mn-ea"/>
              <a:sym typeface="+mn-lt"/>
            </a:endParaRPr>
          </a:p>
        </p:txBody>
      </p:sp>
      <p:sp>
        <p:nvSpPr>
          <p:cNvPr id="4" name="文本框 3">
            <a:extLst>
              <a:ext uri="{FF2B5EF4-FFF2-40B4-BE49-F238E27FC236}">
                <a16:creationId xmlns:a16="http://schemas.microsoft.com/office/drawing/2014/main" id="{9175018C-67CB-4AA1-9742-18EEE4B73749}"/>
              </a:ext>
            </a:extLst>
          </p:cNvPr>
          <p:cNvSpPr txBox="1"/>
          <p:nvPr/>
        </p:nvSpPr>
        <p:spPr>
          <a:xfrm>
            <a:off x="982663" y="404813"/>
            <a:ext cx="2449512" cy="584200"/>
          </a:xfrm>
          <a:prstGeom prst="rect">
            <a:avLst/>
          </a:prstGeom>
          <a:noFill/>
        </p:spPr>
        <p:txBody>
          <a:bodyPr>
            <a:spAutoFit/>
          </a:bodyPr>
          <a:lstStyle/>
          <a:p>
            <a:pPr eaLnBrk="1" fontAlgn="auto" hangingPunct="1">
              <a:spcBef>
                <a:spcPts val="0"/>
              </a:spcBef>
              <a:spcAft>
                <a:spcPts val="0"/>
              </a:spcAft>
              <a:defRPr/>
            </a:pPr>
            <a:r>
              <a:rPr lang="zh-CN" altLang="en-US" sz="3200" b="1" dirty="0">
                <a:solidFill>
                  <a:prstClr val="black"/>
                </a:solidFill>
                <a:latin typeface="+mn-lt"/>
                <a:ea typeface="+mn-ea"/>
                <a:cs typeface="+mn-ea"/>
                <a:sym typeface="+mn-lt"/>
              </a:rPr>
              <a:t>习    题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B4B8056D-6532-8648-B3D5-DC2B39FF6521}"/>
              </a:ext>
            </a:extLst>
          </p:cNvPr>
          <p:cNvSpPr>
            <a:spLocks noGrp="1"/>
          </p:cNvSpPr>
          <p:nvPr>
            <p:ph type="sldNum" sz="quarter" idx="11"/>
          </p:nvPr>
        </p:nvSpPr>
        <p:spPr/>
        <p:txBody>
          <a:bodyPr/>
          <a:lstStyle/>
          <a:p>
            <a:pPr>
              <a:defRPr/>
            </a:pPr>
            <a:fld id="{AD8A1803-9DE3-4EB3-BC11-0E54EC1517AB}" type="slidenum">
              <a:rPr lang="en-US" smtClean="0"/>
              <a:pPr>
                <a:defRPr/>
              </a:pPr>
              <a:t>103</a:t>
            </a:fld>
            <a:endParaRPr lang="en-US"/>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a:extLst>
              <a:ext uri="{FF2B5EF4-FFF2-40B4-BE49-F238E27FC236}">
                <a16:creationId xmlns:a16="http://schemas.microsoft.com/office/drawing/2014/main" id="{36D83885-DA5E-4116-8565-93872CE7F70D}"/>
              </a:ext>
            </a:extLst>
          </p:cNvPr>
          <p:cNvSpPr>
            <a:spLocks noGrp="1" noChangeArrowheads="1"/>
          </p:cNvSpPr>
          <p:nvPr>
            <p:ph type="title"/>
          </p:nvPr>
        </p:nvSpPr>
        <p:spPr>
          <a:xfrm>
            <a:off x="1378744" y="1988840"/>
            <a:ext cx="9181752" cy="3269549"/>
          </a:xfrm>
        </p:spPr>
        <p:txBody>
          <a:bodyPr wrap="square" rtlCol="0">
            <a:spAutoFit/>
          </a:bodyPr>
          <a:lstStyle/>
          <a:p>
            <a:pPr eaLnBrk="1" fontAlgn="auto" hangingPunct="1">
              <a:lnSpc>
                <a:spcPct val="150000"/>
              </a:lnSpc>
              <a:spcAft>
                <a:spcPts val="0"/>
              </a:spcAft>
              <a:defRPr/>
            </a:pPr>
            <a:r>
              <a:rPr lang="en-US" altLang="zh-CN" sz="2000" dirty="0">
                <a:latin typeface="+mn-lt"/>
                <a:ea typeface="+mn-ea"/>
                <a:cs typeface="+mn-ea"/>
                <a:sym typeface="+mn-lt"/>
              </a:rPr>
              <a:t>       11. OS</a:t>
            </a:r>
            <a:r>
              <a:rPr lang="zh-CN" altLang="en-US" sz="2000" dirty="0">
                <a:latin typeface="+mn-lt"/>
                <a:ea typeface="+mn-ea"/>
                <a:cs typeface="+mn-ea"/>
                <a:sym typeface="+mn-lt"/>
              </a:rPr>
              <a:t>有哪几大特征</a:t>
            </a:r>
            <a:r>
              <a:rPr lang="en-US" altLang="zh-CN" sz="2000" dirty="0">
                <a:latin typeface="+mn-lt"/>
                <a:ea typeface="+mn-ea"/>
                <a:cs typeface="+mn-ea"/>
                <a:sym typeface="+mn-lt"/>
              </a:rPr>
              <a:t>? </a:t>
            </a:r>
            <a:r>
              <a:rPr lang="zh-CN" altLang="en-US" sz="2000" dirty="0">
                <a:latin typeface="+mn-lt"/>
                <a:ea typeface="+mn-ea"/>
                <a:cs typeface="+mn-ea"/>
                <a:sym typeface="+mn-lt"/>
              </a:rPr>
              <a:t>其最基本的特征是什么</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12. </a:t>
            </a:r>
            <a:r>
              <a:rPr lang="zh-CN" altLang="en-US" sz="2000" dirty="0">
                <a:latin typeface="+mn-lt"/>
                <a:ea typeface="+mn-ea"/>
                <a:cs typeface="+mn-ea"/>
                <a:sym typeface="+mn-lt"/>
              </a:rPr>
              <a:t>在多道程序技术的</a:t>
            </a:r>
            <a:r>
              <a:rPr lang="en-US" altLang="zh-CN" sz="2000" dirty="0">
                <a:latin typeface="+mn-lt"/>
                <a:ea typeface="+mn-ea"/>
                <a:cs typeface="+mn-ea"/>
                <a:sym typeface="+mn-lt"/>
              </a:rPr>
              <a:t>OS</a:t>
            </a:r>
            <a:r>
              <a:rPr lang="zh-CN" altLang="en-US" sz="2000" dirty="0">
                <a:latin typeface="+mn-lt"/>
                <a:ea typeface="+mn-ea"/>
                <a:cs typeface="+mn-ea"/>
                <a:sym typeface="+mn-lt"/>
              </a:rPr>
              <a:t>环境下的资源共享与一般情况下的资源共享有何不同</a:t>
            </a:r>
            <a:r>
              <a:rPr lang="en-US" altLang="zh-CN" sz="2000" dirty="0">
                <a:latin typeface="+mn-lt"/>
                <a:ea typeface="+mn-ea"/>
                <a:cs typeface="+mn-ea"/>
                <a:sym typeface="+mn-lt"/>
              </a:rPr>
              <a:t>? </a:t>
            </a:r>
            <a:r>
              <a:rPr lang="zh-CN" altLang="en-US" sz="2000" dirty="0">
                <a:latin typeface="+mn-lt"/>
                <a:ea typeface="+mn-ea"/>
                <a:cs typeface="+mn-ea"/>
                <a:sym typeface="+mn-lt"/>
              </a:rPr>
              <a:t>对独占资源应采取何种共享方式</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13. </a:t>
            </a:r>
            <a:r>
              <a:rPr lang="zh-CN" altLang="en-US" sz="2000" dirty="0">
                <a:latin typeface="+mn-lt"/>
                <a:ea typeface="+mn-ea"/>
                <a:cs typeface="+mn-ea"/>
                <a:sym typeface="+mn-lt"/>
              </a:rPr>
              <a:t>什么是时分复用技术</a:t>
            </a:r>
            <a:r>
              <a:rPr lang="en-US" altLang="zh-CN" sz="2000" dirty="0">
                <a:latin typeface="+mn-lt"/>
                <a:ea typeface="+mn-ea"/>
                <a:cs typeface="+mn-ea"/>
                <a:sym typeface="+mn-lt"/>
              </a:rPr>
              <a:t>? </a:t>
            </a:r>
            <a:r>
              <a:rPr lang="zh-CN" altLang="en-US" sz="2000" dirty="0">
                <a:latin typeface="+mn-lt"/>
                <a:ea typeface="+mn-ea"/>
                <a:cs typeface="+mn-ea"/>
                <a:sym typeface="+mn-lt"/>
              </a:rPr>
              <a:t>举例说明它能提高资源利用率的根本原因是什么。</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14. </a:t>
            </a:r>
            <a:r>
              <a:rPr lang="zh-CN" altLang="en-US" sz="2000" dirty="0">
                <a:latin typeface="+mn-lt"/>
                <a:ea typeface="+mn-ea"/>
                <a:cs typeface="+mn-ea"/>
                <a:sym typeface="+mn-lt"/>
              </a:rPr>
              <a:t>是什么原因使操作系统具有异步性特征</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15. </a:t>
            </a:r>
            <a:r>
              <a:rPr lang="zh-CN" altLang="en-US" sz="2000" dirty="0">
                <a:latin typeface="+mn-lt"/>
                <a:ea typeface="+mn-ea"/>
                <a:cs typeface="+mn-ea"/>
                <a:sym typeface="+mn-lt"/>
              </a:rPr>
              <a:t>处理机管理有哪些主要功能</a:t>
            </a:r>
            <a:r>
              <a:rPr lang="en-US" altLang="zh-CN" sz="2000" dirty="0">
                <a:latin typeface="+mn-lt"/>
                <a:ea typeface="+mn-ea"/>
                <a:cs typeface="+mn-ea"/>
                <a:sym typeface="+mn-lt"/>
              </a:rPr>
              <a:t>? </a:t>
            </a:r>
            <a:r>
              <a:rPr lang="zh-CN" altLang="en-US" sz="2000" dirty="0">
                <a:latin typeface="+mn-lt"/>
                <a:ea typeface="+mn-ea"/>
                <a:cs typeface="+mn-ea"/>
                <a:sym typeface="+mn-lt"/>
              </a:rPr>
              <a:t>其主要任务是什么</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16. </a:t>
            </a:r>
            <a:r>
              <a:rPr lang="zh-CN" altLang="en-US" sz="2000" dirty="0">
                <a:latin typeface="+mn-lt"/>
                <a:ea typeface="+mn-ea"/>
                <a:cs typeface="+mn-ea"/>
                <a:sym typeface="+mn-lt"/>
              </a:rPr>
              <a:t>内存管理有哪些主要功能</a:t>
            </a:r>
            <a:r>
              <a:rPr lang="en-US" altLang="zh-CN" sz="2000" dirty="0">
                <a:latin typeface="+mn-lt"/>
                <a:ea typeface="+mn-ea"/>
                <a:cs typeface="+mn-ea"/>
                <a:sym typeface="+mn-lt"/>
              </a:rPr>
              <a:t>? </a:t>
            </a:r>
            <a:r>
              <a:rPr lang="zh-CN" altLang="en-US" sz="2000" dirty="0">
                <a:latin typeface="+mn-lt"/>
                <a:ea typeface="+mn-ea"/>
                <a:cs typeface="+mn-ea"/>
                <a:sym typeface="+mn-lt"/>
              </a:rPr>
              <a:t>其主要任务是什么</a:t>
            </a:r>
            <a:r>
              <a:rPr lang="en-US" altLang="zh-CN" sz="2000" dirty="0">
                <a:latin typeface="+mn-lt"/>
                <a:ea typeface="+mn-ea"/>
                <a:cs typeface="+mn-ea"/>
                <a:sym typeface="+mn-lt"/>
              </a:rPr>
              <a:t>?</a:t>
            </a:r>
          </a:p>
        </p:txBody>
      </p:sp>
      <p:sp>
        <p:nvSpPr>
          <p:cNvPr id="3" name="文本框 2">
            <a:extLst>
              <a:ext uri="{FF2B5EF4-FFF2-40B4-BE49-F238E27FC236}">
                <a16:creationId xmlns:a16="http://schemas.microsoft.com/office/drawing/2014/main" id="{AEE695C5-0138-42A8-86D3-15ACCC57008E}"/>
              </a:ext>
            </a:extLst>
          </p:cNvPr>
          <p:cNvSpPr txBox="1"/>
          <p:nvPr/>
        </p:nvSpPr>
        <p:spPr>
          <a:xfrm>
            <a:off x="982663" y="404813"/>
            <a:ext cx="2449512" cy="584200"/>
          </a:xfrm>
          <a:prstGeom prst="rect">
            <a:avLst/>
          </a:prstGeom>
          <a:noFill/>
        </p:spPr>
        <p:txBody>
          <a:bodyPr>
            <a:spAutoFit/>
          </a:bodyPr>
          <a:lstStyle/>
          <a:p>
            <a:pPr eaLnBrk="1" fontAlgn="auto" hangingPunct="1">
              <a:spcBef>
                <a:spcPts val="0"/>
              </a:spcBef>
              <a:spcAft>
                <a:spcPts val="0"/>
              </a:spcAft>
              <a:defRPr/>
            </a:pPr>
            <a:r>
              <a:rPr lang="zh-CN" altLang="en-US" sz="3200" b="1" dirty="0">
                <a:solidFill>
                  <a:prstClr val="black"/>
                </a:solidFill>
                <a:latin typeface="+mn-lt"/>
                <a:ea typeface="+mn-ea"/>
                <a:cs typeface="+mn-ea"/>
                <a:sym typeface="+mn-lt"/>
              </a:rPr>
              <a:t>习    题 </a:t>
            </a:r>
            <a:endParaRPr lang="zh-CN" altLang="en-US" sz="3200" dirty="0">
              <a:latin typeface="+mn-lt"/>
              <a:ea typeface="+mn-ea"/>
              <a:cs typeface="+mn-ea"/>
              <a:sym typeface="+mn-lt"/>
            </a:endParaRPr>
          </a:p>
        </p:txBody>
      </p:sp>
      <p:sp>
        <p:nvSpPr>
          <p:cNvPr id="4" name="灯片编号占位符 3">
            <a:extLst>
              <a:ext uri="{FF2B5EF4-FFF2-40B4-BE49-F238E27FC236}">
                <a16:creationId xmlns:a16="http://schemas.microsoft.com/office/drawing/2014/main" id="{5361003C-FB30-0849-9B92-FD0E62B6782A}"/>
              </a:ext>
            </a:extLst>
          </p:cNvPr>
          <p:cNvSpPr>
            <a:spLocks noGrp="1"/>
          </p:cNvSpPr>
          <p:nvPr>
            <p:ph type="sldNum" sz="quarter" idx="11"/>
          </p:nvPr>
        </p:nvSpPr>
        <p:spPr/>
        <p:txBody>
          <a:bodyPr/>
          <a:lstStyle/>
          <a:p>
            <a:pPr>
              <a:defRPr/>
            </a:pPr>
            <a:fld id="{AD8A1803-9DE3-4EB3-BC11-0E54EC1517AB}" type="slidenum">
              <a:rPr lang="en-US" smtClean="0"/>
              <a:pPr>
                <a:defRPr/>
              </a:pPr>
              <a:t>104</a:t>
            </a:fld>
            <a:endParaRPr lang="en-US"/>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a:extLst>
              <a:ext uri="{FF2B5EF4-FFF2-40B4-BE49-F238E27FC236}">
                <a16:creationId xmlns:a16="http://schemas.microsoft.com/office/drawing/2014/main" id="{6847A37C-8FE3-4259-BFDD-E37C6E31A95B}"/>
              </a:ext>
            </a:extLst>
          </p:cNvPr>
          <p:cNvSpPr>
            <a:spLocks noGrp="1" noChangeArrowheads="1"/>
          </p:cNvSpPr>
          <p:nvPr>
            <p:ph type="title"/>
          </p:nvPr>
        </p:nvSpPr>
        <p:spPr>
          <a:xfrm>
            <a:off x="1404144" y="1484784"/>
            <a:ext cx="8436272" cy="4192879"/>
          </a:xfrm>
        </p:spPr>
        <p:txBody>
          <a:bodyPr wrap="square" rtlCol="0">
            <a:spAutoFit/>
          </a:bodyPr>
          <a:lstStyle/>
          <a:p>
            <a:pPr eaLnBrk="1" fontAlgn="auto" hangingPunct="1">
              <a:lnSpc>
                <a:spcPct val="150000"/>
              </a:lnSpc>
              <a:spcAft>
                <a:spcPts val="0"/>
              </a:spcAft>
              <a:defRPr/>
            </a:pPr>
            <a:r>
              <a:rPr lang="zh-CN" altLang="en-US" sz="2000" dirty="0">
                <a:latin typeface="+mn-lt"/>
                <a:ea typeface="+mn-ea"/>
                <a:cs typeface="+mn-ea"/>
                <a:sym typeface="+mn-lt"/>
              </a:rPr>
              <a:t>　　</a:t>
            </a:r>
            <a:r>
              <a:rPr lang="en-US" altLang="zh-CN" sz="2000" dirty="0">
                <a:latin typeface="+mn-lt"/>
                <a:ea typeface="+mn-ea"/>
                <a:cs typeface="+mn-ea"/>
                <a:sym typeface="+mn-lt"/>
              </a:rPr>
              <a:t>17. </a:t>
            </a:r>
            <a:r>
              <a:rPr lang="zh-CN" altLang="en-US" sz="2000" dirty="0">
                <a:latin typeface="+mn-lt"/>
                <a:ea typeface="+mn-ea"/>
                <a:cs typeface="+mn-ea"/>
                <a:sym typeface="+mn-lt"/>
              </a:rPr>
              <a:t>设备管理有哪些主要功能</a:t>
            </a:r>
            <a:r>
              <a:rPr lang="en-US" altLang="zh-CN" sz="2000" dirty="0">
                <a:latin typeface="+mn-lt"/>
                <a:ea typeface="+mn-ea"/>
                <a:cs typeface="+mn-ea"/>
                <a:sym typeface="+mn-lt"/>
              </a:rPr>
              <a:t>? </a:t>
            </a:r>
            <a:r>
              <a:rPr lang="zh-CN" altLang="en-US" sz="2000" dirty="0">
                <a:latin typeface="+mn-lt"/>
                <a:ea typeface="+mn-ea"/>
                <a:cs typeface="+mn-ea"/>
                <a:sym typeface="+mn-lt"/>
              </a:rPr>
              <a:t>其主要任务是什么</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18. </a:t>
            </a:r>
            <a:r>
              <a:rPr lang="zh-CN" altLang="en-US" sz="2000" dirty="0">
                <a:latin typeface="+mn-lt"/>
                <a:ea typeface="+mn-ea"/>
                <a:cs typeface="+mn-ea"/>
                <a:sym typeface="+mn-lt"/>
              </a:rPr>
              <a:t>文件管理有哪些主要功能</a:t>
            </a:r>
            <a:r>
              <a:rPr lang="en-US" altLang="zh-CN" sz="2000" dirty="0">
                <a:latin typeface="+mn-lt"/>
                <a:ea typeface="+mn-ea"/>
                <a:cs typeface="+mn-ea"/>
                <a:sym typeface="+mn-lt"/>
              </a:rPr>
              <a:t>? </a:t>
            </a:r>
            <a:r>
              <a:rPr lang="zh-CN" altLang="en-US" sz="2000" dirty="0">
                <a:latin typeface="+mn-lt"/>
                <a:ea typeface="+mn-ea"/>
                <a:cs typeface="+mn-ea"/>
                <a:sym typeface="+mn-lt"/>
              </a:rPr>
              <a:t>其主要任务是什么</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19. </a:t>
            </a:r>
            <a:r>
              <a:rPr lang="zh-CN" altLang="en-US" sz="2000" dirty="0">
                <a:latin typeface="+mn-lt"/>
                <a:ea typeface="+mn-ea"/>
                <a:cs typeface="+mn-ea"/>
                <a:sym typeface="+mn-lt"/>
              </a:rPr>
              <a:t>试说明推动传统</a:t>
            </a:r>
            <a:r>
              <a:rPr lang="en-US" altLang="zh-CN" sz="2000" dirty="0">
                <a:latin typeface="+mn-lt"/>
                <a:ea typeface="+mn-ea"/>
                <a:cs typeface="+mn-ea"/>
                <a:sym typeface="+mn-lt"/>
              </a:rPr>
              <a:t>OS</a:t>
            </a:r>
            <a:r>
              <a:rPr lang="zh-CN" altLang="en-US" sz="2000" dirty="0">
                <a:latin typeface="+mn-lt"/>
                <a:ea typeface="+mn-ea"/>
                <a:cs typeface="+mn-ea"/>
                <a:sym typeface="+mn-lt"/>
              </a:rPr>
              <a:t>演变为现代</a:t>
            </a:r>
            <a:r>
              <a:rPr lang="en-US" altLang="zh-CN" sz="2000" dirty="0">
                <a:latin typeface="+mn-lt"/>
                <a:ea typeface="+mn-ea"/>
                <a:cs typeface="+mn-ea"/>
                <a:sym typeface="+mn-lt"/>
              </a:rPr>
              <a:t>OS</a:t>
            </a:r>
            <a:r>
              <a:rPr lang="zh-CN" altLang="en-US" sz="2000" dirty="0">
                <a:latin typeface="+mn-lt"/>
                <a:ea typeface="+mn-ea"/>
                <a:cs typeface="+mn-ea"/>
                <a:sym typeface="+mn-lt"/>
              </a:rPr>
              <a:t>的主要因素是什么</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20. </a:t>
            </a:r>
            <a:r>
              <a:rPr lang="zh-CN" altLang="en-US" sz="2000" dirty="0">
                <a:latin typeface="+mn-lt"/>
                <a:ea typeface="+mn-ea"/>
                <a:cs typeface="+mn-ea"/>
                <a:sym typeface="+mn-lt"/>
              </a:rPr>
              <a:t>什么是微内核</a:t>
            </a:r>
            <a:r>
              <a:rPr lang="en-US" altLang="zh-CN" sz="2000" dirty="0">
                <a:latin typeface="+mn-lt"/>
                <a:ea typeface="+mn-ea"/>
                <a:cs typeface="+mn-ea"/>
                <a:sym typeface="+mn-lt"/>
              </a:rPr>
              <a:t>OS?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21. </a:t>
            </a:r>
            <a:r>
              <a:rPr lang="zh-CN" altLang="en-US" sz="2000" dirty="0">
                <a:latin typeface="+mn-lt"/>
                <a:ea typeface="+mn-ea"/>
                <a:cs typeface="+mn-ea"/>
                <a:sym typeface="+mn-lt"/>
              </a:rPr>
              <a:t>微内核操作系统具有哪些优点</a:t>
            </a:r>
            <a:r>
              <a:rPr lang="en-US" altLang="zh-CN" sz="2000" dirty="0">
                <a:latin typeface="+mn-lt"/>
                <a:ea typeface="+mn-ea"/>
                <a:cs typeface="+mn-ea"/>
                <a:sym typeface="+mn-lt"/>
              </a:rPr>
              <a:t>? </a:t>
            </a:r>
            <a:r>
              <a:rPr lang="zh-CN" altLang="en-US" sz="2000" dirty="0">
                <a:latin typeface="+mn-lt"/>
                <a:ea typeface="+mn-ea"/>
                <a:cs typeface="+mn-ea"/>
                <a:sym typeface="+mn-lt"/>
              </a:rPr>
              <a:t>它为何能有这些优点</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22. </a:t>
            </a:r>
            <a:r>
              <a:rPr lang="zh-CN" altLang="en-US" sz="2000" dirty="0">
                <a:latin typeface="+mn-lt"/>
                <a:ea typeface="+mn-ea"/>
                <a:cs typeface="+mn-ea"/>
                <a:sym typeface="+mn-lt"/>
              </a:rPr>
              <a:t>现代操作系统较之传统操作系统又增加了哪些功能和特征</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23. </a:t>
            </a:r>
            <a:r>
              <a:rPr lang="zh-CN" altLang="en-US" sz="2000" dirty="0">
                <a:latin typeface="+mn-lt"/>
                <a:ea typeface="+mn-ea"/>
                <a:cs typeface="+mn-ea"/>
                <a:sym typeface="+mn-lt"/>
              </a:rPr>
              <a:t>在微内核</a:t>
            </a:r>
            <a:r>
              <a:rPr lang="en-US" altLang="zh-CN" sz="2000" dirty="0">
                <a:latin typeface="+mn-lt"/>
                <a:ea typeface="+mn-ea"/>
                <a:cs typeface="+mn-ea"/>
                <a:sym typeface="+mn-lt"/>
              </a:rPr>
              <a:t>OS</a:t>
            </a:r>
            <a:r>
              <a:rPr lang="zh-CN" altLang="en-US" sz="2000" dirty="0">
                <a:latin typeface="+mn-lt"/>
                <a:ea typeface="+mn-ea"/>
                <a:cs typeface="+mn-ea"/>
                <a:sym typeface="+mn-lt"/>
              </a:rPr>
              <a:t>中，为什么要采用客户</a:t>
            </a:r>
            <a:r>
              <a:rPr lang="en-US" altLang="zh-CN" sz="2000" dirty="0">
                <a:latin typeface="+mn-lt"/>
                <a:ea typeface="+mn-ea"/>
                <a:cs typeface="+mn-ea"/>
                <a:sym typeface="+mn-lt"/>
              </a:rPr>
              <a:t>/</a:t>
            </a:r>
            <a:r>
              <a:rPr lang="zh-CN" altLang="en-US" sz="2000" dirty="0">
                <a:latin typeface="+mn-lt"/>
                <a:ea typeface="+mn-ea"/>
                <a:cs typeface="+mn-ea"/>
                <a:sym typeface="+mn-lt"/>
              </a:rPr>
              <a:t>服务器模式</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24. </a:t>
            </a:r>
            <a:r>
              <a:rPr lang="zh-CN" altLang="en-US" sz="2000" dirty="0">
                <a:latin typeface="+mn-lt"/>
                <a:ea typeface="+mn-ea"/>
                <a:cs typeface="+mn-ea"/>
                <a:sym typeface="+mn-lt"/>
              </a:rPr>
              <a:t>在基于微内核结构的</a:t>
            </a:r>
            <a:r>
              <a:rPr lang="en-US" altLang="zh-CN" sz="2000" dirty="0">
                <a:latin typeface="+mn-lt"/>
                <a:ea typeface="+mn-ea"/>
                <a:cs typeface="+mn-ea"/>
                <a:sym typeface="+mn-lt"/>
              </a:rPr>
              <a:t>OS</a:t>
            </a:r>
            <a:r>
              <a:rPr lang="zh-CN" altLang="en-US" sz="2000" dirty="0">
                <a:latin typeface="+mn-lt"/>
                <a:ea typeface="+mn-ea"/>
                <a:cs typeface="+mn-ea"/>
                <a:sym typeface="+mn-lt"/>
              </a:rPr>
              <a:t>中，应用了哪些新技术</a:t>
            </a:r>
            <a:r>
              <a:rPr lang="en-US" altLang="zh-CN"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25. </a:t>
            </a:r>
            <a:r>
              <a:rPr lang="zh-CN" altLang="en-US" sz="2000" dirty="0">
                <a:latin typeface="+mn-lt"/>
                <a:ea typeface="+mn-ea"/>
                <a:cs typeface="+mn-ea"/>
                <a:sym typeface="+mn-lt"/>
              </a:rPr>
              <a:t>何谓微内核技术</a:t>
            </a:r>
            <a:r>
              <a:rPr lang="en-US" altLang="zh-CN" sz="2000" dirty="0">
                <a:latin typeface="+mn-lt"/>
                <a:ea typeface="+mn-ea"/>
                <a:cs typeface="+mn-ea"/>
                <a:sym typeface="+mn-lt"/>
              </a:rPr>
              <a:t>? </a:t>
            </a:r>
            <a:r>
              <a:rPr lang="zh-CN" altLang="en-US" sz="2000" dirty="0">
                <a:latin typeface="+mn-lt"/>
                <a:ea typeface="+mn-ea"/>
                <a:cs typeface="+mn-ea"/>
                <a:sym typeface="+mn-lt"/>
              </a:rPr>
              <a:t>在微内核中通常提供了哪些功能</a:t>
            </a:r>
            <a:r>
              <a:rPr lang="en-US" altLang="zh-CN" sz="2000" dirty="0">
                <a:latin typeface="+mn-lt"/>
                <a:ea typeface="+mn-ea"/>
                <a:cs typeface="+mn-ea"/>
                <a:sym typeface="+mn-lt"/>
              </a:rPr>
              <a:t>? </a:t>
            </a:r>
          </a:p>
        </p:txBody>
      </p:sp>
      <p:sp>
        <p:nvSpPr>
          <p:cNvPr id="4" name="文本框 3">
            <a:extLst>
              <a:ext uri="{FF2B5EF4-FFF2-40B4-BE49-F238E27FC236}">
                <a16:creationId xmlns:a16="http://schemas.microsoft.com/office/drawing/2014/main" id="{5C327442-CCC1-4D16-AAD9-5C8C7A64FDEE}"/>
              </a:ext>
            </a:extLst>
          </p:cNvPr>
          <p:cNvSpPr txBox="1"/>
          <p:nvPr/>
        </p:nvSpPr>
        <p:spPr>
          <a:xfrm>
            <a:off x="982663" y="404813"/>
            <a:ext cx="2449512" cy="584200"/>
          </a:xfrm>
          <a:prstGeom prst="rect">
            <a:avLst/>
          </a:prstGeom>
          <a:noFill/>
        </p:spPr>
        <p:txBody>
          <a:bodyPr>
            <a:spAutoFit/>
          </a:bodyPr>
          <a:lstStyle/>
          <a:p>
            <a:pPr eaLnBrk="1" fontAlgn="auto" hangingPunct="1">
              <a:spcBef>
                <a:spcPts val="0"/>
              </a:spcBef>
              <a:spcAft>
                <a:spcPts val="0"/>
              </a:spcAft>
              <a:defRPr/>
            </a:pPr>
            <a:r>
              <a:rPr lang="zh-CN" altLang="en-US" sz="3200" b="1" dirty="0">
                <a:solidFill>
                  <a:prstClr val="black"/>
                </a:solidFill>
                <a:latin typeface="+mn-lt"/>
                <a:ea typeface="+mn-ea"/>
                <a:cs typeface="+mn-ea"/>
                <a:sym typeface="+mn-lt"/>
              </a:rPr>
              <a:t>习    题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A93F4B16-EE0A-DD43-A93A-E9A03BBA982C}"/>
              </a:ext>
            </a:extLst>
          </p:cNvPr>
          <p:cNvSpPr>
            <a:spLocks noGrp="1"/>
          </p:cNvSpPr>
          <p:nvPr>
            <p:ph type="sldNum" sz="quarter" idx="11"/>
          </p:nvPr>
        </p:nvSpPr>
        <p:spPr/>
        <p:txBody>
          <a:bodyPr/>
          <a:lstStyle/>
          <a:p>
            <a:pPr>
              <a:defRPr/>
            </a:pPr>
            <a:fld id="{AD8A1803-9DE3-4EB3-BC11-0E54EC1517AB}" type="slidenum">
              <a:rPr lang="en-US" smtClean="0"/>
              <a:pPr>
                <a:defRPr/>
              </a:pPr>
              <a:t>105</a:t>
            </a:fld>
            <a:endParaRPr lang="en-US"/>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7C153EC-1705-4A88-BBAC-8A8E08637B6C}"/>
              </a:ext>
            </a:extLst>
          </p:cNvPr>
          <p:cNvSpPr>
            <a:spLocks noGrp="1"/>
          </p:cNvSpPr>
          <p:nvPr>
            <p:ph type="sldNum" sz="quarter" idx="12"/>
          </p:nvPr>
        </p:nvSpPr>
        <p:spPr/>
        <p:txBody>
          <a:bodyPr/>
          <a:lstStyle/>
          <a:p>
            <a:pPr>
              <a:lnSpc>
                <a:spcPct val="120000"/>
              </a:lnSpc>
            </a:pPr>
            <a:fld id="{89DB14B3-731A-4352-BC82-B1993596BD11}" type="slidenum">
              <a:rPr lang="zh-CN" altLang="en-US" smtClean="0"/>
              <a:pPr>
                <a:lnSpc>
                  <a:spcPct val="120000"/>
                </a:lnSpc>
              </a:pPr>
              <a:t>106</a:t>
            </a:fld>
            <a:endParaRPr lang="zh-CN" altLang="en-US" dirty="0"/>
          </a:p>
        </p:txBody>
      </p:sp>
      <p:sp>
        <p:nvSpPr>
          <p:cNvPr id="4" name="文本框 3">
            <a:extLst>
              <a:ext uri="{FF2B5EF4-FFF2-40B4-BE49-F238E27FC236}">
                <a16:creationId xmlns:a16="http://schemas.microsoft.com/office/drawing/2014/main" id="{876AB013-1AE6-4A8E-AD0E-9B7B5A5EB6AB}"/>
              </a:ext>
            </a:extLst>
          </p:cNvPr>
          <p:cNvSpPr txBox="1"/>
          <p:nvPr/>
        </p:nvSpPr>
        <p:spPr>
          <a:xfrm>
            <a:off x="2979174" y="2745347"/>
            <a:ext cx="6096000" cy="633187"/>
          </a:xfrm>
          <a:prstGeom prst="rect">
            <a:avLst/>
          </a:prstGeom>
          <a:noFill/>
        </p:spPr>
        <p:txBody>
          <a:bodyPr wrap="square">
            <a:spAutoFit/>
          </a:bodyPr>
          <a:lstStyle/>
          <a:p>
            <a:pPr algn="ctr">
              <a:lnSpc>
                <a:spcPct val="120000"/>
              </a:lnSpc>
            </a:pPr>
            <a:r>
              <a:rPr lang="zh-Hans" altLang="en-US" sz="3200" b="1" dirty="0">
                <a:latin typeface="Microsoft YaHei" panose="020B0503020204020204" pitchFamily="34" charset="-122"/>
                <a:ea typeface="Microsoft YaHei" panose="020B0503020204020204" pitchFamily="34" charset="-122"/>
              </a:rPr>
              <a:t>操作系统的运行机制与体系结构</a:t>
            </a:r>
            <a:r>
              <a:rPr lang="zh-CN" altLang="en-US" sz="3200" b="1" dirty="0">
                <a:latin typeface="Microsoft YaHei" panose="020B0503020204020204" pitchFamily="34" charset="-122"/>
                <a:ea typeface="Microsoft YaHei" panose="020B0503020204020204" pitchFamily="34" charset="-122"/>
              </a:rPr>
              <a:t> </a:t>
            </a:r>
            <a:endParaRPr lang="zh-CN" altLang="en-US" sz="3200" dirty="0"/>
          </a:p>
        </p:txBody>
      </p:sp>
    </p:spTree>
    <p:extLst>
      <p:ext uri="{BB962C8B-B14F-4D97-AF65-F5344CB8AC3E}">
        <p14:creationId xmlns:p14="http://schemas.microsoft.com/office/powerpoint/2010/main" val="38639145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C3F3E1-8FC2-460F-BF83-FED02BCE2DFB}"/>
              </a:ext>
            </a:extLst>
          </p:cNvPr>
          <p:cNvSpPr>
            <a:spLocks noGrp="1"/>
          </p:cNvSpPr>
          <p:nvPr>
            <p:ph type="sldNum" sz="quarter" idx="12"/>
          </p:nvPr>
        </p:nvSpPr>
        <p:spPr/>
        <p:txBody>
          <a:bodyPr/>
          <a:lstStyle/>
          <a:p>
            <a:pPr>
              <a:lnSpc>
                <a:spcPct val="120000"/>
              </a:lnSpc>
            </a:pPr>
            <a:fld id="{89DB14B3-731A-4352-BC82-B1993596BD11}" type="slidenum">
              <a:rPr lang="zh-CN" altLang="en-US" smtClean="0"/>
              <a:pPr>
                <a:lnSpc>
                  <a:spcPct val="120000"/>
                </a:lnSpc>
              </a:pPr>
              <a:t>107</a:t>
            </a:fld>
            <a:endParaRPr lang="zh-CN" altLang="en-US" dirty="0"/>
          </a:p>
        </p:txBody>
      </p:sp>
      <p:sp>
        <p:nvSpPr>
          <p:cNvPr id="6" name="文本框 5">
            <a:extLst>
              <a:ext uri="{FF2B5EF4-FFF2-40B4-BE49-F238E27FC236}">
                <a16:creationId xmlns:a16="http://schemas.microsoft.com/office/drawing/2014/main" id="{DFC47261-E14D-4D7C-8F51-430931A13FAF}"/>
              </a:ext>
            </a:extLst>
          </p:cNvPr>
          <p:cNvSpPr txBox="1"/>
          <p:nvPr/>
        </p:nvSpPr>
        <p:spPr>
          <a:xfrm>
            <a:off x="868969" y="393123"/>
            <a:ext cx="1842655"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知识总览</a:t>
            </a:r>
          </a:p>
        </p:txBody>
      </p:sp>
      <p:pic>
        <p:nvPicPr>
          <p:cNvPr id="8" name="图片 7">
            <a:extLst>
              <a:ext uri="{FF2B5EF4-FFF2-40B4-BE49-F238E27FC236}">
                <a16:creationId xmlns:a16="http://schemas.microsoft.com/office/drawing/2014/main" id="{87F3341A-0712-4804-B8D6-75063ABAF072}"/>
              </a:ext>
            </a:extLst>
          </p:cNvPr>
          <p:cNvPicPr>
            <a:picLocks noChangeAspect="1"/>
          </p:cNvPicPr>
          <p:nvPr/>
        </p:nvPicPr>
        <p:blipFill>
          <a:blip r:embed="rId2"/>
          <a:stretch>
            <a:fillRect/>
          </a:stretch>
        </p:blipFill>
        <p:spPr>
          <a:xfrm>
            <a:off x="1775520" y="1052736"/>
            <a:ext cx="8176542" cy="5090859"/>
          </a:xfrm>
          <a:prstGeom prst="rect">
            <a:avLst/>
          </a:prstGeom>
        </p:spPr>
      </p:pic>
    </p:spTree>
    <p:extLst>
      <p:ext uri="{BB962C8B-B14F-4D97-AF65-F5344CB8AC3E}">
        <p14:creationId xmlns:p14="http://schemas.microsoft.com/office/powerpoint/2010/main" val="890467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3" name="Text Box 5">
            <a:extLst>
              <a:ext uri="{FF2B5EF4-FFF2-40B4-BE49-F238E27FC236}">
                <a16:creationId xmlns:a16="http://schemas.microsoft.com/office/drawing/2014/main" id="{F094EF95-7371-2742-9D83-81E1CB6AC050}"/>
              </a:ext>
            </a:extLst>
          </p:cNvPr>
          <p:cNvSpPr txBox="1">
            <a:spLocks noChangeArrowheads="1"/>
          </p:cNvSpPr>
          <p:nvPr/>
        </p:nvSpPr>
        <p:spPr bwMode="auto">
          <a:xfrm>
            <a:off x="565783" y="1255211"/>
            <a:ext cx="10386751" cy="3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ct val="0"/>
              </a:spcBef>
            </a:pPr>
            <a:r>
              <a:rPr lang="zh-CN" altLang="en-US" b="1" dirty="0">
                <a:latin typeface="Microsoft YaHei" panose="020B0503020204020204" pitchFamily="34" charset="-122"/>
                <a:ea typeface="Microsoft YaHei" panose="020B0503020204020204" pitchFamily="34" charset="-122"/>
              </a:rPr>
              <a:t>问题：</a:t>
            </a:r>
            <a:r>
              <a:rPr lang="zh-CN" altLang="en-US" dirty="0">
                <a:latin typeface="Microsoft YaHei" panose="020B0503020204020204" pitchFamily="34" charset="-122"/>
                <a:ea typeface="Microsoft YaHei" panose="020B0503020204020204" pitchFamily="34" charset="-122"/>
              </a:rPr>
              <a:t>“指令”和我们平时所说的“代码”有什么区别？</a:t>
            </a:r>
            <a:endParaRPr lang="en-US" altLang="zh-CN"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1F52A24F-6C7B-4915-9D00-56B0263F17B7}"/>
              </a:ext>
            </a:extLst>
          </p:cNvPr>
          <p:cNvSpPr txBox="1"/>
          <p:nvPr/>
        </p:nvSpPr>
        <p:spPr>
          <a:xfrm>
            <a:off x="882056" y="393123"/>
            <a:ext cx="3629768"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预备知识：什么是指令</a:t>
            </a:r>
          </a:p>
        </p:txBody>
      </p:sp>
      <p:sp>
        <p:nvSpPr>
          <p:cNvPr id="7" name="Text Box 5">
            <a:extLst>
              <a:ext uri="{FF2B5EF4-FFF2-40B4-BE49-F238E27FC236}">
                <a16:creationId xmlns:a16="http://schemas.microsoft.com/office/drawing/2014/main" id="{7B188030-0EEF-48BE-B56A-9BDC63EA6CCE}"/>
              </a:ext>
            </a:extLst>
          </p:cNvPr>
          <p:cNvSpPr txBox="1">
            <a:spLocks noChangeArrowheads="1"/>
          </p:cNvSpPr>
          <p:nvPr/>
        </p:nvSpPr>
        <p:spPr bwMode="auto">
          <a:xfrm>
            <a:off x="652142" y="4665090"/>
            <a:ext cx="10386751" cy="728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ct val="0"/>
              </a:spcBef>
            </a:pPr>
            <a:r>
              <a:rPr lang="zh-CN" altLang="en-US" dirty="0">
                <a:latin typeface="Microsoft YaHei" panose="020B0503020204020204" pitchFamily="34" charset="-122"/>
                <a:ea typeface="Microsoft YaHei" panose="020B0503020204020204" pitchFamily="34" charset="-122"/>
              </a:rPr>
              <a:t>简单来说，“指令” 就是处理器（</a:t>
            </a:r>
            <a:r>
              <a:rPr lang="en" altLang="zh-CN" dirty="0">
                <a:latin typeface="Microsoft YaHei" panose="020B0503020204020204" pitchFamily="34" charset="-122"/>
                <a:ea typeface="Microsoft YaHei" panose="020B0503020204020204" pitchFamily="34" charset="-122"/>
              </a:rPr>
              <a:t>CPU</a:t>
            </a:r>
            <a:r>
              <a:rPr lang="zh-CN" altLang="e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能识别、执行的最基本命令</a:t>
            </a:r>
          </a:p>
          <a:p>
            <a:pPr algn="just">
              <a:lnSpc>
                <a:spcPct val="120000"/>
              </a:lnSpc>
              <a:spcBef>
                <a:spcPct val="0"/>
              </a:spcBef>
            </a:pPr>
            <a:r>
              <a:rPr lang="zh-CN" altLang="en-US" dirty="0">
                <a:latin typeface="Microsoft YaHei" panose="020B0503020204020204" pitchFamily="34" charset="-122"/>
                <a:ea typeface="Microsoft YaHei" panose="020B0503020204020204" pitchFamily="34" charset="-122"/>
              </a:rPr>
              <a:t>比如：加法指令就是让</a:t>
            </a:r>
            <a:r>
              <a:rPr lang="en" altLang="zh-CN" dirty="0">
                <a:latin typeface="Microsoft YaHei" panose="020B0503020204020204" pitchFamily="34" charset="-122"/>
                <a:ea typeface="Microsoft YaHei" panose="020B0503020204020204" pitchFamily="34" charset="-122"/>
              </a:rPr>
              <a:t>CPU</a:t>
            </a:r>
            <a:r>
              <a:rPr lang="zh-CN" altLang="en-US" dirty="0">
                <a:latin typeface="Microsoft YaHei" panose="020B0503020204020204" pitchFamily="34" charset="-122"/>
                <a:ea typeface="Microsoft YaHei" panose="020B0503020204020204" pitchFamily="34" charset="-122"/>
              </a:rPr>
              <a:t>进行加法运算</a:t>
            </a:r>
          </a:p>
        </p:txBody>
      </p:sp>
      <p:grpSp>
        <p:nvGrpSpPr>
          <p:cNvPr id="3" name="组合 2">
            <a:extLst>
              <a:ext uri="{FF2B5EF4-FFF2-40B4-BE49-F238E27FC236}">
                <a16:creationId xmlns:a16="http://schemas.microsoft.com/office/drawing/2014/main" id="{AE10674F-9AA0-4615-A516-1D51401B5E6F}"/>
              </a:ext>
            </a:extLst>
          </p:cNvPr>
          <p:cNvGrpSpPr/>
          <p:nvPr/>
        </p:nvGrpSpPr>
        <p:grpSpPr>
          <a:xfrm>
            <a:off x="2143760" y="1682238"/>
            <a:ext cx="6969761" cy="2358359"/>
            <a:chOff x="1432560" y="1456086"/>
            <a:chExt cx="6969761" cy="2358359"/>
          </a:xfrm>
        </p:grpSpPr>
        <p:sp>
          <p:nvSpPr>
            <p:cNvPr id="2" name="矩形 1">
              <a:extLst>
                <a:ext uri="{FF2B5EF4-FFF2-40B4-BE49-F238E27FC236}">
                  <a16:creationId xmlns:a16="http://schemas.microsoft.com/office/drawing/2014/main" id="{8933EE5B-36E2-43CB-9799-777D7F9922C6}"/>
                </a:ext>
              </a:extLst>
            </p:cNvPr>
            <p:cNvSpPr/>
            <p:nvPr/>
          </p:nvSpPr>
          <p:spPr>
            <a:xfrm>
              <a:off x="1432560" y="1946224"/>
              <a:ext cx="1341120" cy="619176"/>
            </a:xfrm>
            <a:prstGeom prst="rect">
              <a:avLst/>
            </a:prstGeom>
            <a:solidFill>
              <a:srgbClr val="305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r>
                <a:rPr lang="zh-CN" altLang="en-US" dirty="0"/>
                <a:t>语言代码</a:t>
              </a:r>
            </a:p>
          </p:txBody>
        </p:sp>
        <p:sp>
          <p:nvSpPr>
            <p:cNvPr id="8" name="矩形 7">
              <a:extLst>
                <a:ext uri="{FF2B5EF4-FFF2-40B4-BE49-F238E27FC236}">
                  <a16:creationId xmlns:a16="http://schemas.microsoft.com/office/drawing/2014/main" id="{0A0A4690-9D11-4056-82E3-49E251770C6F}"/>
                </a:ext>
              </a:extLst>
            </p:cNvPr>
            <p:cNvSpPr/>
            <p:nvPr/>
          </p:nvSpPr>
          <p:spPr>
            <a:xfrm>
              <a:off x="4509478" y="1946224"/>
              <a:ext cx="1249680" cy="619176"/>
            </a:xfrm>
            <a:prstGeom prst="rect">
              <a:avLst/>
            </a:prstGeom>
            <a:solidFill>
              <a:srgbClr val="305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机器语言指令</a:t>
              </a:r>
            </a:p>
          </p:txBody>
        </p:sp>
        <p:sp>
          <p:nvSpPr>
            <p:cNvPr id="10" name="箭头: 右 9">
              <a:extLst>
                <a:ext uri="{FF2B5EF4-FFF2-40B4-BE49-F238E27FC236}">
                  <a16:creationId xmlns:a16="http://schemas.microsoft.com/office/drawing/2014/main" id="{6CBF4D3B-44BF-4306-ABC4-3B0D776F790B}"/>
                </a:ext>
              </a:extLst>
            </p:cNvPr>
            <p:cNvSpPr/>
            <p:nvPr/>
          </p:nvSpPr>
          <p:spPr>
            <a:xfrm>
              <a:off x="2822430" y="2199986"/>
              <a:ext cx="1638297" cy="133350"/>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18B3F07-04E2-4E80-9008-05F51C5F276C}"/>
                </a:ext>
              </a:extLst>
            </p:cNvPr>
            <p:cNvSpPr txBox="1"/>
            <p:nvPr/>
          </p:nvSpPr>
          <p:spPr>
            <a:xfrm>
              <a:off x="3292681" y="1855750"/>
              <a:ext cx="794948" cy="400062"/>
            </a:xfrm>
            <a:prstGeom prst="rect">
              <a:avLst/>
            </a:prstGeom>
            <a:noFill/>
          </p:spPr>
          <p:txBody>
            <a:bodyPr wrap="square" rtlCol="0">
              <a:spAutoFit/>
            </a:bodyPr>
            <a:lstStyle/>
            <a:p>
              <a:pPr>
                <a:lnSpc>
                  <a:spcPct val="120000"/>
                </a:lnSpc>
              </a:pPr>
              <a:r>
                <a:rPr lang="zh-CN" altLang="en-US" dirty="0"/>
                <a:t>翻译</a:t>
              </a:r>
            </a:p>
          </p:txBody>
        </p:sp>
        <p:sp>
          <p:nvSpPr>
            <p:cNvPr id="12" name="矩形 11">
              <a:extLst>
                <a:ext uri="{FF2B5EF4-FFF2-40B4-BE49-F238E27FC236}">
                  <a16:creationId xmlns:a16="http://schemas.microsoft.com/office/drawing/2014/main" id="{1345471F-26E0-4F1C-B437-344FA07E87ED}"/>
                </a:ext>
              </a:extLst>
            </p:cNvPr>
            <p:cNvSpPr/>
            <p:nvPr/>
          </p:nvSpPr>
          <p:spPr>
            <a:xfrm>
              <a:off x="1432560" y="2976880"/>
              <a:ext cx="1341120" cy="833120"/>
            </a:xfrm>
            <a:prstGeom prst="rect">
              <a:avLst/>
            </a:prstGeom>
            <a:solidFill>
              <a:srgbClr val="305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x=x+1</a:t>
              </a:r>
              <a:endParaRPr lang="zh-CN" altLang="en-US" dirty="0"/>
            </a:p>
          </p:txBody>
        </p:sp>
        <p:sp>
          <p:nvSpPr>
            <p:cNvPr id="13" name="矩形 12">
              <a:extLst>
                <a:ext uri="{FF2B5EF4-FFF2-40B4-BE49-F238E27FC236}">
                  <a16:creationId xmlns:a16="http://schemas.microsoft.com/office/drawing/2014/main" id="{99094F1E-2359-45A3-BE83-E4F5680CF30F}"/>
                </a:ext>
              </a:extLst>
            </p:cNvPr>
            <p:cNvSpPr/>
            <p:nvPr/>
          </p:nvSpPr>
          <p:spPr>
            <a:xfrm>
              <a:off x="4509477" y="2981325"/>
              <a:ext cx="3709962" cy="833120"/>
            </a:xfrm>
            <a:prstGeom prst="rect">
              <a:avLst/>
            </a:prstGeom>
            <a:solidFill>
              <a:srgbClr val="305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001011000000001101001111</a:t>
              </a:r>
            </a:p>
            <a:p>
              <a:pPr algn="ctr"/>
              <a:r>
                <a:rPr lang="en-US" altLang="zh-CN" dirty="0"/>
                <a:t>100100100000001100000001</a:t>
              </a:r>
            </a:p>
            <a:p>
              <a:pPr algn="ctr"/>
              <a:r>
                <a:rPr lang="en-US" altLang="zh-CN" dirty="0"/>
                <a:t>001011000100111100000011</a:t>
              </a:r>
              <a:endParaRPr lang="zh-CN" altLang="en-US" dirty="0"/>
            </a:p>
          </p:txBody>
        </p:sp>
        <p:sp>
          <p:nvSpPr>
            <p:cNvPr id="14" name="箭头: 右 13">
              <a:extLst>
                <a:ext uri="{FF2B5EF4-FFF2-40B4-BE49-F238E27FC236}">
                  <a16:creationId xmlns:a16="http://schemas.microsoft.com/office/drawing/2014/main" id="{07E98028-CABB-4E15-A1C1-B1FF6CDF0978}"/>
                </a:ext>
              </a:extLst>
            </p:cNvPr>
            <p:cNvSpPr/>
            <p:nvPr/>
          </p:nvSpPr>
          <p:spPr>
            <a:xfrm>
              <a:off x="2822430" y="3326765"/>
              <a:ext cx="1638297" cy="133350"/>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5" name="对话气泡: 圆角矩形 14">
              <a:extLst>
                <a:ext uri="{FF2B5EF4-FFF2-40B4-BE49-F238E27FC236}">
                  <a16:creationId xmlns:a16="http://schemas.microsoft.com/office/drawing/2014/main" id="{E43AB535-5160-465A-8C39-6B19107C343E}"/>
                </a:ext>
              </a:extLst>
            </p:cNvPr>
            <p:cNvSpPr/>
            <p:nvPr/>
          </p:nvSpPr>
          <p:spPr>
            <a:xfrm>
              <a:off x="6364458" y="1456086"/>
              <a:ext cx="2037863" cy="833120"/>
            </a:xfrm>
            <a:prstGeom prst="wedgeRoundRectCallout">
              <a:avLst>
                <a:gd name="adj1" fmla="val -77104"/>
                <a:gd name="adj2" fmla="val 41126"/>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t>一条高级语言的代码翻译过来可能会对应多条指令</a:t>
              </a:r>
            </a:p>
          </p:txBody>
        </p:sp>
      </p:grpSp>
    </p:spTree>
    <p:extLst>
      <p:ext uri="{BB962C8B-B14F-4D97-AF65-F5344CB8AC3E}">
        <p14:creationId xmlns:p14="http://schemas.microsoft.com/office/powerpoint/2010/main" val="13768686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3" name="Text Box 5">
            <a:extLst>
              <a:ext uri="{FF2B5EF4-FFF2-40B4-BE49-F238E27FC236}">
                <a16:creationId xmlns:a16="http://schemas.microsoft.com/office/drawing/2014/main" id="{F094EF95-7371-2742-9D83-81E1CB6AC050}"/>
              </a:ext>
            </a:extLst>
          </p:cNvPr>
          <p:cNvSpPr txBox="1">
            <a:spLocks noChangeArrowheads="1"/>
          </p:cNvSpPr>
          <p:nvPr/>
        </p:nvSpPr>
        <p:spPr bwMode="auto">
          <a:xfrm>
            <a:off x="565783" y="1651794"/>
            <a:ext cx="10386751" cy="1289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spcBef>
                <a:spcPct val="0"/>
              </a:spcBef>
            </a:pPr>
            <a:r>
              <a:rPr lang="zh-CN" altLang="en-US" dirty="0">
                <a:latin typeface="Microsoft YaHei" panose="020B0503020204020204" pitchFamily="34" charset="-122"/>
                <a:ea typeface="Microsoft YaHei" panose="020B0503020204020204" pitchFamily="34" charset="-122"/>
              </a:rPr>
              <a:t>有的指令“人畜无害“。比如：加、减、乘、除这些普通的运算指令。</a:t>
            </a:r>
          </a:p>
          <a:p>
            <a:pPr algn="just">
              <a:lnSpc>
                <a:spcPct val="150000"/>
              </a:lnSpc>
              <a:spcBef>
                <a:spcPct val="0"/>
              </a:spcBef>
            </a:pPr>
            <a:r>
              <a:rPr lang="zh-CN" altLang="en-US" dirty="0">
                <a:latin typeface="Microsoft YaHei" panose="020B0503020204020204" pitchFamily="34" charset="-122"/>
                <a:ea typeface="Microsoft YaHei" panose="020B0503020204020204" pitchFamily="34" charset="-122"/>
              </a:rPr>
              <a:t>有的指令有很高的权限。比如：内存清零指令。如果用户程序可以使用这个指令，就意味着一个用户可以将其他用户的内存数据随意清零，这样做显然是很危险的。</a:t>
            </a:r>
            <a:endParaRPr lang="en-US" altLang="zh-CN"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96682A20-CE13-48E6-B60A-AAAC1AE93C65}"/>
              </a:ext>
            </a:extLst>
          </p:cNvPr>
          <p:cNvSpPr txBox="1"/>
          <p:nvPr/>
        </p:nvSpPr>
        <p:spPr>
          <a:xfrm>
            <a:off x="837048" y="393123"/>
            <a:ext cx="5835016"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两种指令、两种处理器状态、两种程序</a:t>
            </a:r>
          </a:p>
        </p:txBody>
      </p:sp>
      <p:sp>
        <p:nvSpPr>
          <p:cNvPr id="8" name="Text Box 5">
            <a:extLst>
              <a:ext uri="{FF2B5EF4-FFF2-40B4-BE49-F238E27FC236}">
                <a16:creationId xmlns:a16="http://schemas.microsoft.com/office/drawing/2014/main" id="{4961196D-A647-4503-B04C-DA3886061A01}"/>
              </a:ext>
            </a:extLst>
          </p:cNvPr>
          <p:cNvSpPr txBox="1">
            <a:spLocks noChangeArrowheads="1"/>
          </p:cNvSpPr>
          <p:nvPr/>
        </p:nvSpPr>
        <p:spPr bwMode="auto">
          <a:xfrm>
            <a:off x="565783" y="1255211"/>
            <a:ext cx="10386751" cy="3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ct val="0"/>
              </a:spcBef>
            </a:pPr>
            <a:r>
              <a:rPr lang="zh-CN" altLang="en-US" b="1" dirty="0">
                <a:latin typeface="Microsoft YaHei" panose="020B0503020204020204" pitchFamily="34" charset="-122"/>
                <a:ea typeface="Microsoft YaHei" panose="020B0503020204020204" pitchFamily="34" charset="-122"/>
              </a:rPr>
              <a:t>新的问题：</a:t>
            </a:r>
            <a:endParaRPr lang="en-US" altLang="zh-CN"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BE911E73-9236-41DE-9DAA-08043E2CD554}"/>
              </a:ext>
            </a:extLst>
          </p:cNvPr>
          <p:cNvPicPr>
            <a:picLocks noChangeAspect="1"/>
          </p:cNvPicPr>
          <p:nvPr/>
        </p:nvPicPr>
        <p:blipFill>
          <a:blip r:embed="rId2"/>
          <a:stretch>
            <a:fillRect/>
          </a:stretch>
        </p:blipFill>
        <p:spPr>
          <a:xfrm>
            <a:off x="1731075" y="3876716"/>
            <a:ext cx="8056165" cy="2350699"/>
          </a:xfrm>
          <a:prstGeom prst="rect">
            <a:avLst/>
          </a:prstGeom>
        </p:spPr>
      </p:pic>
      <p:sp>
        <p:nvSpPr>
          <p:cNvPr id="9" name="对话气泡: 圆角矩形 8">
            <a:extLst>
              <a:ext uri="{FF2B5EF4-FFF2-40B4-BE49-F238E27FC236}">
                <a16:creationId xmlns:a16="http://schemas.microsoft.com/office/drawing/2014/main" id="{692E268B-9F62-4B54-A4BB-CF6E54FF9A07}"/>
              </a:ext>
            </a:extLst>
          </p:cNvPr>
          <p:cNvSpPr/>
          <p:nvPr/>
        </p:nvSpPr>
        <p:spPr>
          <a:xfrm>
            <a:off x="8776893" y="3741413"/>
            <a:ext cx="2175641" cy="349777"/>
          </a:xfrm>
          <a:prstGeom prst="wedgeRoundRectCallout">
            <a:avLst>
              <a:gd name="adj1" fmla="val -63740"/>
              <a:gd name="adj2" fmla="val 37114"/>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t>不允许用户程序使用</a:t>
            </a:r>
          </a:p>
        </p:txBody>
      </p:sp>
    </p:spTree>
    <p:extLst>
      <p:ext uri="{BB962C8B-B14F-4D97-AF65-F5344CB8AC3E}">
        <p14:creationId xmlns:p14="http://schemas.microsoft.com/office/powerpoint/2010/main" val="202563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a:extLst>
              <a:ext uri="{FF2B5EF4-FFF2-40B4-BE49-F238E27FC236}">
                <a16:creationId xmlns:a16="http://schemas.microsoft.com/office/drawing/2014/main" id="{0CD0BC00-A0A4-404B-89B4-698504BEF1B9}"/>
              </a:ext>
            </a:extLst>
          </p:cNvPr>
          <p:cNvSpPr>
            <a:spLocks noGrp="1" noChangeArrowheads="1"/>
          </p:cNvSpPr>
          <p:nvPr>
            <p:ph type="title"/>
          </p:nvPr>
        </p:nvSpPr>
        <p:spPr>
          <a:xfrm>
            <a:off x="839788" y="1196975"/>
            <a:ext cx="9359900" cy="2120900"/>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1.1.2  </a:t>
            </a:r>
            <a:r>
              <a:rPr lang="zh-CN" altLang="en-US" sz="1800" b="1" dirty="0">
                <a:latin typeface="+mn-lt"/>
                <a:ea typeface="+mn-ea"/>
                <a:cs typeface="+mn-ea"/>
                <a:sym typeface="+mn-lt"/>
              </a:rPr>
              <a:t>操作系统的作用         </a:t>
            </a: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1. OS</a:t>
            </a:r>
            <a:r>
              <a:rPr lang="zh-CN" altLang="en-US" sz="1800" b="1" dirty="0">
                <a:latin typeface="+mn-lt"/>
                <a:ea typeface="+mn-ea"/>
                <a:cs typeface="+mn-ea"/>
                <a:sym typeface="+mn-lt"/>
              </a:rPr>
              <a:t>作为用户与计算机硬件系统之间的接口</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OS</a:t>
            </a:r>
            <a:r>
              <a:rPr lang="zh-CN" altLang="en-US" sz="1800" dirty="0">
                <a:latin typeface="+mn-lt"/>
                <a:ea typeface="+mn-ea"/>
                <a:cs typeface="+mn-ea"/>
                <a:sym typeface="+mn-lt"/>
              </a:rPr>
              <a:t>作为用户与计算机硬件系统之间接口的含义是：</a:t>
            </a:r>
            <a:r>
              <a:rPr lang="en-US" altLang="zh-CN" sz="1800" dirty="0">
                <a:latin typeface="+mn-lt"/>
                <a:ea typeface="+mn-ea"/>
                <a:cs typeface="+mn-ea"/>
                <a:sym typeface="+mn-lt"/>
              </a:rPr>
              <a:t>OS</a:t>
            </a:r>
            <a:r>
              <a:rPr lang="zh-CN" altLang="en-US" sz="1800" dirty="0">
                <a:latin typeface="+mn-lt"/>
                <a:ea typeface="+mn-ea"/>
                <a:cs typeface="+mn-ea"/>
                <a:sym typeface="+mn-lt"/>
              </a:rPr>
              <a:t>处于用户与计算机硬件系统之间，用户通过</a:t>
            </a:r>
            <a:r>
              <a:rPr lang="en-US" altLang="zh-CN" sz="1800" dirty="0">
                <a:latin typeface="+mn-lt"/>
                <a:ea typeface="+mn-ea"/>
                <a:cs typeface="+mn-ea"/>
                <a:sym typeface="+mn-lt"/>
              </a:rPr>
              <a:t>OS</a:t>
            </a:r>
            <a:r>
              <a:rPr lang="zh-CN" altLang="en-US" sz="1800" dirty="0">
                <a:latin typeface="+mn-lt"/>
                <a:ea typeface="+mn-ea"/>
                <a:cs typeface="+mn-ea"/>
                <a:sym typeface="+mn-lt"/>
              </a:rPr>
              <a:t>来使用计算机系统。或者说，用户在</a:t>
            </a:r>
            <a:r>
              <a:rPr lang="en-US" altLang="zh-CN" sz="1800" dirty="0">
                <a:latin typeface="+mn-lt"/>
                <a:ea typeface="+mn-ea"/>
                <a:cs typeface="+mn-ea"/>
                <a:sym typeface="+mn-lt"/>
              </a:rPr>
              <a:t>OS</a:t>
            </a:r>
            <a:r>
              <a:rPr lang="zh-CN" altLang="en-US" sz="1800" dirty="0">
                <a:latin typeface="+mn-lt"/>
                <a:ea typeface="+mn-ea"/>
                <a:cs typeface="+mn-ea"/>
                <a:sym typeface="+mn-lt"/>
              </a:rPr>
              <a:t>帮助下能够方便、快捷、可靠地操纵计算机硬件和运行自己的程序。图</a:t>
            </a:r>
            <a:r>
              <a:rPr lang="en-US" altLang="zh-CN" sz="1800" dirty="0">
                <a:latin typeface="+mn-lt"/>
                <a:ea typeface="+mn-ea"/>
                <a:cs typeface="+mn-ea"/>
                <a:sym typeface="+mn-lt"/>
              </a:rPr>
              <a:t>1-1</a:t>
            </a:r>
            <a:r>
              <a:rPr lang="zh-CN" altLang="en-US" sz="1800" dirty="0">
                <a:latin typeface="+mn-lt"/>
                <a:ea typeface="+mn-ea"/>
                <a:cs typeface="+mn-ea"/>
                <a:sym typeface="+mn-lt"/>
              </a:rPr>
              <a:t>是</a:t>
            </a:r>
            <a:r>
              <a:rPr lang="en-US" altLang="zh-CN" sz="1800" dirty="0">
                <a:latin typeface="+mn-lt"/>
                <a:ea typeface="+mn-ea"/>
                <a:cs typeface="+mn-ea"/>
                <a:sym typeface="+mn-lt"/>
              </a:rPr>
              <a:t>OS</a:t>
            </a:r>
            <a:r>
              <a:rPr lang="zh-CN" altLang="en-US" sz="1800" dirty="0">
                <a:latin typeface="+mn-lt"/>
                <a:ea typeface="+mn-ea"/>
                <a:cs typeface="+mn-ea"/>
                <a:sym typeface="+mn-lt"/>
              </a:rPr>
              <a:t>作为接口的示意图。 </a:t>
            </a:r>
          </a:p>
        </p:txBody>
      </p:sp>
      <p:sp>
        <p:nvSpPr>
          <p:cNvPr id="4" name="文本框 3">
            <a:extLst>
              <a:ext uri="{FF2B5EF4-FFF2-40B4-BE49-F238E27FC236}">
                <a16:creationId xmlns:a16="http://schemas.microsoft.com/office/drawing/2014/main" id="{D6B35321-2581-47A6-A45C-436042F59D38}"/>
              </a:ext>
            </a:extLst>
          </p:cNvPr>
          <p:cNvSpPr txBox="1"/>
          <p:nvPr/>
        </p:nvSpPr>
        <p:spPr>
          <a:xfrm>
            <a:off x="766763" y="188913"/>
            <a:ext cx="6192837"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1.1  </a:t>
            </a:r>
            <a:r>
              <a:rPr lang="zh-CN" altLang="en-US" sz="3200" b="1" dirty="0">
                <a:latin typeface="+mn-lt"/>
                <a:ea typeface="+mn-ea"/>
                <a:cs typeface="+mn-ea"/>
                <a:sym typeface="+mn-lt"/>
              </a:rPr>
              <a:t>操作系统的目标和作用</a:t>
            </a:r>
            <a:endParaRPr lang="zh-CN" altLang="en-US" sz="3200" dirty="0">
              <a:latin typeface="+mn-lt"/>
              <a:ea typeface="+mn-ea"/>
              <a:cs typeface="+mn-ea"/>
              <a:sym typeface="+mn-lt"/>
            </a:endParaRPr>
          </a:p>
        </p:txBody>
      </p:sp>
      <p:sp>
        <p:nvSpPr>
          <p:cNvPr id="5" name="Rectangle 3">
            <a:extLst>
              <a:ext uri="{FF2B5EF4-FFF2-40B4-BE49-F238E27FC236}">
                <a16:creationId xmlns:a16="http://schemas.microsoft.com/office/drawing/2014/main" id="{FE784DFA-5AFD-49B5-A029-2F5808885168}"/>
              </a:ext>
            </a:extLst>
          </p:cNvPr>
          <p:cNvSpPr>
            <a:spLocks noGrp="1" noChangeArrowheads="1"/>
          </p:cNvSpPr>
          <p:nvPr>
            <p:ph idx="1"/>
          </p:nvPr>
        </p:nvSpPr>
        <p:spPr>
          <a:xfrm>
            <a:off x="3647728" y="5774060"/>
            <a:ext cx="4067175" cy="576262"/>
          </a:xfrm>
        </p:spPr>
        <p:txBody>
          <a:bodyPr rtlCol="0">
            <a:noAutofit/>
          </a:bodyPr>
          <a:lstStyle/>
          <a:p>
            <a:pPr marL="0" indent="0" algn="ctr" eaLnBrk="1" fontAlgn="auto" hangingPunct="1">
              <a:lnSpc>
                <a:spcPct val="17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1-1  OS</a:t>
            </a:r>
            <a:r>
              <a:rPr lang="zh-CN" altLang="en-US" dirty="0">
                <a:latin typeface="+mn-lt"/>
                <a:ea typeface="+mn-ea"/>
                <a:cs typeface="+mn-ea"/>
                <a:sym typeface="+mn-lt"/>
              </a:rPr>
              <a:t>作为接口的示意图</a:t>
            </a:r>
          </a:p>
        </p:txBody>
      </p:sp>
      <p:pic>
        <p:nvPicPr>
          <p:cNvPr id="6" name="Picture 4">
            <a:extLst>
              <a:ext uri="{FF2B5EF4-FFF2-40B4-BE49-F238E27FC236}">
                <a16:creationId xmlns:a16="http://schemas.microsoft.com/office/drawing/2014/main" id="{959CD94C-DB5B-4EBE-A48F-1F2F446EF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1" y="3452632"/>
            <a:ext cx="6048672" cy="229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5603A7A3-C3CF-EC48-A708-69AC53B42D3F}"/>
              </a:ext>
            </a:extLst>
          </p:cNvPr>
          <p:cNvSpPr>
            <a:spLocks noGrp="1"/>
          </p:cNvSpPr>
          <p:nvPr>
            <p:ph type="sldNum" sz="quarter" idx="11"/>
          </p:nvPr>
        </p:nvSpPr>
        <p:spPr/>
        <p:txBody>
          <a:bodyPr/>
          <a:lstStyle/>
          <a:p>
            <a:pPr>
              <a:defRPr/>
            </a:pPr>
            <a:fld id="{AD8A1803-9DE3-4EB3-BC11-0E54EC1517AB}" type="slidenum">
              <a:rPr lang="en-US" smtClean="0"/>
              <a:pPr>
                <a:defRPr/>
              </a:pPr>
              <a:t>11</a:t>
            </a:fld>
            <a:endParaRPr lang="en-US"/>
          </a:p>
        </p:txBody>
      </p:sp>
    </p:spTree>
    <p:extLst>
      <p:ext uri="{BB962C8B-B14F-4D97-AF65-F5344CB8AC3E}">
        <p14:creationId xmlns:p14="http://schemas.microsoft.com/office/powerpoint/2010/main" val="1010411828"/>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C3F3E1-8FC2-460F-BF83-FED02BCE2DFB}"/>
              </a:ext>
            </a:extLst>
          </p:cNvPr>
          <p:cNvSpPr>
            <a:spLocks noGrp="1"/>
          </p:cNvSpPr>
          <p:nvPr>
            <p:ph type="sldNum" sz="quarter" idx="12"/>
          </p:nvPr>
        </p:nvSpPr>
        <p:spPr/>
        <p:txBody>
          <a:bodyPr/>
          <a:lstStyle/>
          <a:p>
            <a:pPr>
              <a:lnSpc>
                <a:spcPct val="120000"/>
              </a:lnSpc>
            </a:pPr>
            <a:fld id="{89DB14B3-731A-4352-BC82-B1993596BD11}" type="slidenum">
              <a:rPr lang="zh-CN" altLang="en-US" smtClean="0"/>
              <a:pPr>
                <a:lnSpc>
                  <a:spcPct val="120000"/>
                </a:lnSpc>
              </a:pPr>
              <a:t>110</a:t>
            </a:fld>
            <a:endParaRPr lang="zh-CN" altLang="en-US" dirty="0"/>
          </a:p>
        </p:txBody>
      </p:sp>
      <p:sp>
        <p:nvSpPr>
          <p:cNvPr id="6" name="文本框 5">
            <a:extLst>
              <a:ext uri="{FF2B5EF4-FFF2-40B4-BE49-F238E27FC236}">
                <a16:creationId xmlns:a16="http://schemas.microsoft.com/office/drawing/2014/main" id="{DFC47261-E14D-4D7C-8F51-430931A13FAF}"/>
              </a:ext>
            </a:extLst>
          </p:cNvPr>
          <p:cNvSpPr txBox="1"/>
          <p:nvPr/>
        </p:nvSpPr>
        <p:spPr>
          <a:xfrm>
            <a:off x="868969" y="393123"/>
            <a:ext cx="1842655"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知识总览</a:t>
            </a:r>
          </a:p>
        </p:txBody>
      </p:sp>
      <p:sp>
        <p:nvSpPr>
          <p:cNvPr id="3" name="文本框 2">
            <a:extLst>
              <a:ext uri="{FF2B5EF4-FFF2-40B4-BE49-F238E27FC236}">
                <a16:creationId xmlns:a16="http://schemas.microsoft.com/office/drawing/2014/main" id="{84CFF4E6-DBCC-1744-9099-9B11E0CD1EAE}"/>
              </a:ext>
            </a:extLst>
          </p:cNvPr>
          <p:cNvSpPr txBox="1"/>
          <p:nvPr/>
        </p:nvSpPr>
        <p:spPr>
          <a:xfrm>
            <a:off x="868969" y="1556792"/>
            <a:ext cx="10123575" cy="4192686"/>
          </a:xfrm>
          <a:prstGeom prst="rect">
            <a:avLst/>
          </a:prstGeom>
          <a:noFill/>
        </p:spPr>
        <p:txBody>
          <a:bodyPr wrap="square" rtlCol="0">
            <a:spAutoFit/>
          </a:bodyPr>
          <a:lstStyle/>
          <a:p>
            <a:pPr>
              <a:lnSpc>
                <a:spcPct val="150000"/>
              </a:lnSpc>
            </a:pPr>
            <a:r>
              <a:rPr kumimoji="1" lang="zh-CN" altLang="en-US" sz="2000" b="1" dirty="0"/>
              <a:t>特权指令：</a:t>
            </a:r>
            <a:r>
              <a:rPr kumimoji="1" lang="zh-CN" altLang="en-US" sz="2000" dirty="0"/>
              <a:t>在系统态运行的指令，它对内存空间的访问范围基本不受限制，不仅能访问用户空间，也能访问系统空间。</a:t>
            </a:r>
            <a:endParaRPr kumimoji="1" lang="en-US" altLang="zh-CN" sz="2000" dirty="0"/>
          </a:p>
          <a:p>
            <a:pPr>
              <a:lnSpc>
                <a:spcPct val="150000"/>
              </a:lnSpc>
            </a:pPr>
            <a:endParaRPr kumimoji="1" lang="en-US" altLang="zh-CN" sz="2000" dirty="0"/>
          </a:p>
          <a:p>
            <a:pPr>
              <a:lnSpc>
                <a:spcPct val="150000"/>
              </a:lnSpc>
            </a:pPr>
            <a:r>
              <a:rPr kumimoji="1" lang="zh-CN" altLang="en-US" sz="2000" b="1" dirty="0"/>
              <a:t>非特权指令：</a:t>
            </a:r>
            <a:r>
              <a:rPr kumimoji="1" lang="zh-CN" altLang="en-US" sz="2000" dirty="0"/>
              <a:t>在用户态运行的指令。应用程序所使用的都是非特权指令，它只能完成一般性的操作和任务，不能对系统中的硬件和软件直接进行访问，对内存的访问范围也局限于用户空间。</a:t>
            </a:r>
            <a:endParaRPr kumimoji="1" lang="en-US" altLang="zh-CN" sz="2000" dirty="0"/>
          </a:p>
          <a:p>
            <a:pPr>
              <a:lnSpc>
                <a:spcPct val="150000"/>
              </a:lnSpc>
            </a:pPr>
            <a:endParaRPr kumimoji="1" lang="en-US" altLang="zh-CN" sz="2000" dirty="0"/>
          </a:p>
          <a:p>
            <a:pPr>
              <a:lnSpc>
                <a:spcPct val="150000"/>
              </a:lnSpc>
            </a:pPr>
            <a:r>
              <a:rPr kumimoji="1" lang="zh-CN" altLang="en-US" sz="2000" dirty="0"/>
              <a:t>若在应用程序中使用特权指令，</a:t>
            </a:r>
            <a:r>
              <a:rPr kumimoji="1" lang="zh-CN" altLang="en-US" sz="2000" dirty="0">
                <a:solidFill>
                  <a:srgbClr val="FF0000"/>
                </a:solidFill>
              </a:rPr>
              <a:t>就会发出权限出错信号，操作系统捕获到这个信号后，将转入相应的错误处理程序，</a:t>
            </a:r>
            <a:r>
              <a:rPr kumimoji="1" lang="zh-CN" altLang="en-US" sz="2000" dirty="0"/>
              <a:t>将停止该应用程序的运行，重新调度。</a:t>
            </a:r>
          </a:p>
        </p:txBody>
      </p:sp>
    </p:spTree>
    <p:extLst>
      <p:ext uri="{BB962C8B-B14F-4D97-AF65-F5344CB8AC3E}">
        <p14:creationId xmlns:p14="http://schemas.microsoft.com/office/powerpoint/2010/main" val="39615250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C3F3E1-8FC2-460F-BF83-FED02BCE2DFB}"/>
              </a:ext>
            </a:extLst>
          </p:cNvPr>
          <p:cNvSpPr>
            <a:spLocks noGrp="1"/>
          </p:cNvSpPr>
          <p:nvPr>
            <p:ph type="sldNum" sz="quarter" idx="12"/>
          </p:nvPr>
        </p:nvSpPr>
        <p:spPr/>
        <p:txBody>
          <a:bodyPr/>
          <a:lstStyle/>
          <a:p>
            <a:pPr>
              <a:lnSpc>
                <a:spcPct val="120000"/>
              </a:lnSpc>
            </a:pPr>
            <a:fld id="{89DB14B3-731A-4352-BC82-B1993596BD11}" type="slidenum">
              <a:rPr lang="zh-CN" altLang="en-US" smtClean="0"/>
              <a:pPr>
                <a:lnSpc>
                  <a:spcPct val="120000"/>
                </a:lnSpc>
              </a:pPr>
              <a:t>111</a:t>
            </a:fld>
            <a:endParaRPr lang="zh-CN" altLang="en-US" dirty="0"/>
          </a:p>
        </p:txBody>
      </p:sp>
      <p:sp>
        <p:nvSpPr>
          <p:cNvPr id="6" name="文本框 5">
            <a:extLst>
              <a:ext uri="{FF2B5EF4-FFF2-40B4-BE49-F238E27FC236}">
                <a16:creationId xmlns:a16="http://schemas.microsoft.com/office/drawing/2014/main" id="{DFC47261-E14D-4D7C-8F51-430931A13FAF}"/>
              </a:ext>
            </a:extLst>
          </p:cNvPr>
          <p:cNvSpPr txBox="1"/>
          <p:nvPr/>
        </p:nvSpPr>
        <p:spPr>
          <a:xfrm>
            <a:off x="868969" y="393123"/>
            <a:ext cx="1842655"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知识总览</a:t>
            </a:r>
          </a:p>
        </p:txBody>
      </p:sp>
      <p:sp>
        <p:nvSpPr>
          <p:cNvPr id="3" name="文本框 2">
            <a:extLst>
              <a:ext uri="{FF2B5EF4-FFF2-40B4-BE49-F238E27FC236}">
                <a16:creationId xmlns:a16="http://schemas.microsoft.com/office/drawing/2014/main" id="{84CFF4E6-DBCC-1744-9099-9B11E0CD1EAE}"/>
              </a:ext>
            </a:extLst>
          </p:cNvPr>
          <p:cNvSpPr txBox="1"/>
          <p:nvPr/>
        </p:nvSpPr>
        <p:spPr>
          <a:xfrm>
            <a:off x="868969" y="1556792"/>
            <a:ext cx="10123575" cy="3731021"/>
          </a:xfrm>
          <a:prstGeom prst="rect">
            <a:avLst/>
          </a:prstGeom>
          <a:noFill/>
        </p:spPr>
        <p:txBody>
          <a:bodyPr wrap="square" rtlCol="0">
            <a:spAutoFit/>
          </a:bodyPr>
          <a:lstStyle/>
          <a:p>
            <a:pPr>
              <a:lnSpc>
                <a:spcPct val="150000"/>
              </a:lnSpc>
            </a:pPr>
            <a:r>
              <a:rPr kumimoji="1" lang="zh-CN" altLang="en-US" sz="2000" b="1" dirty="0"/>
              <a:t>核心态：</a:t>
            </a:r>
            <a:r>
              <a:rPr kumimoji="1" lang="zh-CN" altLang="en-US" sz="2000" dirty="0"/>
              <a:t>又称为</a:t>
            </a:r>
            <a:r>
              <a:rPr kumimoji="1" lang="zh-CN" altLang="en-US" sz="2000" dirty="0">
                <a:solidFill>
                  <a:srgbClr val="FF0000"/>
                </a:solidFill>
              </a:rPr>
              <a:t>管态</a:t>
            </a:r>
            <a:r>
              <a:rPr kumimoji="1" lang="zh-CN" altLang="en-US" sz="2000" dirty="0"/>
              <a:t>，也称为内核态。它具有较高的特权，能执行一切指令，访问所有的寄存器和存储器，传统的</a:t>
            </a:r>
            <a:r>
              <a:rPr kumimoji="1" lang="en-US" altLang="zh-CN" sz="2000" dirty="0"/>
              <a:t>OS</a:t>
            </a:r>
            <a:r>
              <a:rPr kumimoji="1" lang="zh-CN" altLang="en-US" sz="2000" dirty="0"/>
              <a:t>都在系统态运行。</a:t>
            </a:r>
            <a:endParaRPr kumimoji="1" lang="en-US" altLang="zh-CN" sz="2000" dirty="0"/>
          </a:p>
          <a:p>
            <a:pPr>
              <a:lnSpc>
                <a:spcPct val="150000"/>
              </a:lnSpc>
            </a:pPr>
            <a:r>
              <a:rPr kumimoji="1" lang="zh-CN" altLang="en-US" sz="2000" b="1" dirty="0"/>
              <a:t>用户态：</a:t>
            </a:r>
            <a:r>
              <a:rPr kumimoji="1" lang="zh-CN" altLang="en-US" sz="2000" dirty="0"/>
              <a:t>又称为</a:t>
            </a:r>
            <a:r>
              <a:rPr kumimoji="1" lang="zh-CN" altLang="en-US" sz="2000" dirty="0">
                <a:solidFill>
                  <a:srgbClr val="FF0000"/>
                </a:solidFill>
              </a:rPr>
              <a:t>目态</a:t>
            </a:r>
            <a:r>
              <a:rPr kumimoji="1" lang="zh-CN" altLang="en-US" sz="2000" dirty="0"/>
              <a:t>。他是具有较低特权的执行状态，仅能执行规定的指令，访问指定的寄存器和存储区。</a:t>
            </a:r>
            <a:endParaRPr kumimoji="1" lang="en-US" altLang="zh-CN" sz="2000" dirty="0"/>
          </a:p>
          <a:p>
            <a:pPr>
              <a:lnSpc>
                <a:spcPct val="150000"/>
              </a:lnSpc>
            </a:pPr>
            <a:endParaRPr kumimoji="1" lang="en-US" altLang="zh-CN" sz="2000" dirty="0"/>
          </a:p>
          <a:p>
            <a:pPr>
              <a:lnSpc>
                <a:spcPct val="150000"/>
              </a:lnSpc>
            </a:pPr>
            <a:endParaRPr kumimoji="1" lang="en-US" altLang="zh-CN" sz="2000" dirty="0"/>
          </a:p>
          <a:p>
            <a:pPr>
              <a:lnSpc>
                <a:spcPct val="150000"/>
              </a:lnSpc>
            </a:pPr>
            <a:r>
              <a:rPr kumimoji="1" lang="zh-CN" altLang="en-US" sz="2000" b="1" dirty="0"/>
              <a:t>核心态：</a:t>
            </a:r>
            <a:r>
              <a:rPr kumimoji="1" lang="zh-CN" altLang="en-US" sz="2000" dirty="0"/>
              <a:t>特权指令</a:t>
            </a:r>
            <a:r>
              <a:rPr kumimoji="1" lang="en-US" altLang="zh-CN" sz="2000" dirty="0"/>
              <a:t>+</a:t>
            </a:r>
            <a:r>
              <a:rPr kumimoji="1" lang="zh-CN" altLang="en-US" sz="2000" dirty="0"/>
              <a:t>非特权指令</a:t>
            </a:r>
            <a:endParaRPr kumimoji="1" lang="en-US" altLang="zh-CN" sz="2000" dirty="0"/>
          </a:p>
          <a:p>
            <a:pPr>
              <a:lnSpc>
                <a:spcPct val="150000"/>
              </a:lnSpc>
            </a:pPr>
            <a:r>
              <a:rPr kumimoji="1" lang="zh-CN" altLang="en-US" sz="2000" b="1" dirty="0"/>
              <a:t>用户态：</a:t>
            </a:r>
            <a:r>
              <a:rPr kumimoji="1" lang="zh-CN" altLang="en-US" sz="2000" dirty="0"/>
              <a:t>非特权指令</a:t>
            </a:r>
          </a:p>
        </p:txBody>
      </p:sp>
    </p:spTree>
    <p:extLst>
      <p:ext uri="{BB962C8B-B14F-4D97-AF65-F5344CB8AC3E}">
        <p14:creationId xmlns:p14="http://schemas.microsoft.com/office/powerpoint/2010/main" val="19790386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a:extLst>
              <a:ext uri="{FF2B5EF4-FFF2-40B4-BE49-F238E27FC236}">
                <a16:creationId xmlns:a16="http://schemas.microsoft.com/office/drawing/2014/main" id="{3FD54A44-9967-492E-BDEA-A1CFCC81E1D9}"/>
              </a:ext>
            </a:extLst>
          </p:cNvPr>
          <p:cNvSpPr txBox="1">
            <a:spLocks noChangeArrowheads="1"/>
          </p:cNvSpPr>
          <p:nvPr/>
        </p:nvSpPr>
        <p:spPr bwMode="auto">
          <a:xfrm>
            <a:off x="565783" y="1255211"/>
            <a:ext cx="10386751" cy="3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ct val="0"/>
              </a:spcBef>
            </a:pPr>
            <a:r>
              <a:rPr lang="zh-CN" altLang="en-US" b="1" dirty="0">
                <a:latin typeface="Microsoft YaHei" panose="020B0503020204020204" pitchFamily="34" charset="-122"/>
                <a:ea typeface="Microsoft YaHei" panose="020B0503020204020204" pitchFamily="34" charset="-122"/>
              </a:rPr>
              <a:t>问题：</a:t>
            </a:r>
            <a:r>
              <a:rPr lang="en-US" altLang="zh-CN" dirty="0">
                <a:latin typeface="Microsoft YaHei" panose="020B0503020204020204" pitchFamily="34" charset="-122"/>
                <a:ea typeface="Microsoft YaHei" panose="020B0503020204020204" pitchFamily="34" charset="-122"/>
              </a:rPr>
              <a:t>CPU</a:t>
            </a:r>
            <a:r>
              <a:rPr lang="zh-CN" altLang="en-US" dirty="0">
                <a:latin typeface="Microsoft YaHei" panose="020B0503020204020204" pitchFamily="34" charset="-122"/>
                <a:ea typeface="Microsoft YaHei" panose="020B0503020204020204" pitchFamily="34" charset="-122"/>
              </a:rPr>
              <a:t>如何判断当前是否可以执行特权指令？ </a:t>
            </a:r>
            <a:endParaRPr lang="en-US" altLang="zh-CN"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3E2C2643-BDB8-43E6-8E08-2F82FB08FDC6}"/>
              </a:ext>
            </a:extLst>
          </p:cNvPr>
          <p:cNvPicPr>
            <a:picLocks noChangeAspect="1"/>
          </p:cNvPicPr>
          <p:nvPr/>
        </p:nvPicPr>
        <p:blipFill>
          <a:blip r:embed="rId2"/>
          <a:stretch>
            <a:fillRect/>
          </a:stretch>
        </p:blipFill>
        <p:spPr>
          <a:xfrm>
            <a:off x="1991544" y="2180123"/>
            <a:ext cx="5733100" cy="2497754"/>
          </a:xfrm>
          <a:prstGeom prst="rect">
            <a:avLst/>
          </a:prstGeom>
        </p:spPr>
      </p:pic>
      <p:sp>
        <p:nvSpPr>
          <p:cNvPr id="12" name="对话气泡: 圆角矩形 11">
            <a:extLst>
              <a:ext uri="{FF2B5EF4-FFF2-40B4-BE49-F238E27FC236}">
                <a16:creationId xmlns:a16="http://schemas.microsoft.com/office/drawing/2014/main" id="{3DF5B866-5B8C-4C36-8C73-3AF4899254E8}"/>
              </a:ext>
            </a:extLst>
          </p:cNvPr>
          <p:cNvSpPr/>
          <p:nvPr/>
        </p:nvSpPr>
        <p:spPr>
          <a:xfrm>
            <a:off x="7720565" y="2608648"/>
            <a:ext cx="2959085" cy="396583"/>
          </a:xfrm>
          <a:prstGeom prst="wedgeRoundRectCallout">
            <a:avLst>
              <a:gd name="adj1" fmla="val -63740"/>
              <a:gd name="adj2" fmla="val 37114"/>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solidFill>
                  <a:schemeClr val="tx1"/>
                </a:solidFill>
              </a:rPr>
              <a:t>此时</a:t>
            </a:r>
            <a:r>
              <a:rPr lang="en-US" altLang="zh-CN" sz="1600" dirty="0">
                <a:solidFill>
                  <a:schemeClr val="tx1"/>
                </a:solidFill>
              </a:rPr>
              <a:t>CPU</a:t>
            </a:r>
            <a:r>
              <a:rPr lang="zh-CN" altLang="en-US" sz="1600" dirty="0">
                <a:solidFill>
                  <a:schemeClr val="tx1"/>
                </a:solidFill>
              </a:rPr>
              <a:t>只能执行非特权指令</a:t>
            </a:r>
          </a:p>
        </p:txBody>
      </p:sp>
      <p:sp>
        <p:nvSpPr>
          <p:cNvPr id="13" name="对话气泡: 圆角矩形 12">
            <a:extLst>
              <a:ext uri="{FF2B5EF4-FFF2-40B4-BE49-F238E27FC236}">
                <a16:creationId xmlns:a16="http://schemas.microsoft.com/office/drawing/2014/main" id="{B1D8137B-B48A-42E7-9F21-ACB8A2DF9534}"/>
              </a:ext>
            </a:extLst>
          </p:cNvPr>
          <p:cNvSpPr/>
          <p:nvPr/>
        </p:nvSpPr>
        <p:spPr>
          <a:xfrm>
            <a:off x="7724644" y="3433755"/>
            <a:ext cx="3083363" cy="396583"/>
          </a:xfrm>
          <a:prstGeom prst="wedgeRoundRectCallout">
            <a:avLst>
              <a:gd name="adj1" fmla="val -63740"/>
              <a:gd name="adj2" fmla="val 37114"/>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solidFill>
                  <a:schemeClr val="tx1"/>
                </a:solidFill>
              </a:rPr>
              <a:t>特权指令、非特权指令都可执行</a:t>
            </a:r>
          </a:p>
        </p:txBody>
      </p:sp>
      <p:sp>
        <p:nvSpPr>
          <p:cNvPr id="14" name="对话气泡: 圆角矩形 13">
            <a:extLst>
              <a:ext uri="{FF2B5EF4-FFF2-40B4-BE49-F238E27FC236}">
                <a16:creationId xmlns:a16="http://schemas.microsoft.com/office/drawing/2014/main" id="{450A94D9-6F9A-4356-83B5-9132D6C68CD8}"/>
              </a:ext>
            </a:extLst>
          </p:cNvPr>
          <p:cNvSpPr/>
          <p:nvPr/>
        </p:nvSpPr>
        <p:spPr>
          <a:xfrm>
            <a:off x="1415481" y="4060346"/>
            <a:ext cx="3320557" cy="1083380"/>
          </a:xfrm>
          <a:prstGeom prst="wedgeRoundRectCallout">
            <a:avLst>
              <a:gd name="adj1" fmla="val 41374"/>
              <a:gd name="adj2" fmla="val -78237"/>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solidFill>
                  <a:schemeClr val="tx1"/>
                </a:solidFill>
              </a:rPr>
              <a:t>用程序状态字寄存器（</a:t>
            </a:r>
            <a:r>
              <a:rPr lang="en-US" altLang="zh-CN" sz="1600" dirty="0">
                <a:solidFill>
                  <a:schemeClr val="tx1"/>
                </a:solidFill>
              </a:rPr>
              <a:t>PSW</a:t>
            </a:r>
            <a:r>
              <a:rPr lang="zh-CN" altLang="en-US" sz="1600" dirty="0">
                <a:solidFill>
                  <a:schemeClr val="tx1"/>
                </a:solidFill>
              </a:rPr>
              <a:t>）中的某标志位来标识当前处理器处于什么状态。如</a:t>
            </a:r>
            <a:r>
              <a:rPr lang="en-US" altLang="zh-CN" sz="1600" dirty="0">
                <a:solidFill>
                  <a:schemeClr val="tx1"/>
                </a:solidFill>
              </a:rPr>
              <a:t>0</a:t>
            </a:r>
            <a:r>
              <a:rPr lang="zh-CN" altLang="en-US" sz="1600" dirty="0">
                <a:solidFill>
                  <a:schemeClr val="tx1"/>
                </a:solidFill>
              </a:rPr>
              <a:t>为用户态，</a:t>
            </a:r>
            <a:r>
              <a:rPr lang="en-US" altLang="zh-CN" sz="1600" dirty="0">
                <a:solidFill>
                  <a:schemeClr val="tx1"/>
                </a:solidFill>
              </a:rPr>
              <a:t>1</a:t>
            </a:r>
            <a:r>
              <a:rPr lang="zh-CN" altLang="en-US" sz="1600" dirty="0">
                <a:solidFill>
                  <a:schemeClr val="tx1"/>
                </a:solidFill>
              </a:rPr>
              <a:t>为核心态</a:t>
            </a:r>
          </a:p>
        </p:txBody>
      </p:sp>
      <p:sp>
        <p:nvSpPr>
          <p:cNvPr id="16" name="文本框 15">
            <a:extLst>
              <a:ext uri="{FF2B5EF4-FFF2-40B4-BE49-F238E27FC236}">
                <a16:creationId xmlns:a16="http://schemas.microsoft.com/office/drawing/2014/main" id="{BF03EB56-BA24-47D7-AD41-126EAECF1EBA}"/>
              </a:ext>
            </a:extLst>
          </p:cNvPr>
          <p:cNvSpPr txBox="1"/>
          <p:nvPr/>
        </p:nvSpPr>
        <p:spPr>
          <a:xfrm>
            <a:off x="837048" y="393123"/>
            <a:ext cx="5835016"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两种指令、两种处理器状态、两种程序</a:t>
            </a:r>
          </a:p>
        </p:txBody>
      </p:sp>
    </p:spTree>
    <p:extLst>
      <p:ext uri="{BB962C8B-B14F-4D97-AF65-F5344CB8AC3E}">
        <p14:creationId xmlns:p14="http://schemas.microsoft.com/office/powerpoint/2010/main" val="34774241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F785A4A-ECEA-498A-8FE3-C439780621DE}"/>
              </a:ext>
            </a:extLst>
          </p:cNvPr>
          <p:cNvPicPr>
            <a:picLocks noChangeAspect="1"/>
          </p:cNvPicPr>
          <p:nvPr/>
        </p:nvPicPr>
        <p:blipFill>
          <a:blip r:embed="rId2"/>
          <a:stretch>
            <a:fillRect/>
          </a:stretch>
        </p:blipFill>
        <p:spPr>
          <a:xfrm>
            <a:off x="424899" y="1920240"/>
            <a:ext cx="5671101" cy="3596992"/>
          </a:xfrm>
          <a:prstGeom prst="rect">
            <a:avLst/>
          </a:prstGeom>
        </p:spPr>
      </p:pic>
      <p:sp>
        <p:nvSpPr>
          <p:cNvPr id="8" name="对话气泡: 圆角矩形 7">
            <a:extLst>
              <a:ext uri="{FF2B5EF4-FFF2-40B4-BE49-F238E27FC236}">
                <a16:creationId xmlns:a16="http://schemas.microsoft.com/office/drawing/2014/main" id="{348B62D8-2830-4D67-A523-257C566FE3F1}"/>
              </a:ext>
            </a:extLst>
          </p:cNvPr>
          <p:cNvSpPr/>
          <p:nvPr/>
        </p:nvSpPr>
        <p:spPr>
          <a:xfrm>
            <a:off x="6096000" y="2139789"/>
            <a:ext cx="4608512" cy="1083380"/>
          </a:xfrm>
          <a:prstGeom prst="wedgeRoundRectCallout">
            <a:avLst>
              <a:gd name="adj1" fmla="val -65387"/>
              <a:gd name="adj2" fmla="val 41802"/>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r>
              <a:rPr lang="zh-CN" altLang="en-US" sz="1600" dirty="0">
                <a:solidFill>
                  <a:schemeClr val="tx1"/>
                </a:solidFill>
              </a:rPr>
              <a:t>操作系统的内核程序是系统的管理者，既可以执行特权指令，也可以执行非特权指令，运行在核心态。</a:t>
            </a:r>
          </a:p>
        </p:txBody>
      </p:sp>
      <p:sp>
        <p:nvSpPr>
          <p:cNvPr id="9" name="对话气泡: 圆角矩形 8">
            <a:extLst>
              <a:ext uri="{FF2B5EF4-FFF2-40B4-BE49-F238E27FC236}">
                <a16:creationId xmlns:a16="http://schemas.microsoft.com/office/drawing/2014/main" id="{ECA3795B-405B-4339-8D4F-D1C592BC3B69}"/>
              </a:ext>
            </a:extLst>
          </p:cNvPr>
          <p:cNvSpPr/>
          <p:nvPr/>
        </p:nvSpPr>
        <p:spPr>
          <a:xfrm>
            <a:off x="6096001" y="3718736"/>
            <a:ext cx="4608512" cy="1083380"/>
          </a:xfrm>
          <a:prstGeom prst="wedgeRoundRectCallout">
            <a:avLst>
              <a:gd name="adj1" fmla="val -65057"/>
              <a:gd name="adj2" fmla="val 8041"/>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r>
              <a:rPr lang="zh-CN" altLang="en-US" sz="1600" dirty="0">
                <a:solidFill>
                  <a:schemeClr val="tx1"/>
                </a:solidFill>
              </a:rPr>
              <a:t>为了保证系统能安全运行，普通应用程序只能执行非特权指令，运行在用户态</a:t>
            </a:r>
          </a:p>
        </p:txBody>
      </p:sp>
      <p:sp>
        <p:nvSpPr>
          <p:cNvPr id="10" name="文本框 9">
            <a:extLst>
              <a:ext uri="{FF2B5EF4-FFF2-40B4-BE49-F238E27FC236}">
                <a16:creationId xmlns:a16="http://schemas.microsoft.com/office/drawing/2014/main" id="{D63AA4F6-958F-4E45-BAE4-1F2143365C7D}"/>
              </a:ext>
            </a:extLst>
          </p:cNvPr>
          <p:cNvSpPr txBox="1"/>
          <p:nvPr/>
        </p:nvSpPr>
        <p:spPr>
          <a:xfrm>
            <a:off x="837048" y="393123"/>
            <a:ext cx="5835016"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两种指令、两种处理器状态、两种程序</a:t>
            </a:r>
          </a:p>
        </p:txBody>
      </p:sp>
    </p:spTree>
    <p:extLst>
      <p:ext uri="{BB962C8B-B14F-4D97-AF65-F5344CB8AC3E}">
        <p14:creationId xmlns:p14="http://schemas.microsoft.com/office/powerpoint/2010/main" val="33918753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42C2FF6-79B3-F542-97BB-654ED32F06B5}"/>
              </a:ext>
            </a:extLst>
          </p:cNvPr>
          <p:cNvSpPr txBox="1"/>
          <p:nvPr/>
        </p:nvSpPr>
        <p:spPr>
          <a:xfrm>
            <a:off x="2825180" y="4838464"/>
            <a:ext cx="5724644" cy="396583"/>
          </a:xfrm>
          <a:prstGeom prst="rect">
            <a:avLst/>
          </a:prstGeom>
          <a:noFill/>
        </p:spPr>
        <p:txBody>
          <a:bodyPr wrap="none" rtlCol="0">
            <a:spAutoFit/>
          </a:bodyPr>
          <a:lstStyle/>
          <a:p>
            <a:pPr>
              <a:lnSpc>
                <a:spcPct val="120000"/>
              </a:lnSpc>
            </a:pPr>
            <a:r>
              <a:rPr kumimoji="1" lang="zh-CN" altLang="en-US" b="1" dirty="0"/>
              <a:t>问题：</a:t>
            </a:r>
            <a:r>
              <a:rPr kumimoji="1" lang="zh-CN" altLang="en-US" dirty="0"/>
              <a:t>操作系统中的哪些功能应该由内核程序实现呢？</a:t>
            </a:r>
          </a:p>
        </p:txBody>
      </p:sp>
      <p:sp>
        <p:nvSpPr>
          <p:cNvPr id="9" name="文本框 8">
            <a:extLst>
              <a:ext uri="{FF2B5EF4-FFF2-40B4-BE49-F238E27FC236}">
                <a16:creationId xmlns:a16="http://schemas.microsoft.com/office/drawing/2014/main" id="{6A0112C4-D59C-4699-A24E-1D7B03F7C6F1}"/>
              </a:ext>
            </a:extLst>
          </p:cNvPr>
          <p:cNvSpPr txBox="1"/>
          <p:nvPr/>
        </p:nvSpPr>
        <p:spPr>
          <a:xfrm>
            <a:off x="837048" y="393123"/>
            <a:ext cx="5835016"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两种指令、两种处理器状态、两种程序</a:t>
            </a:r>
          </a:p>
        </p:txBody>
      </p:sp>
      <p:pic>
        <p:nvPicPr>
          <p:cNvPr id="10" name="图片 9">
            <a:extLst>
              <a:ext uri="{FF2B5EF4-FFF2-40B4-BE49-F238E27FC236}">
                <a16:creationId xmlns:a16="http://schemas.microsoft.com/office/drawing/2014/main" id="{2E4DF314-C6F6-4C38-AC6F-5CBFEA9FE699}"/>
              </a:ext>
            </a:extLst>
          </p:cNvPr>
          <p:cNvPicPr>
            <a:picLocks noChangeAspect="1"/>
          </p:cNvPicPr>
          <p:nvPr/>
        </p:nvPicPr>
        <p:blipFill>
          <a:blip r:embed="rId2"/>
          <a:stretch>
            <a:fillRect/>
          </a:stretch>
        </p:blipFill>
        <p:spPr>
          <a:xfrm>
            <a:off x="1283902" y="1432607"/>
            <a:ext cx="6537520" cy="3062622"/>
          </a:xfrm>
          <a:prstGeom prst="rect">
            <a:avLst/>
          </a:prstGeom>
        </p:spPr>
      </p:pic>
      <p:sp>
        <p:nvSpPr>
          <p:cNvPr id="11" name="左弧形箭头 2">
            <a:extLst>
              <a:ext uri="{FF2B5EF4-FFF2-40B4-BE49-F238E27FC236}">
                <a16:creationId xmlns:a16="http://schemas.microsoft.com/office/drawing/2014/main" id="{313F9BEA-9542-44D2-9894-91CB0AC3C0EA}"/>
              </a:ext>
            </a:extLst>
          </p:cNvPr>
          <p:cNvSpPr/>
          <p:nvPr/>
        </p:nvSpPr>
        <p:spPr bwMode="auto">
          <a:xfrm>
            <a:off x="6815590" y="1899920"/>
            <a:ext cx="916172" cy="813805"/>
          </a:xfrm>
          <a:prstGeom prst="curvedLeftArrow">
            <a:avLst>
              <a:gd name="adj1" fmla="val 8052"/>
              <a:gd name="adj2" fmla="val 32274"/>
              <a:gd name="adj3" fmla="val 30824"/>
            </a:avLst>
          </a:prstGeom>
          <a:solidFill>
            <a:srgbClr val="30579C"/>
          </a:solidFill>
          <a:ln w="9525" cap="flat" cmpd="sng" algn="ctr">
            <a:solidFill>
              <a:schemeClr val="tx1"/>
            </a:solidFill>
            <a:prstDash val="solid"/>
            <a:round/>
            <a:headEnd type="none" w="med" len="sm"/>
            <a:tailEnd type="none" w="sm" len="lg"/>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2" name="左弧形箭头 5">
            <a:extLst>
              <a:ext uri="{FF2B5EF4-FFF2-40B4-BE49-F238E27FC236}">
                <a16:creationId xmlns:a16="http://schemas.microsoft.com/office/drawing/2014/main" id="{E30701DB-AF55-4327-9472-CBE316876604}"/>
              </a:ext>
            </a:extLst>
          </p:cNvPr>
          <p:cNvSpPr/>
          <p:nvPr/>
        </p:nvSpPr>
        <p:spPr bwMode="auto">
          <a:xfrm>
            <a:off x="6929121" y="2731837"/>
            <a:ext cx="802640" cy="1027363"/>
          </a:xfrm>
          <a:prstGeom prst="curvedLeftArrow">
            <a:avLst>
              <a:gd name="adj1" fmla="val 8052"/>
              <a:gd name="adj2" fmla="val 37001"/>
              <a:gd name="adj3" fmla="val 25000"/>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3" name="左弧形箭头 6">
            <a:extLst>
              <a:ext uri="{FF2B5EF4-FFF2-40B4-BE49-F238E27FC236}">
                <a16:creationId xmlns:a16="http://schemas.microsoft.com/office/drawing/2014/main" id="{90CF3CE5-0AA8-4B24-AF56-BA66CE07D47E}"/>
              </a:ext>
            </a:extLst>
          </p:cNvPr>
          <p:cNvSpPr/>
          <p:nvPr/>
        </p:nvSpPr>
        <p:spPr bwMode="auto">
          <a:xfrm>
            <a:off x="6815590" y="1790308"/>
            <a:ext cx="1993131" cy="2040012"/>
          </a:xfrm>
          <a:prstGeom prst="curvedLeftArrow">
            <a:avLst>
              <a:gd name="adj1" fmla="val 8052"/>
              <a:gd name="adj2" fmla="val 14477"/>
              <a:gd name="adj3" fmla="val 19945"/>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2818699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A2FEB20C-46D9-984B-848D-B50AFC79BA99}"/>
              </a:ext>
            </a:extLst>
          </p:cNvPr>
          <p:cNvSpPr txBox="1"/>
          <p:nvPr/>
        </p:nvSpPr>
        <p:spPr>
          <a:xfrm>
            <a:off x="657224" y="1273314"/>
            <a:ext cx="10079421" cy="874214"/>
          </a:xfrm>
          <a:prstGeom prst="rect">
            <a:avLst/>
          </a:prstGeom>
          <a:noFill/>
        </p:spPr>
        <p:txBody>
          <a:bodyPr wrap="square" rtlCol="0">
            <a:spAutoFit/>
          </a:bodyPr>
          <a:lstStyle/>
          <a:p>
            <a:pPr>
              <a:lnSpc>
                <a:spcPct val="150000"/>
              </a:lnSpc>
            </a:pPr>
            <a:r>
              <a:rPr kumimoji="1" lang="zh-CN" altLang="en-US" dirty="0"/>
              <a:t>安装完 </a:t>
            </a:r>
            <a:r>
              <a:rPr kumimoji="1" lang="en" altLang="zh-CN" dirty="0"/>
              <a:t>Windows </a:t>
            </a:r>
            <a:r>
              <a:rPr kumimoji="1" lang="zh-CN" altLang="en-US" dirty="0"/>
              <a:t>操作系统后，会发现操作系统提供了多种多样的功能，比如“记事本”、“任务管理器”。然而，这些功能并不是必不可少的。即使没有“任务管理器”我们仍然可以使用计算机。</a:t>
            </a:r>
          </a:p>
        </p:txBody>
      </p:sp>
      <p:sp>
        <p:nvSpPr>
          <p:cNvPr id="20" name="文本框 19">
            <a:extLst>
              <a:ext uri="{FF2B5EF4-FFF2-40B4-BE49-F238E27FC236}">
                <a16:creationId xmlns:a16="http://schemas.microsoft.com/office/drawing/2014/main" id="{B6303088-A7D3-214E-905B-B8AF14C532D0}"/>
              </a:ext>
            </a:extLst>
          </p:cNvPr>
          <p:cNvSpPr txBox="1"/>
          <p:nvPr/>
        </p:nvSpPr>
        <p:spPr>
          <a:xfrm>
            <a:off x="4501412" y="5088172"/>
            <a:ext cx="2236510" cy="362792"/>
          </a:xfrm>
          <a:prstGeom prst="rect">
            <a:avLst/>
          </a:prstGeom>
          <a:noFill/>
        </p:spPr>
        <p:txBody>
          <a:bodyPr wrap="none" rtlCol="0">
            <a:spAutoFit/>
          </a:bodyPr>
          <a:lstStyle/>
          <a:p>
            <a:pPr>
              <a:lnSpc>
                <a:spcPct val="120000"/>
              </a:lnSpc>
            </a:pPr>
            <a:r>
              <a:rPr kumimoji="1" lang="zh-CN" altLang="en-US" sz="1600" dirty="0"/>
              <a:t>计算机系统的层次结构</a:t>
            </a:r>
          </a:p>
        </p:txBody>
      </p:sp>
      <p:sp>
        <p:nvSpPr>
          <p:cNvPr id="21" name="文本框 20">
            <a:extLst>
              <a:ext uri="{FF2B5EF4-FFF2-40B4-BE49-F238E27FC236}">
                <a16:creationId xmlns:a16="http://schemas.microsoft.com/office/drawing/2014/main" id="{B606B63D-A4CC-4402-ADEF-D7EC69D2D3CA}"/>
              </a:ext>
            </a:extLst>
          </p:cNvPr>
          <p:cNvSpPr txBox="1"/>
          <p:nvPr/>
        </p:nvSpPr>
        <p:spPr>
          <a:xfrm>
            <a:off x="837048" y="393123"/>
            <a:ext cx="5835016"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操作系统的内核</a:t>
            </a:r>
          </a:p>
        </p:txBody>
      </p:sp>
      <p:grpSp>
        <p:nvGrpSpPr>
          <p:cNvPr id="22" name="组合 21">
            <a:extLst>
              <a:ext uri="{FF2B5EF4-FFF2-40B4-BE49-F238E27FC236}">
                <a16:creationId xmlns:a16="http://schemas.microsoft.com/office/drawing/2014/main" id="{6D874E40-061D-4692-8A32-AC04D786E5A8}"/>
              </a:ext>
            </a:extLst>
          </p:cNvPr>
          <p:cNvGrpSpPr/>
          <p:nvPr/>
        </p:nvGrpSpPr>
        <p:grpSpPr>
          <a:xfrm>
            <a:off x="3281681" y="2580892"/>
            <a:ext cx="4497908" cy="2274813"/>
            <a:chOff x="1478068" y="2605879"/>
            <a:chExt cx="2292265" cy="2155359"/>
          </a:xfrm>
        </p:grpSpPr>
        <p:sp>
          <p:nvSpPr>
            <p:cNvPr id="23" name="矩形 22">
              <a:extLst>
                <a:ext uri="{FF2B5EF4-FFF2-40B4-BE49-F238E27FC236}">
                  <a16:creationId xmlns:a16="http://schemas.microsoft.com/office/drawing/2014/main" id="{F889BEFF-B84B-4FB4-8BF7-11B077100D3D}"/>
                </a:ext>
              </a:extLst>
            </p:cNvPr>
            <p:cNvSpPr/>
            <p:nvPr/>
          </p:nvSpPr>
          <p:spPr>
            <a:xfrm>
              <a:off x="1478070" y="2605879"/>
              <a:ext cx="2292263" cy="2155359"/>
            </a:xfrm>
            <a:prstGeom prst="rect">
              <a:avLst/>
            </a:prstGeom>
            <a:solidFill>
              <a:srgbClr val="4472C4">
                <a:lumMod val="40000"/>
                <a:lumOff val="60000"/>
              </a:srgbClr>
            </a:solidFill>
            <a:ln w="12700"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20000"/>
                </a:lnSpc>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24" name="文本框 23">
              <a:extLst>
                <a:ext uri="{FF2B5EF4-FFF2-40B4-BE49-F238E27FC236}">
                  <a16:creationId xmlns:a16="http://schemas.microsoft.com/office/drawing/2014/main" id="{0D46997C-9A91-4F53-B0EF-F02A2D525888}"/>
                </a:ext>
              </a:extLst>
            </p:cNvPr>
            <p:cNvSpPr txBox="1"/>
            <p:nvPr/>
          </p:nvSpPr>
          <p:spPr>
            <a:xfrm>
              <a:off x="1784956" y="2689121"/>
              <a:ext cx="1678488" cy="396583"/>
            </a:xfrm>
            <a:prstGeom prst="rect">
              <a:avLst/>
            </a:prstGeom>
            <a:noFill/>
          </p:spPr>
          <p:txBody>
            <a:bodyPr wrap="square" rtlCol="0">
              <a:spAutoFit/>
            </a:bodyPr>
            <a:lstStyle/>
            <a:p>
              <a:pPr marL="0" marR="0" lvl="0" indent="0" algn="ctr" defTabSz="914400" eaLnBrk="1" fontAlgn="auto" latinLnBrk="0" hangingPunct="1">
                <a:lnSpc>
                  <a:spcPct val="120000"/>
                </a:lnSpc>
                <a:buClrTx/>
                <a:buSzTx/>
                <a:buFontTx/>
                <a:buNone/>
                <a:tabLst/>
                <a:defRPr/>
              </a:pPr>
              <a:r>
                <a:rPr kumimoji="0" lang="zh-CN" altLang="en-US" sz="1800" b="0" i="0" u="none" strike="noStrike" kern="0" cap="none" spc="0" normalizeH="0" baseline="0" noProof="0" dirty="0">
                  <a:ln>
                    <a:noFill/>
                  </a:ln>
                  <a:solidFill>
                    <a:prstClr val="white"/>
                  </a:solidFill>
                  <a:effectLst/>
                  <a:uLnTx/>
                  <a:uFillTx/>
                </a:rPr>
                <a:t>用户</a:t>
              </a:r>
            </a:p>
          </p:txBody>
        </p:sp>
        <p:sp>
          <p:nvSpPr>
            <p:cNvPr id="25" name="矩形 24">
              <a:extLst>
                <a:ext uri="{FF2B5EF4-FFF2-40B4-BE49-F238E27FC236}">
                  <a16:creationId xmlns:a16="http://schemas.microsoft.com/office/drawing/2014/main" id="{8F3CECBA-9A3C-4635-A268-EDFB220F698B}"/>
                </a:ext>
              </a:extLst>
            </p:cNvPr>
            <p:cNvSpPr/>
            <p:nvPr/>
          </p:nvSpPr>
          <p:spPr>
            <a:xfrm>
              <a:off x="1891428" y="3128283"/>
              <a:ext cx="1878905" cy="545440"/>
            </a:xfrm>
            <a:prstGeom prst="rect">
              <a:avLst/>
            </a:prstGeom>
            <a:solidFill>
              <a:srgbClr val="30579C"/>
            </a:solidFill>
            <a:ln w="12700" cap="flat" cmpd="sng" algn="ctr">
              <a:solidFill>
                <a:srgbClr val="30579C"/>
              </a:solidFill>
              <a:prstDash val="solid"/>
              <a:miter lim="800000"/>
            </a:ln>
            <a:effectLst/>
          </p:spPr>
          <p:txBody>
            <a:bodyPr rtlCol="0" anchor="ctr"/>
            <a:lstStyle/>
            <a:p>
              <a:pPr marL="0" marR="0" lvl="0" indent="0" algn="ctr" defTabSz="914400" eaLnBrk="1" fontAlgn="auto" latinLnBrk="0" hangingPunct="1">
                <a:lnSpc>
                  <a:spcPct val="120000"/>
                </a:lnSpc>
                <a:buClrTx/>
                <a:buSzTx/>
                <a:buFontTx/>
                <a:buNone/>
                <a:tabLst/>
                <a:defRPr/>
              </a:pPr>
              <a:r>
                <a:rPr kumimoji="0" lang="zh-CN" altLang="en-US" sz="1800" b="0" i="0" u="none" strike="noStrike" kern="0" cap="none" spc="0" normalizeH="0" baseline="0" noProof="0" dirty="0">
                  <a:ln>
                    <a:noFill/>
                  </a:ln>
                  <a:solidFill>
                    <a:prstClr val="white"/>
                  </a:solidFill>
                  <a:effectLst/>
                  <a:uLnTx/>
                  <a:uFillTx/>
                </a:rPr>
                <a:t>应用程序（软件）</a:t>
              </a:r>
            </a:p>
          </p:txBody>
        </p:sp>
        <p:sp>
          <p:nvSpPr>
            <p:cNvPr id="26" name="矩形 25">
              <a:extLst>
                <a:ext uri="{FF2B5EF4-FFF2-40B4-BE49-F238E27FC236}">
                  <a16:creationId xmlns:a16="http://schemas.microsoft.com/office/drawing/2014/main" id="{19FE85DA-3DB8-4A76-B623-8267F06F88F1}"/>
                </a:ext>
              </a:extLst>
            </p:cNvPr>
            <p:cNvSpPr/>
            <p:nvPr/>
          </p:nvSpPr>
          <p:spPr>
            <a:xfrm>
              <a:off x="1478069" y="3671055"/>
              <a:ext cx="2292263" cy="545440"/>
            </a:xfrm>
            <a:prstGeom prst="rect">
              <a:avLst/>
            </a:prstGeom>
            <a:solidFill>
              <a:srgbClr val="8FAADC"/>
            </a:solidFill>
            <a:ln w="12700"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20000"/>
                </a:lnSpc>
                <a:buClrTx/>
                <a:buSzTx/>
                <a:buFontTx/>
                <a:buNone/>
                <a:tabLst/>
                <a:defRPr/>
              </a:pPr>
              <a:r>
                <a:rPr kumimoji="0" lang="zh-CN" altLang="en-US" sz="1800" b="0" i="0" u="none" strike="noStrike" kern="0" cap="none" spc="0" normalizeH="0" baseline="0" noProof="0" dirty="0">
                  <a:ln>
                    <a:noFill/>
                  </a:ln>
                  <a:solidFill>
                    <a:prstClr val="white"/>
                  </a:solidFill>
                  <a:effectLst/>
                  <a:uLnTx/>
                  <a:uFillTx/>
                </a:rPr>
                <a:t>操作系统</a:t>
              </a:r>
            </a:p>
          </p:txBody>
        </p:sp>
        <p:sp>
          <p:nvSpPr>
            <p:cNvPr id="27" name="矩形 26">
              <a:extLst>
                <a:ext uri="{FF2B5EF4-FFF2-40B4-BE49-F238E27FC236}">
                  <a16:creationId xmlns:a16="http://schemas.microsoft.com/office/drawing/2014/main" id="{4EEB53B4-FFCC-4870-9C92-BE4D1D8BDE3B}"/>
                </a:ext>
              </a:extLst>
            </p:cNvPr>
            <p:cNvSpPr/>
            <p:nvPr/>
          </p:nvSpPr>
          <p:spPr>
            <a:xfrm>
              <a:off x="1478068" y="4213827"/>
              <a:ext cx="2292264" cy="545440"/>
            </a:xfrm>
            <a:prstGeom prst="rect">
              <a:avLst/>
            </a:prstGeom>
            <a:solidFill>
              <a:srgbClr val="30579C"/>
            </a:solidFill>
            <a:ln w="12700"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20000"/>
                </a:lnSpc>
                <a:buClrTx/>
                <a:buSzTx/>
                <a:buFontTx/>
                <a:buNone/>
                <a:tabLst/>
                <a:defRPr/>
              </a:pPr>
              <a:r>
                <a:rPr kumimoji="0" lang="zh-CN" altLang="en-US" sz="1800" b="0" i="0" u="none" strike="noStrike" kern="0" cap="none" spc="0" normalizeH="0" baseline="0" noProof="0" dirty="0">
                  <a:ln>
                    <a:noFill/>
                  </a:ln>
                  <a:solidFill>
                    <a:prstClr val="white"/>
                  </a:solidFill>
                  <a:effectLst/>
                  <a:uLnTx/>
                  <a:uFillTx/>
                </a:rPr>
                <a:t>裸机（纯硬件）</a:t>
              </a:r>
            </a:p>
          </p:txBody>
        </p:sp>
      </p:grpSp>
    </p:spTree>
    <p:extLst>
      <p:ext uri="{BB962C8B-B14F-4D97-AF65-F5344CB8AC3E}">
        <p14:creationId xmlns:p14="http://schemas.microsoft.com/office/powerpoint/2010/main" val="39518084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A2FEB20C-46D9-984B-848D-B50AFC79BA99}"/>
              </a:ext>
            </a:extLst>
          </p:cNvPr>
          <p:cNvSpPr txBox="1"/>
          <p:nvPr/>
        </p:nvSpPr>
        <p:spPr>
          <a:xfrm>
            <a:off x="627992" y="1292618"/>
            <a:ext cx="10079421" cy="728982"/>
          </a:xfrm>
          <a:prstGeom prst="rect">
            <a:avLst/>
          </a:prstGeom>
          <a:noFill/>
        </p:spPr>
        <p:txBody>
          <a:bodyPr wrap="square" rtlCol="0">
            <a:spAutoFit/>
          </a:bodyPr>
          <a:lstStyle/>
          <a:p>
            <a:pPr>
              <a:lnSpc>
                <a:spcPct val="120000"/>
              </a:lnSpc>
            </a:pPr>
            <a:r>
              <a:rPr kumimoji="1" lang="zh-CN" altLang="en-US" dirty="0"/>
              <a:t>安装完 </a:t>
            </a:r>
            <a:r>
              <a:rPr kumimoji="1" lang="en" altLang="zh-CN" dirty="0"/>
              <a:t>Windows </a:t>
            </a:r>
            <a:r>
              <a:rPr kumimoji="1" lang="zh-CN" altLang="en-US" dirty="0"/>
              <a:t>操作系统后，会发现操作系统提供了多种多样的功能，比如“记事本”、“任务管理器”。然而，这些功能并不是必不可少的。即使没有“任务管理器”我们仍然可以使用计算机。</a:t>
            </a:r>
          </a:p>
        </p:txBody>
      </p:sp>
      <p:sp>
        <p:nvSpPr>
          <p:cNvPr id="20" name="文本框 19">
            <a:extLst>
              <a:ext uri="{FF2B5EF4-FFF2-40B4-BE49-F238E27FC236}">
                <a16:creationId xmlns:a16="http://schemas.microsoft.com/office/drawing/2014/main" id="{B6303088-A7D3-214E-905B-B8AF14C532D0}"/>
              </a:ext>
            </a:extLst>
          </p:cNvPr>
          <p:cNvSpPr txBox="1"/>
          <p:nvPr/>
        </p:nvSpPr>
        <p:spPr>
          <a:xfrm>
            <a:off x="4780003" y="5254200"/>
            <a:ext cx="2236510" cy="362792"/>
          </a:xfrm>
          <a:prstGeom prst="rect">
            <a:avLst/>
          </a:prstGeom>
          <a:noFill/>
        </p:spPr>
        <p:txBody>
          <a:bodyPr wrap="none" rtlCol="0">
            <a:spAutoFit/>
          </a:bodyPr>
          <a:lstStyle/>
          <a:p>
            <a:pPr>
              <a:lnSpc>
                <a:spcPct val="120000"/>
              </a:lnSpc>
            </a:pPr>
            <a:r>
              <a:rPr kumimoji="1" lang="zh-CN" altLang="en-US" sz="1600" dirty="0"/>
              <a:t>计算机系统的层次结构</a:t>
            </a:r>
          </a:p>
        </p:txBody>
      </p:sp>
      <p:sp>
        <p:nvSpPr>
          <p:cNvPr id="39" name="文本框 38">
            <a:extLst>
              <a:ext uri="{FF2B5EF4-FFF2-40B4-BE49-F238E27FC236}">
                <a16:creationId xmlns:a16="http://schemas.microsoft.com/office/drawing/2014/main" id="{60DB3546-7C1B-4078-B313-54C1C48345B8}"/>
              </a:ext>
            </a:extLst>
          </p:cNvPr>
          <p:cNvSpPr txBox="1"/>
          <p:nvPr/>
        </p:nvSpPr>
        <p:spPr>
          <a:xfrm>
            <a:off x="837048" y="393123"/>
            <a:ext cx="5835016"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操作系统的内核</a:t>
            </a:r>
          </a:p>
        </p:txBody>
      </p:sp>
      <p:sp>
        <p:nvSpPr>
          <p:cNvPr id="13" name="矩形 12">
            <a:extLst>
              <a:ext uri="{FF2B5EF4-FFF2-40B4-BE49-F238E27FC236}">
                <a16:creationId xmlns:a16="http://schemas.microsoft.com/office/drawing/2014/main" id="{2A455DE4-020F-8140-B450-7BEDC485722E}"/>
              </a:ext>
            </a:extLst>
          </p:cNvPr>
          <p:cNvSpPr/>
          <p:nvPr/>
        </p:nvSpPr>
        <p:spPr bwMode="auto">
          <a:xfrm flipV="1">
            <a:off x="5354064" y="4125705"/>
            <a:ext cx="3043026" cy="497956"/>
          </a:xfrm>
          <a:prstGeom prst="rect">
            <a:avLst/>
          </a:prstGeom>
          <a:solidFill>
            <a:schemeClr val="accent4">
              <a:lumMod val="60000"/>
              <a:lumOff val="4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dirty="0">
              <a:ln>
                <a:noFill/>
              </a:ln>
              <a:effectLst/>
              <a:latin typeface="Calibri" panose="020F0502020204030204" pitchFamily="34" charset="0"/>
              <a:ea typeface="宋体" panose="02010600030101010101" pitchFamily="2" charset="-122"/>
              <a:sym typeface="Calibri" panose="020F0502020204030204" pitchFamily="34" charset="0"/>
            </a:endParaRPr>
          </a:p>
        </p:txBody>
      </p:sp>
      <p:sp>
        <p:nvSpPr>
          <p:cNvPr id="16" name="矩形 15">
            <a:extLst>
              <a:ext uri="{FF2B5EF4-FFF2-40B4-BE49-F238E27FC236}">
                <a16:creationId xmlns:a16="http://schemas.microsoft.com/office/drawing/2014/main" id="{0A60053A-B1A9-654F-AF60-4B1857EBC544}"/>
              </a:ext>
            </a:extLst>
          </p:cNvPr>
          <p:cNvSpPr/>
          <p:nvPr/>
        </p:nvSpPr>
        <p:spPr bwMode="auto">
          <a:xfrm>
            <a:off x="2947827" y="4624967"/>
            <a:ext cx="5446639" cy="476371"/>
          </a:xfrm>
          <a:prstGeom prst="rect">
            <a:avLst/>
          </a:prstGeom>
          <a:solidFill>
            <a:srgbClr val="30579C"/>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effectLst/>
              <a:latin typeface="Calibri" panose="020F0502020204030204" pitchFamily="34" charset="0"/>
              <a:ea typeface="宋体" panose="02010600030101010101" pitchFamily="2" charset="-122"/>
              <a:sym typeface="Calibri" panose="020F0502020204030204" pitchFamily="34" charset="0"/>
            </a:endParaRPr>
          </a:p>
        </p:txBody>
      </p:sp>
      <p:grpSp>
        <p:nvGrpSpPr>
          <p:cNvPr id="19" name="组合 18">
            <a:extLst>
              <a:ext uri="{FF2B5EF4-FFF2-40B4-BE49-F238E27FC236}">
                <a16:creationId xmlns:a16="http://schemas.microsoft.com/office/drawing/2014/main" id="{80000C94-E602-454A-8D06-20B967BB0B74}"/>
              </a:ext>
            </a:extLst>
          </p:cNvPr>
          <p:cNvGrpSpPr/>
          <p:nvPr/>
        </p:nvGrpSpPr>
        <p:grpSpPr>
          <a:xfrm>
            <a:off x="2947827" y="2440872"/>
            <a:ext cx="5448309" cy="2548858"/>
            <a:chOff x="2942897" y="2814666"/>
            <a:chExt cx="5448309" cy="2548858"/>
          </a:xfrm>
        </p:grpSpPr>
        <p:sp>
          <p:nvSpPr>
            <p:cNvPr id="14" name="矩形 13">
              <a:extLst>
                <a:ext uri="{FF2B5EF4-FFF2-40B4-BE49-F238E27FC236}">
                  <a16:creationId xmlns:a16="http://schemas.microsoft.com/office/drawing/2014/main" id="{BA233F27-8630-CD47-9D2A-29B117E3E68D}"/>
                </a:ext>
              </a:extLst>
            </p:cNvPr>
            <p:cNvSpPr/>
            <p:nvPr/>
          </p:nvSpPr>
          <p:spPr bwMode="auto">
            <a:xfrm>
              <a:off x="2942897" y="2814666"/>
              <a:ext cx="5446639" cy="1066218"/>
            </a:xfrm>
            <a:prstGeom prst="rect">
              <a:avLst/>
            </a:prstGeom>
            <a:solidFill>
              <a:srgbClr val="B4C7E7"/>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20000"/>
                </a:lnSpc>
                <a:spcBef>
                  <a:spcPct val="0"/>
                </a:spcBef>
                <a:spcAft>
                  <a:spcPct val="0"/>
                </a:spcAft>
                <a:buClrTx/>
                <a:buSzTx/>
                <a:buFontTx/>
                <a:buNone/>
              </a:pPr>
              <a:endParaRPr kumimoji="0" lang="zh-CN" altLang="en-US" sz="1600" b="0" i="0" u="none" strike="noStrike" cap="none" normalizeH="0" baseline="0" dirty="0">
                <a:ln>
                  <a:noFill/>
                </a:ln>
                <a:effectLst/>
                <a:latin typeface="+mn-ea"/>
                <a:sym typeface="Calibri" panose="020F0502020204030204" pitchFamily="34" charset="0"/>
              </a:endParaRPr>
            </a:p>
          </p:txBody>
        </p:sp>
        <p:sp>
          <p:nvSpPr>
            <p:cNvPr id="15" name="矩形 14">
              <a:extLst>
                <a:ext uri="{FF2B5EF4-FFF2-40B4-BE49-F238E27FC236}">
                  <a16:creationId xmlns:a16="http://schemas.microsoft.com/office/drawing/2014/main" id="{E81F6052-4B82-8F4F-9D04-B71705DFDF27}"/>
                </a:ext>
              </a:extLst>
            </p:cNvPr>
            <p:cNvSpPr/>
            <p:nvPr/>
          </p:nvSpPr>
          <p:spPr bwMode="auto">
            <a:xfrm>
              <a:off x="3752193" y="3247157"/>
              <a:ext cx="4639013" cy="562607"/>
            </a:xfrm>
            <a:prstGeom prst="rect">
              <a:avLst/>
            </a:prstGeom>
            <a:solidFill>
              <a:srgbClr val="30579C"/>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defTabSz="914400" rtl="0" eaLnBrk="1" fontAlgn="base" latinLnBrk="0" hangingPunct="1">
                <a:lnSpc>
                  <a:spcPct val="120000"/>
                </a:lnSpc>
                <a:spcBef>
                  <a:spcPct val="0"/>
                </a:spcBef>
                <a:spcAft>
                  <a:spcPct val="0"/>
                </a:spcAft>
                <a:buClrTx/>
                <a:buSzTx/>
                <a:buFontTx/>
                <a:buNone/>
              </a:pPr>
              <a:r>
                <a:rPr kumimoji="0" lang="zh-CN" altLang="en-US" sz="2400" b="0" i="0" u="none" strike="noStrike" cap="none" normalizeH="0" baseline="0" dirty="0">
                  <a:ln>
                    <a:noFill/>
                  </a:ln>
                  <a:effectLst/>
                  <a:latin typeface="+mn-ea"/>
                  <a:sym typeface="Calibri" panose="020F0502020204030204" pitchFamily="34" charset="0"/>
                </a:rPr>
                <a:t>           </a:t>
              </a:r>
              <a:r>
                <a:rPr kumimoji="0" lang="zh-CN" altLang="en-US" sz="1600" b="0" i="0" u="none" strike="noStrike" cap="none" normalizeH="0" baseline="0" dirty="0">
                  <a:ln>
                    <a:noFill/>
                  </a:ln>
                  <a:effectLst/>
                  <a:latin typeface="+mn-ea"/>
                  <a:sym typeface="Calibri" panose="020F0502020204030204" pitchFamily="34" charset="0"/>
                </a:rPr>
                <a:t>应用程序（软件）</a:t>
              </a:r>
            </a:p>
          </p:txBody>
        </p:sp>
        <p:sp>
          <p:nvSpPr>
            <p:cNvPr id="18" name="文本框 17">
              <a:extLst>
                <a:ext uri="{FF2B5EF4-FFF2-40B4-BE49-F238E27FC236}">
                  <a16:creationId xmlns:a16="http://schemas.microsoft.com/office/drawing/2014/main" id="{F4B8B02D-A349-B641-BD12-CCFBA25E1C7C}"/>
                </a:ext>
              </a:extLst>
            </p:cNvPr>
            <p:cNvSpPr txBox="1"/>
            <p:nvPr/>
          </p:nvSpPr>
          <p:spPr>
            <a:xfrm>
              <a:off x="4911171" y="5000732"/>
              <a:ext cx="1620957" cy="362792"/>
            </a:xfrm>
            <a:prstGeom prst="rect">
              <a:avLst/>
            </a:prstGeom>
            <a:noFill/>
          </p:spPr>
          <p:txBody>
            <a:bodyPr wrap="none" rtlCol="0">
              <a:spAutoFit/>
            </a:bodyPr>
            <a:lstStyle/>
            <a:p>
              <a:pPr>
                <a:lnSpc>
                  <a:spcPct val="120000"/>
                </a:lnSpc>
              </a:pPr>
              <a:r>
                <a:rPr kumimoji="1" lang="zh-CN" altLang="en-US" sz="1600" dirty="0">
                  <a:latin typeface="+mn-ea"/>
                </a:rPr>
                <a:t>裸机（纯硬件）</a:t>
              </a:r>
            </a:p>
          </p:txBody>
        </p:sp>
      </p:grpSp>
      <p:sp>
        <p:nvSpPr>
          <p:cNvPr id="2" name="矩形 1">
            <a:extLst>
              <a:ext uri="{FF2B5EF4-FFF2-40B4-BE49-F238E27FC236}">
                <a16:creationId xmlns:a16="http://schemas.microsoft.com/office/drawing/2014/main" id="{31E3C310-4FAB-8E42-8EFD-9F37C28238C5}"/>
              </a:ext>
            </a:extLst>
          </p:cNvPr>
          <p:cNvSpPr/>
          <p:nvPr/>
        </p:nvSpPr>
        <p:spPr bwMode="auto">
          <a:xfrm>
            <a:off x="2947827" y="3320481"/>
            <a:ext cx="5449263" cy="447983"/>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effectLst/>
              <a:latin typeface="Calibri" panose="020F0502020204030204" pitchFamily="34" charset="0"/>
              <a:ea typeface="宋体" panose="02010600030101010101" pitchFamily="2" charset="-122"/>
              <a:sym typeface="Calibri" panose="020F0502020204030204" pitchFamily="34" charset="0"/>
            </a:endParaRPr>
          </a:p>
        </p:txBody>
      </p:sp>
      <p:sp>
        <p:nvSpPr>
          <p:cNvPr id="22" name="矩形 21">
            <a:extLst>
              <a:ext uri="{FF2B5EF4-FFF2-40B4-BE49-F238E27FC236}">
                <a16:creationId xmlns:a16="http://schemas.microsoft.com/office/drawing/2014/main" id="{B44BF7C6-7531-1A43-8756-E34716B6BD13}"/>
              </a:ext>
            </a:extLst>
          </p:cNvPr>
          <p:cNvSpPr/>
          <p:nvPr/>
        </p:nvSpPr>
        <p:spPr bwMode="auto">
          <a:xfrm>
            <a:off x="2950451" y="3743591"/>
            <a:ext cx="5446639" cy="435203"/>
          </a:xfrm>
          <a:prstGeom prst="rect">
            <a:avLst/>
          </a:prstGeom>
          <a:solidFill>
            <a:schemeClr val="accent2">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effectLst/>
              <a:latin typeface="Calibri" panose="020F0502020204030204" pitchFamily="34" charset="0"/>
              <a:ea typeface="宋体" panose="02010600030101010101" pitchFamily="2" charset="-122"/>
              <a:sym typeface="Calibri" panose="020F0502020204030204" pitchFamily="34" charset="0"/>
            </a:endParaRPr>
          </a:p>
        </p:txBody>
      </p:sp>
      <p:sp>
        <p:nvSpPr>
          <p:cNvPr id="5" name="文本框 4">
            <a:extLst>
              <a:ext uri="{FF2B5EF4-FFF2-40B4-BE49-F238E27FC236}">
                <a16:creationId xmlns:a16="http://schemas.microsoft.com/office/drawing/2014/main" id="{CDA94AE9-82BC-EA4C-90C8-30533CC0EC3C}"/>
              </a:ext>
            </a:extLst>
          </p:cNvPr>
          <p:cNvSpPr txBox="1"/>
          <p:nvPr/>
        </p:nvSpPr>
        <p:spPr>
          <a:xfrm>
            <a:off x="4997963" y="3362542"/>
            <a:ext cx="1210588" cy="362792"/>
          </a:xfrm>
          <a:prstGeom prst="rect">
            <a:avLst/>
          </a:prstGeom>
          <a:noFill/>
        </p:spPr>
        <p:txBody>
          <a:bodyPr wrap="none" rtlCol="0">
            <a:spAutoFit/>
          </a:bodyPr>
          <a:lstStyle/>
          <a:p>
            <a:pPr>
              <a:lnSpc>
                <a:spcPct val="120000"/>
              </a:lnSpc>
            </a:pPr>
            <a:r>
              <a:rPr kumimoji="1" lang="zh-CN" altLang="en-US" sz="1600" dirty="0"/>
              <a:t>非内核功能</a:t>
            </a:r>
          </a:p>
        </p:txBody>
      </p:sp>
      <p:sp>
        <p:nvSpPr>
          <p:cNvPr id="6" name="文本框 5">
            <a:extLst>
              <a:ext uri="{FF2B5EF4-FFF2-40B4-BE49-F238E27FC236}">
                <a16:creationId xmlns:a16="http://schemas.microsoft.com/office/drawing/2014/main" id="{DE7DFE7F-22CD-9343-BB4E-BB8423D94104}"/>
              </a:ext>
            </a:extLst>
          </p:cNvPr>
          <p:cNvSpPr txBox="1"/>
          <p:nvPr/>
        </p:nvSpPr>
        <p:spPr>
          <a:xfrm>
            <a:off x="3556730" y="3803530"/>
            <a:ext cx="3877985" cy="362792"/>
          </a:xfrm>
          <a:prstGeom prst="rect">
            <a:avLst/>
          </a:prstGeom>
          <a:noFill/>
        </p:spPr>
        <p:txBody>
          <a:bodyPr wrap="none" rtlCol="0">
            <a:spAutoFit/>
          </a:bodyPr>
          <a:lstStyle/>
          <a:p>
            <a:pPr>
              <a:lnSpc>
                <a:spcPct val="120000"/>
              </a:lnSpc>
            </a:pPr>
            <a:r>
              <a:rPr kumimoji="1" lang="zh-CN" altLang="en-US" sz="1600" dirty="0"/>
              <a:t>进程管理、存储器管理、设备管理等功能</a:t>
            </a:r>
          </a:p>
        </p:txBody>
      </p:sp>
      <p:sp>
        <p:nvSpPr>
          <p:cNvPr id="7" name="矩形 6">
            <a:extLst>
              <a:ext uri="{FF2B5EF4-FFF2-40B4-BE49-F238E27FC236}">
                <a16:creationId xmlns:a16="http://schemas.microsoft.com/office/drawing/2014/main" id="{B8B30AA9-5DFB-8046-90C9-EE013FF72FC0}"/>
              </a:ext>
            </a:extLst>
          </p:cNvPr>
          <p:cNvSpPr/>
          <p:nvPr/>
        </p:nvSpPr>
        <p:spPr bwMode="auto">
          <a:xfrm>
            <a:off x="2950451" y="4183978"/>
            <a:ext cx="1222442" cy="440989"/>
          </a:xfrm>
          <a:prstGeom prst="rect">
            <a:avLst/>
          </a:prstGeom>
          <a:solidFill>
            <a:schemeClr val="accent4">
              <a:lumMod val="60000"/>
              <a:lumOff val="4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effectLst/>
              <a:latin typeface="Calibri" panose="020F0502020204030204" pitchFamily="34" charset="0"/>
              <a:ea typeface="宋体" panose="02010600030101010101" pitchFamily="2" charset="-122"/>
              <a:sym typeface="Calibri" panose="020F0502020204030204" pitchFamily="34" charset="0"/>
            </a:endParaRPr>
          </a:p>
        </p:txBody>
      </p:sp>
      <p:sp>
        <p:nvSpPr>
          <p:cNvPr id="24" name="矩形 23">
            <a:extLst>
              <a:ext uri="{FF2B5EF4-FFF2-40B4-BE49-F238E27FC236}">
                <a16:creationId xmlns:a16="http://schemas.microsoft.com/office/drawing/2014/main" id="{3EE6225A-AA75-DB4A-A2B8-DF7AA04CB483}"/>
              </a:ext>
            </a:extLst>
          </p:cNvPr>
          <p:cNvSpPr/>
          <p:nvPr/>
        </p:nvSpPr>
        <p:spPr bwMode="auto">
          <a:xfrm>
            <a:off x="4168782" y="4171506"/>
            <a:ext cx="1222442" cy="456073"/>
          </a:xfrm>
          <a:prstGeom prst="rect">
            <a:avLst/>
          </a:prstGeom>
          <a:solidFill>
            <a:schemeClr val="accent2">
              <a:lumMod val="5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dirty="0">
              <a:ln>
                <a:noFill/>
              </a:ln>
              <a:effectLst/>
              <a:latin typeface="Calibri" panose="020F0502020204030204" pitchFamily="34" charset="0"/>
              <a:ea typeface="宋体" panose="02010600030101010101" pitchFamily="2" charset="-122"/>
              <a:sym typeface="Calibri" panose="020F0502020204030204" pitchFamily="34" charset="0"/>
            </a:endParaRPr>
          </a:p>
        </p:txBody>
      </p:sp>
      <p:sp>
        <p:nvSpPr>
          <p:cNvPr id="8" name="文本框 7">
            <a:extLst>
              <a:ext uri="{FF2B5EF4-FFF2-40B4-BE49-F238E27FC236}">
                <a16:creationId xmlns:a16="http://schemas.microsoft.com/office/drawing/2014/main" id="{7D2743C2-E82D-3F49-A1D2-CB3028C3C793}"/>
              </a:ext>
            </a:extLst>
          </p:cNvPr>
          <p:cNvSpPr txBox="1"/>
          <p:nvPr/>
        </p:nvSpPr>
        <p:spPr>
          <a:xfrm>
            <a:off x="3046543" y="4209133"/>
            <a:ext cx="1005403" cy="362792"/>
          </a:xfrm>
          <a:prstGeom prst="rect">
            <a:avLst/>
          </a:prstGeom>
          <a:noFill/>
        </p:spPr>
        <p:txBody>
          <a:bodyPr wrap="none" rtlCol="0">
            <a:spAutoFit/>
          </a:bodyPr>
          <a:lstStyle/>
          <a:p>
            <a:pPr>
              <a:lnSpc>
                <a:spcPct val="120000"/>
              </a:lnSpc>
            </a:pPr>
            <a:r>
              <a:rPr kumimoji="1" lang="zh-CN" altLang="en-US" sz="1600" dirty="0"/>
              <a:t>时钟处理</a:t>
            </a:r>
          </a:p>
        </p:txBody>
      </p:sp>
      <p:sp>
        <p:nvSpPr>
          <p:cNvPr id="9" name="文本框 8">
            <a:extLst>
              <a:ext uri="{FF2B5EF4-FFF2-40B4-BE49-F238E27FC236}">
                <a16:creationId xmlns:a16="http://schemas.microsoft.com/office/drawing/2014/main" id="{041937D3-C7C1-0F46-BBDE-3DCD67459E7F}"/>
              </a:ext>
            </a:extLst>
          </p:cNvPr>
          <p:cNvSpPr txBox="1"/>
          <p:nvPr/>
        </p:nvSpPr>
        <p:spPr>
          <a:xfrm>
            <a:off x="4298704" y="4209133"/>
            <a:ext cx="1005403" cy="362792"/>
          </a:xfrm>
          <a:prstGeom prst="rect">
            <a:avLst/>
          </a:prstGeom>
          <a:noFill/>
        </p:spPr>
        <p:txBody>
          <a:bodyPr wrap="none" rtlCol="0">
            <a:spAutoFit/>
          </a:bodyPr>
          <a:lstStyle/>
          <a:p>
            <a:pPr>
              <a:lnSpc>
                <a:spcPct val="120000"/>
              </a:lnSpc>
            </a:pPr>
            <a:r>
              <a:rPr kumimoji="1" lang="zh-CN" altLang="en-US" sz="1600" dirty="0"/>
              <a:t>中断处理</a:t>
            </a:r>
          </a:p>
        </p:txBody>
      </p:sp>
      <p:sp>
        <p:nvSpPr>
          <p:cNvPr id="12" name="文本框 11">
            <a:extLst>
              <a:ext uri="{FF2B5EF4-FFF2-40B4-BE49-F238E27FC236}">
                <a16:creationId xmlns:a16="http://schemas.microsoft.com/office/drawing/2014/main" id="{36A336CD-626C-2E48-B20E-B5DB1764EDE7}"/>
              </a:ext>
            </a:extLst>
          </p:cNvPr>
          <p:cNvSpPr txBox="1"/>
          <p:nvPr/>
        </p:nvSpPr>
        <p:spPr>
          <a:xfrm>
            <a:off x="5403984" y="4216301"/>
            <a:ext cx="3063659" cy="362792"/>
          </a:xfrm>
          <a:prstGeom prst="rect">
            <a:avLst/>
          </a:prstGeom>
          <a:noFill/>
        </p:spPr>
        <p:txBody>
          <a:bodyPr wrap="none" rtlCol="0">
            <a:spAutoFit/>
          </a:bodyPr>
          <a:lstStyle/>
          <a:p>
            <a:pPr>
              <a:lnSpc>
                <a:spcPct val="120000"/>
              </a:lnSpc>
            </a:pPr>
            <a:r>
              <a:rPr kumimoji="1" lang="zh-CN" altLang="en-US" sz="1600" dirty="0">
                <a:latin typeface="+mn-ea"/>
              </a:rPr>
              <a:t>原语（设备驱动、</a:t>
            </a:r>
            <a:r>
              <a:rPr kumimoji="1" lang="en" altLang="zh-CN" sz="1600" dirty="0">
                <a:latin typeface="+mn-ea"/>
              </a:rPr>
              <a:t>CPU</a:t>
            </a:r>
            <a:r>
              <a:rPr kumimoji="1" lang="zh-CN" altLang="en-US" sz="1600" dirty="0">
                <a:latin typeface="+mn-ea"/>
              </a:rPr>
              <a:t>切换等）</a:t>
            </a:r>
          </a:p>
        </p:txBody>
      </p:sp>
      <p:sp>
        <p:nvSpPr>
          <p:cNvPr id="27" name="左大括号 26">
            <a:extLst>
              <a:ext uri="{FF2B5EF4-FFF2-40B4-BE49-F238E27FC236}">
                <a16:creationId xmlns:a16="http://schemas.microsoft.com/office/drawing/2014/main" id="{12FB82AA-9D89-2646-821C-970ECA83C568}"/>
              </a:ext>
            </a:extLst>
          </p:cNvPr>
          <p:cNvSpPr/>
          <p:nvPr/>
        </p:nvSpPr>
        <p:spPr bwMode="auto">
          <a:xfrm>
            <a:off x="2416126" y="3743591"/>
            <a:ext cx="461148" cy="842280"/>
          </a:xfrm>
          <a:prstGeom prst="leftBrace">
            <a:avLst>
              <a:gd name="adj1" fmla="val 8333"/>
              <a:gd name="adj2" fmla="val 5177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28" name="文本框 27">
            <a:extLst>
              <a:ext uri="{FF2B5EF4-FFF2-40B4-BE49-F238E27FC236}">
                <a16:creationId xmlns:a16="http://schemas.microsoft.com/office/drawing/2014/main" id="{FF374564-5FBB-1C47-B1CC-A0EBF667B62C}"/>
              </a:ext>
            </a:extLst>
          </p:cNvPr>
          <p:cNvSpPr txBox="1"/>
          <p:nvPr/>
        </p:nvSpPr>
        <p:spPr>
          <a:xfrm>
            <a:off x="1417368" y="3817303"/>
            <a:ext cx="1005403" cy="362792"/>
          </a:xfrm>
          <a:prstGeom prst="rect">
            <a:avLst/>
          </a:prstGeom>
          <a:noFill/>
        </p:spPr>
        <p:txBody>
          <a:bodyPr wrap="none" rtlCol="0">
            <a:spAutoFit/>
          </a:bodyPr>
          <a:lstStyle/>
          <a:p>
            <a:pPr>
              <a:lnSpc>
                <a:spcPct val="120000"/>
              </a:lnSpc>
            </a:pPr>
            <a:r>
              <a:rPr kumimoji="1" lang="zh-CN" altLang="en-US" sz="1600" dirty="0"/>
              <a:t>操作系统</a:t>
            </a:r>
          </a:p>
        </p:txBody>
      </p:sp>
      <p:sp>
        <p:nvSpPr>
          <p:cNvPr id="29" name="右大括号 28">
            <a:extLst>
              <a:ext uri="{FF2B5EF4-FFF2-40B4-BE49-F238E27FC236}">
                <a16:creationId xmlns:a16="http://schemas.microsoft.com/office/drawing/2014/main" id="{F15C5FF0-C332-D04B-848C-071AAB85D1CA}"/>
              </a:ext>
            </a:extLst>
          </p:cNvPr>
          <p:cNvSpPr/>
          <p:nvPr/>
        </p:nvSpPr>
        <p:spPr bwMode="auto">
          <a:xfrm>
            <a:off x="8513031" y="4178793"/>
            <a:ext cx="140015" cy="446173"/>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30" name="文本框 29">
            <a:extLst>
              <a:ext uri="{FF2B5EF4-FFF2-40B4-BE49-F238E27FC236}">
                <a16:creationId xmlns:a16="http://schemas.microsoft.com/office/drawing/2014/main" id="{93EEA179-6980-5B48-A3FD-A582B0795630}"/>
              </a:ext>
            </a:extLst>
          </p:cNvPr>
          <p:cNvSpPr txBox="1"/>
          <p:nvPr/>
        </p:nvSpPr>
        <p:spPr>
          <a:xfrm>
            <a:off x="8719226" y="4030012"/>
            <a:ext cx="595035" cy="362792"/>
          </a:xfrm>
          <a:prstGeom prst="rect">
            <a:avLst/>
          </a:prstGeom>
          <a:noFill/>
        </p:spPr>
        <p:txBody>
          <a:bodyPr wrap="none" rtlCol="0">
            <a:spAutoFit/>
          </a:bodyPr>
          <a:lstStyle/>
          <a:p>
            <a:pPr>
              <a:lnSpc>
                <a:spcPct val="120000"/>
              </a:lnSpc>
            </a:pPr>
            <a:r>
              <a:rPr kumimoji="1" lang="zh-CN" altLang="en-US" sz="1600" dirty="0"/>
              <a:t>内核</a:t>
            </a:r>
          </a:p>
        </p:txBody>
      </p:sp>
      <p:sp>
        <p:nvSpPr>
          <p:cNvPr id="38" name="文本框 37">
            <a:extLst>
              <a:ext uri="{FF2B5EF4-FFF2-40B4-BE49-F238E27FC236}">
                <a16:creationId xmlns:a16="http://schemas.microsoft.com/office/drawing/2014/main" id="{34B3B420-A020-4EAF-822B-E4D0AA54A9E6}"/>
              </a:ext>
            </a:extLst>
          </p:cNvPr>
          <p:cNvSpPr txBox="1"/>
          <p:nvPr/>
        </p:nvSpPr>
        <p:spPr>
          <a:xfrm>
            <a:off x="5304107" y="2484050"/>
            <a:ext cx="595035" cy="362792"/>
          </a:xfrm>
          <a:prstGeom prst="rect">
            <a:avLst/>
          </a:prstGeom>
          <a:noFill/>
        </p:spPr>
        <p:txBody>
          <a:bodyPr wrap="none" rtlCol="0">
            <a:spAutoFit/>
          </a:bodyPr>
          <a:lstStyle/>
          <a:p>
            <a:pPr>
              <a:lnSpc>
                <a:spcPct val="120000"/>
              </a:lnSpc>
            </a:pPr>
            <a:r>
              <a:rPr kumimoji="1" lang="zh-CN" altLang="en-US" sz="1600" dirty="0">
                <a:latin typeface="+mn-ea"/>
              </a:rPr>
              <a:t>用户</a:t>
            </a:r>
          </a:p>
        </p:txBody>
      </p:sp>
      <p:sp>
        <p:nvSpPr>
          <p:cNvPr id="40" name="对话气泡: 圆角矩形 39">
            <a:extLst>
              <a:ext uri="{FF2B5EF4-FFF2-40B4-BE49-F238E27FC236}">
                <a16:creationId xmlns:a16="http://schemas.microsoft.com/office/drawing/2014/main" id="{A64A6100-AFAC-4E2D-9E5A-2B7421DC44FB}"/>
              </a:ext>
            </a:extLst>
          </p:cNvPr>
          <p:cNvSpPr/>
          <p:nvPr/>
        </p:nvSpPr>
        <p:spPr>
          <a:xfrm>
            <a:off x="1082189" y="4790539"/>
            <a:ext cx="1648780" cy="559485"/>
          </a:xfrm>
          <a:prstGeom prst="wedgeRoundRectCallout">
            <a:avLst>
              <a:gd name="adj1" fmla="val 59418"/>
              <a:gd name="adj2" fmla="val -100916"/>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solidFill>
                  <a:schemeClr val="tx1"/>
                </a:solidFill>
              </a:rPr>
              <a:t>实现计时功能</a:t>
            </a:r>
          </a:p>
        </p:txBody>
      </p:sp>
      <p:sp>
        <p:nvSpPr>
          <p:cNvPr id="41" name="对话气泡: 圆角矩形 40">
            <a:extLst>
              <a:ext uri="{FF2B5EF4-FFF2-40B4-BE49-F238E27FC236}">
                <a16:creationId xmlns:a16="http://schemas.microsoft.com/office/drawing/2014/main" id="{0322D7B1-6809-434A-B39C-CC1AF2283DB4}"/>
              </a:ext>
            </a:extLst>
          </p:cNvPr>
          <p:cNvSpPr/>
          <p:nvPr/>
        </p:nvSpPr>
        <p:spPr>
          <a:xfrm>
            <a:off x="8940671" y="4466984"/>
            <a:ext cx="2961619" cy="883040"/>
          </a:xfrm>
          <a:prstGeom prst="wedgeRoundRectCallout">
            <a:avLst>
              <a:gd name="adj1" fmla="val -69011"/>
              <a:gd name="adj2" fmla="val -53855"/>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solidFill>
                  <a:schemeClr val="tx1"/>
                </a:solidFill>
              </a:rPr>
              <a:t>原语是一种特殊的程序是最接近硬件的部分，这种程序的运行具有原子性。</a:t>
            </a:r>
          </a:p>
        </p:txBody>
      </p:sp>
    </p:spTree>
    <p:extLst>
      <p:ext uri="{BB962C8B-B14F-4D97-AF65-F5344CB8AC3E}">
        <p14:creationId xmlns:p14="http://schemas.microsoft.com/office/powerpoint/2010/main" val="1484430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AF8F9AE-4761-2D4E-9DFC-3E1A38DA07DC}"/>
              </a:ext>
            </a:extLst>
          </p:cNvPr>
          <p:cNvSpPr txBox="1"/>
          <p:nvPr/>
        </p:nvSpPr>
        <p:spPr>
          <a:xfrm>
            <a:off x="657224" y="1245471"/>
            <a:ext cx="7615570" cy="874214"/>
          </a:xfrm>
          <a:prstGeom prst="rect">
            <a:avLst/>
          </a:prstGeom>
          <a:noFill/>
        </p:spPr>
        <p:txBody>
          <a:bodyPr wrap="square">
            <a:spAutoFit/>
          </a:bodyPr>
          <a:lstStyle/>
          <a:p>
            <a:pPr>
              <a:lnSpc>
                <a:spcPct val="150000"/>
              </a:lnSpc>
            </a:pPr>
            <a:r>
              <a:rPr lang="zh-CN" altLang="en-US" dirty="0">
                <a:solidFill>
                  <a:srgbClr val="C00000"/>
                </a:solidFill>
              </a:rPr>
              <a:t>内核</a:t>
            </a:r>
            <a:r>
              <a:rPr lang="zh-CN" altLang="en-US" dirty="0"/>
              <a:t>是计算机上配置的底层</a:t>
            </a:r>
            <a:r>
              <a:rPr lang="zh-CN" altLang="en-US" dirty="0">
                <a:solidFill>
                  <a:srgbClr val="C00000"/>
                </a:solidFill>
              </a:rPr>
              <a:t>软件</a:t>
            </a:r>
            <a:r>
              <a:rPr lang="zh-CN" altLang="en-US" dirty="0"/>
              <a:t>，是操作系统最基本、最核心的部分。</a:t>
            </a:r>
          </a:p>
          <a:p>
            <a:pPr>
              <a:lnSpc>
                <a:spcPct val="150000"/>
              </a:lnSpc>
            </a:pPr>
            <a:r>
              <a:rPr lang="zh-CN" altLang="en-US" dirty="0"/>
              <a:t>实现操作系统内核功能的那些程序就是</a:t>
            </a:r>
            <a:r>
              <a:rPr lang="zh-CN" altLang="en-US" dirty="0">
                <a:solidFill>
                  <a:srgbClr val="C00000"/>
                </a:solidFill>
              </a:rPr>
              <a:t>内核程序</a:t>
            </a:r>
            <a:r>
              <a:rPr lang="zh-CN" altLang="en-US" dirty="0"/>
              <a:t>。</a:t>
            </a:r>
          </a:p>
        </p:txBody>
      </p:sp>
      <p:pic>
        <p:nvPicPr>
          <p:cNvPr id="3" name="图片 2">
            <a:extLst>
              <a:ext uri="{FF2B5EF4-FFF2-40B4-BE49-F238E27FC236}">
                <a16:creationId xmlns:a16="http://schemas.microsoft.com/office/drawing/2014/main" id="{6BE5E4B9-0DC3-45F1-8F5D-CAA6AC9BED6D}"/>
              </a:ext>
            </a:extLst>
          </p:cNvPr>
          <p:cNvPicPr>
            <a:picLocks noChangeAspect="1"/>
          </p:cNvPicPr>
          <p:nvPr/>
        </p:nvPicPr>
        <p:blipFill>
          <a:blip r:embed="rId2"/>
          <a:stretch>
            <a:fillRect/>
          </a:stretch>
        </p:blipFill>
        <p:spPr>
          <a:xfrm>
            <a:off x="1654194" y="2308760"/>
            <a:ext cx="7340950" cy="3367891"/>
          </a:xfrm>
          <a:prstGeom prst="rect">
            <a:avLst/>
          </a:prstGeom>
        </p:spPr>
      </p:pic>
      <p:sp>
        <p:nvSpPr>
          <p:cNvPr id="13" name="文本框 12">
            <a:extLst>
              <a:ext uri="{FF2B5EF4-FFF2-40B4-BE49-F238E27FC236}">
                <a16:creationId xmlns:a16="http://schemas.microsoft.com/office/drawing/2014/main" id="{D61A4794-0395-4560-AFC5-31E4947772F0}"/>
              </a:ext>
            </a:extLst>
          </p:cNvPr>
          <p:cNvSpPr txBox="1"/>
          <p:nvPr/>
        </p:nvSpPr>
        <p:spPr>
          <a:xfrm>
            <a:off x="837048" y="393123"/>
            <a:ext cx="5835016"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操作系统的内核</a:t>
            </a:r>
          </a:p>
        </p:txBody>
      </p:sp>
      <p:sp>
        <p:nvSpPr>
          <p:cNvPr id="6" name="矩形: 圆角 5">
            <a:extLst>
              <a:ext uri="{FF2B5EF4-FFF2-40B4-BE49-F238E27FC236}">
                <a16:creationId xmlns:a16="http://schemas.microsoft.com/office/drawing/2014/main" id="{962F7297-43A1-4C94-9752-C4A327522536}"/>
              </a:ext>
            </a:extLst>
          </p:cNvPr>
          <p:cNvSpPr/>
          <p:nvPr/>
        </p:nvSpPr>
        <p:spPr>
          <a:xfrm>
            <a:off x="3738880" y="2438401"/>
            <a:ext cx="4988560" cy="2113280"/>
          </a:xfrm>
          <a:prstGeom prst="roundRect">
            <a:avLst>
              <a:gd name="adj" fmla="val 3997"/>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2EDCA324-63E1-48E4-A3DB-7D51DA588439}"/>
              </a:ext>
            </a:extLst>
          </p:cNvPr>
          <p:cNvSpPr/>
          <p:nvPr/>
        </p:nvSpPr>
        <p:spPr>
          <a:xfrm>
            <a:off x="3738880" y="4579371"/>
            <a:ext cx="3556000" cy="846069"/>
          </a:xfrm>
          <a:prstGeom prst="roundRect">
            <a:avLst>
              <a:gd name="adj" fmla="val 3997"/>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对话气泡: 圆角矩形 14">
            <a:extLst>
              <a:ext uri="{FF2B5EF4-FFF2-40B4-BE49-F238E27FC236}">
                <a16:creationId xmlns:a16="http://schemas.microsoft.com/office/drawing/2014/main" id="{88F3EF9E-A4D1-443F-AE0C-9797DBA943EB}"/>
              </a:ext>
            </a:extLst>
          </p:cNvPr>
          <p:cNvSpPr/>
          <p:nvPr/>
        </p:nvSpPr>
        <p:spPr>
          <a:xfrm>
            <a:off x="8995144" y="2652200"/>
            <a:ext cx="2674540" cy="404037"/>
          </a:xfrm>
          <a:prstGeom prst="wedgeRoundRectCallout">
            <a:avLst>
              <a:gd name="adj1" fmla="val -69011"/>
              <a:gd name="adj2" fmla="val -53855"/>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solidFill>
                  <a:schemeClr val="tx1"/>
                </a:solidFill>
              </a:rPr>
              <a:t>与硬件关联较紧密的模块</a:t>
            </a:r>
          </a:p>
        </p:txBody>
      </p:sp>
      <p:sp>
        <p:nvSpPr>
          <p:cNvPr id="16" name="对话气泡: 圆角矩形 15">
            <a:extLst>
              <a:ext uri="{FF2B5EF4-FFF2-40B4-BE49-F238E27FC236}">
                <a16:creationId xmlns:a16="http://schemas.microsoft.com/office/drawing/2014/main" id="{00377E4A-71D0-4F35-8C59-BD2F520BEEC6}"/>
              </a:ext>
            </a:extLst>
          </p:cNvPr>
          <p:cNvSpPr/>
          <p:nvPr/>
        </p:nvSpPr>
        <p:spPr>
          <a:xfrm>
            <a:off x="7863841" y="4754880"/>
            <a:ext cx="3342640" cy="1051412"/>
          </a:xfrm>
          <a:prstGeom prst="wedgeRoundRectCallout">
            <a:avLst>
              <a:gd name="adj1" fmla="val -76176"/>
              <a:gd name="adj2" fmla="val -55576"/>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solidFill>
                  <a:schemeClr val="tx1"/>
                </a:solidFill>
              </a:rPr>
              <a:t>有的操作系统不把这部分功能归为“内核功能”。也就是说，不同的操作系统，对内核功能的划分可能并不一样</a:t>
            </a:r>
          </a:p>
        </p:txBody>
      </p:sp>
    </p:spTree>
    <p:extLst>
      <p:ext uri="{BB962C8B-B14F-4D97-AF65-F5344CB8AC3E}">
        <p14:creationId xmlns:p14="http://schemas.microsoft.com/office/powerpoint/2010/main" val="23061367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5DD345-8C5A-401C-AF04-EADF70685026}"/>
              </a:ext>
            </a:extLst>
          </p:cNvPr>
          <p:cNvSpPr>
            <a:spLocks noGrp="1"/>
          </p:cNvSpPr>
          <p:nvPr>
            <p:ph type="sldNum" sz="quarter" idx="12"/>
          </p:nvPr>
        </p:nvSpPr>
        <p:spPr/>
        <p:txBody>
          <a:bodyPr/>
          <a:lstStyle/>
          <a:p>
            <a:pPr>
              <a:lnSpc>
                <a:spcPct val="120000"/>
              </a:lnSpc>
            </a:pPr>
            <a:fld id="{89DB14B3-731A-4352-BC82-B1993596BD11}" type="slidenum">
              <a:rPr lang="zh-CN" altLang="en-US" smtClean="0"/>
              <a:pPr>
                <a:lnSpc>
                  <a:spcPct val="120000"/>
                </a:lnSpc>
              </a:pPr>
              <a:t>118</a:t>
            </a:fld>
            <a:endParaRPr lang="zh-CN" altLang="en-US" dirty="0"/>
          </a:p>
        </p:txBody>
      </p:sp>
      <p:sp>
        <p:nvSpPr>
          <p:cNvPr id="28" name="文本框 27">
            <a:extLst>
              <a:ext uri="{FF2B5EF4-FFF2-40B4-BE49-F238E27FC236}">
                <a16:creationId xmlns:a16="http://schemas.microsoft.com/office/drawing/2014/main" id="{6F81DCB8-0CE6-4D65-8FF6-86BB43A3BEA3}"/>
              </a:ext>
            </a:extLst>
          </p:cNvPr>
          <p:cNvSpPr txBox="1"/>
          <p:nvPr/>
        </p:nvSpPr>
        <p:spPr>
          <a:xfrm>
            <a:off x="3664535" y="4995149"/>
            <a:ext cx="3672800" cy="362792"/>
          </a:xfrm>
          <a:prstGeom prst="rect">
            <a:avLst/>
          </a:prstGeom>
          <a:noFill/>
        </p:spPr>
        <p:txBody>
          <a:bodyPr wrap="none" rtlCol="0">
            <a:spAutoFit/>
          </a:bodyPr>
          <a:lstStyle/>
          <a:p>
            <a:pPr>
              <a:lnSpc>
                <a:spcPct val="120000"/>
              </a:lnSpc>
            </a:pPr>
            <a:r>
              <a:rPr kumimoji="1" lang="zh-CN" altLang="en-US" sz="1600" dirty="0"/>
              <a:t>操作系统的体系结构：大内核和微内核</a:t>
            </a:r>
          </a:p>
        </p:txBody>
      </p:sp>
      <p:grpSp>
        <p:nvGrpSpPr>
          <p:cNvPr id="3" name="组合 2">
            <a:extLst>
              <a:ext uri="{FF2B5EF4-FFF2-40B4-BE49-F238E27FC236}">
                <a16:creationId xmlns:a16="http://schemas.microsoft.com/office/drawing/2014/main" id="{071B68B9-DB1F-4B1C-95E6-614F30D6CA1E}"/>
              </a:ext>
            </a:extLst>
          </p:cNvPr>
          <p:cNvGrpSpPr/>
          <p:nvPr/>
        </p:nvGrpSpPr>
        <p:grpSpPr>
          <a:xfrm>
            <a:off x="1323066" y="1681455"/>
            <a:ext cx="8379734" cy="3168952"/>
            <a:chOff x="1543780" y="2814666"/>
            <a:chExt cx="8379734" cy="3168952"/>
          </a:xfrm>
        </p:grpSpPr>
        <p:sp>
          <p:nvSpPr>
            <p:cNvPr id="30" name="矩形 29">
              <a:extLst>
                <a:ext uri="{FF2B5EF4-FFF2-40B4-BE49-F238E27FC236}">
                  <a16:creationId xmlns:a16="http://schemas.microsoft.com/office/drawing/2014/main" id="{A563899F-8C40-4811-ACAC-7ED54CD953BA}"/>
                </a:ext>
              </a:extLst>
            </p:cNvPr>
            <p:cNvSpPr/>
            <p:nvPr/>
          </p:nvSpPr>
          <p:spPr bwMode="auto">
            <a:xfrm flipV="1">
              <a:off x="5349134" y="4499499"/>
              <a:ext cx="3050380" cy="497956"/>
            </a:xfrm>
            <a:prstGeom prst="rect">
              <a:avLst/>
            </a:prstGeom>
            <a:solidFill>
              <a:schemeClr val="accent4">
                <a:lumMod val="60000"/>
                <a:lumOff val="4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31" name="矩形 30">
              <a:extLst>
                <a:ext uri="{FF2B5EF4-FFF2-40B4-BE49-F238E27FC236}">
                  <a16:creationId xmlns:a16="http://schemas.microsoft.com/office/drawing/2014/main" id="{2B962A20-FCC7-4BB4-9E6B-D7CE18915D54}"/>
                </a:ext>
              </a:extLst>
            </p:cNvPr>
            <p:cNvSpPr/>
            <p:nvPr/>
          </p:nvSpPr>
          <p:spPr bwMode="auto">
            <a:xfrm>
              <a:off x="2942897" y="4998761"/>
              <a:ext cx="5454869" cy="476371"/>
            </a:xfrm>
            <a:prstGeom prst="rect">
              <a:avLst/>
            </a:prstGeom>
            <a:solidFill>
              <a:srgbClr val="30579C"/>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grpSp>
          <p:nvGrpSpPr>
            <p:cNvPr id="32" name="组合 31">
              <a:extLst>
                <a:ext uri="{FF2B5EF4-FFF2-40B4-BE49-F238E27FC236}">
                  <a16:creationId xmlns:a16="http://schemas.microsoft.com/office/drawing/2014/main" id="{C1946930-43C5-402F-B749-51AB91D711C9}"/>
                </a:ext>
              </a:extLst>
            </p:cNvPr>
            <p:cNvGrpSpPr/>
            <p:nvPr/>
          </p:nvGrpSpPr>
          <p:grpSpPr>
            <a:xfrm>
              <a:off x="2942897" y="2814666"/>
              <a:ext cx="5454869" cy="2548858"/>
              <a:chOff x="2942897" y="2814666"/>
              <a:chExt cx="5454869" cy="2548858"/>
            </a:xfrm>
          </p:grpSpPr>
          <p:sp>
            <p:nvSpPr>
              <p:cNvPr id="33" name="矩形 32">
                <a:extLst>
                  <a:ext uri="{FF2B5EF4-FFF2-40B4-BE49-F238E27FC236}">
                    <a16:creationId xmlns:a16="http://schemas.microsoft.com/office/drawing/2014/main" id="{926FE7B9-11C0-49B5-83B9-B2BEA13C1121}"/>
                  </a:ext>
                </a:extLst>
              </p:cNvPr>
              <p:cNvSpPr/>
              <p:nvPr/>
            </p:nvSpPr>
            <p:spPr bwMode="auto">
              <a:xfrm>
                <a:off x="2942897" y="2814666"/>
                <a:ext cx="5454869" cy="868628"/>
              </a:xfrm>
              <a:prstGeom prst="rect">
                <a:avLst/>
              </a:prstGeom>
              <a:solidFill>
                <a:srgbClr val="B4C7E7"/>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20000"/>
                  </a:lnSpc>
                  <a:spcBef>
                    <a:spcPct val="0"/>
                  </a:spcBef>
                  <a:spcAft>
                    <a:spcPct val="0"/>
                  </a:spcAft>
                  <a:buClrTx/>
                  <a:buSzTx/>
                  <a:buFontTx/>
                  <a:buNone/>
                </a:pPr>
                <a:endParaRPr kumimoji="0" lang="zh-CN" altLang="en-US" sz="1600" b="0" i="0" u="none" strike="noStrike" cap="none" normalizeH="0" baseline="0" dirty="0">
                  <a:ln>
                    <a:noFill/>
                  </a:ln>
                  <a:solidFill>
                    <a:schemeClr val="bg1"/>
                  </a:solidFill>
                  <a:effectLst/>
                  <a:latin typeface="+mn-ea"/>
                  <a:sym typeface="Calibri" panose="020F0502020204030204" pitchFamily="34" charset="0"/>
                </a:endParaRPr>
              </a:p>
            </p:txBody>
          </p:sp>
          <p:sp>
            <p:nvSpPr>
              <p:cNvPr id="34" name="矩形 33">
                <a:extLst>
                  <a:ext uri="{FF2B5EF4-FFF2-40B4-BE49-F238E27FC236}">
                    <a16:creationId xmlns:a16="http://schemas.microsoft.com/office/drawing/2014/main" id="{0A478CBA-0096-4DD5-97AB-1D1BBE10DE42}"/>
                  </a:ext>
                </a:extLst>
              </p:cNvPr>
              <p:cNvSpPr/>
              <p:nvPr/>
            </p:nvSpPr>
            <p:spPr bwMode="auto">
              <a:xfrm>
                <a:off x="3752193" y="3247158"/>
                <a:ext cx="4637161" cy="543116"/>
              </a:xfrm>
              <a:prstGeom prst="rect">
                <a:avLst/>
              </a:prstGeom>
              <a:solidFill>
                <a:srgbClr val="30579C"/>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defTabSz="914400" rtl="0" eaLnBrk="1" fontAlgn="base" latinLnBrk="0" hangingPunct="1">
                  <a:lnSpc>
                    <a:spcPct val="120000"/>
                  </a:lnSpc>
                  <a:spcBef>
                    <a:spcPct val="0"/>
                  </a:spcBef>
                  <a:spcAft>
                    <a:spcPct val="0"/>
                  </a:spcAft>
                  <a:buClrTx/>
                  <a:buSzTx/>
                  <a:buFontTx/>
                  <a:buNone/>
                </a:pPr>
                <a:r>
                  <a:rPr kumimoji="0" lang="zh-CN" altLang="en-US" sz="2400" b="0" i="0" u="none" strike="noStrike" cap="none" normalizeH="0" baseline="0" dirty="0">
                    <a:ln>
                      <a:noFill/>
                    </a:ln>
                    <a:solidFill>
                      <a:schemeClr val="bg1"/>
                    </a:solidFill>
                    <a:effectLst/>
                    <a:latin typeface="+mn-ea"/>
                    <a:sym typeface="Calibri" panose="020F0502020204030204" pitchFamily="34" charset="0"/>
                  </a:rPr>
                  <a:t>           </a:t>
                </a:r>
                <a:r>
                  <a:rPr kumimoji="0" lang="zh-CN" altLang="en-US" sz="1600" b="0" i="0" u="none" strike="noStrike" cap="none" normalizeH="0" baseline="0" dirty="0">
                    <a:ln>
                      <a:noFill/>
                    </a:ln>
                    <a:solidFill>
                      <a:schemeClr val="bg1"/>
                    </a:solidFill>
                    <a:effectLst/>
                    <a:latin typeface="+mn-ea"/>
                    <a:sym typeface="Calibri" panose="020F0502020204030204" pitchFamily="34" charset="0"/>
                  </a:rPr>
                  <a:t>应用程序（软件）</a:t>
                </a:r>
              </a:p>
            </p:txBody>
          </p:sp>
          <p:sp>
            <p:nvSpPr>
              <p:cNvPr id="35" name="文本框 34">
                <a:extLst>
                  <a:ext uri="{FF2B5EF4-FFF2-40B4-BE49-F238E27FC236}">
                    <a16:creationId xmlns:a16="http://schemas.microsoft.com/office/drawing/2014/main" id="{9E075FF7-ACDF-44B5-A6A4-57B9149948DF}"/>
                  </a:ext>
                </a:extLst>
              </p:cNvPr>
              <p:cNvSpPr txBox="1"/>
              <p:nvPr/>
            </p:nvSpPr>
            <p:spPr>
              <a:xfrm>
                <a:off x="4911171" y="5000732"/>
                <a:ext cx="1620957" cy="362792"/>
              </a:xfrm>
              <a:prstGeom prst="rect">
                <a:avLst/>
              </a:prstGeom>
              <a:noFill/>
            </p:spPr>
            <p:txBody>
              <a:bodyPr wrap="none" rtlCol="0">
                <a:spAutoFit/>
              </a:bodyPr>
              <a:lstStyle/>
              <a:p>
                <a:pPr>
                  <a:lnSpc>
                    <a:spcPct val="120000"/>
                  </a:lnSpc>
                </a:pPr>
                <a:r>
                  <a:rPr kumimoji="1" lang="zh-CN" altLang="en-US" sz="1600" dirty="0">
                    <a:solidFill>
                      <a:schemeClr val="bg1"/>
                    </a:solidFill>
                    <a:latin typeface="+mn-ea"/>
                  </a:rPr>
                  <a:t>裸机（纯硬件）</a:t>
                </a:r>
              </a:p>
            </p:txBody>
          </p:sp>
        </p:grpSp>
        <p:sp>
          <p:nvSpPr>
            <p:cNvPr id="36" name="文本框 35">
              <a:extLst>
                <a:ext uri="{FF2B5EF4-FFF2-40B4-BE49-F238E27FC236}">
                  <a16:creationId xmlns:a16="http://schemas.microsoft.com/office/drawing/2014/main" id="{2786CAFB-42C9-4051-897E-C780446E23F6}"/>
                </a:ext>
              </a:extLst>
            </p:cNvPr>
            <p:cNvSpPr txBox="1"/>
            <p:nvPr/>
          </p:nvSpPr>
          <p:spPr>
            <a:xfrm>
              <a:off x="4775073" y="5620826"/>
              <a:ext cx="2236510" cy="362792"/>
            </a:xfrm>
            <a:prstGeom prst="rect">
              <a:avLst/>
            </a:prstGeom>
            <a:noFill/>
          </p:spPr>
          <p:txBody>
            <a:bodyPr wrap="none" rtlCol="0">
              <a:spAutoFit/>
            </a:bodyPr>
            <a:lstStyle/>
            <a:p>
              <a:pPr>
                <a:lnSpc>
                  <a:spcPct val="120000"/>
                </a:lnSpc>
              </a:pPr>
              <a:r>
                <a:rPr kumimoji="1" lang="zh-CN" altLang="en-US" sz="1600" dirty="0"/>
                <a:t>计算机系统的层次结构</a:t>
              </a:r>
            </a:p>
          </p:txBody>
        </p:sp>
        <p:sp>
          <p:nvSpPr>
            <p:cNvPr id="37" name="矩形 36">
              <a:extLst>
                <a:ext uri="{FF2B5EF4-FFF2-40B4-BE49-F238E27FC236}">
                  <a16:creationId xmlns:a16="http://schemas.microsoft.com/office/drawing/2014/main" id="{F08EE998-C1B7-4112-81D5-11F50ED5EEFF}"/>
                </a:ext>
              </a:extLst>
            </p:cNvPr>
            <p:cNvSpPr/>
            <p:nvPr/>
          </p:nvSpPr>
          <p:spPr bwMode="auto">
            <a:xfrm>
              <a:off x="2942897" y="3694275"/>
              <a:ext cx="5454869" cy="447983"/>
            </a:xfrm>
            <a:prstGeom prst="rect">
              <a:avLst/>
            </a:prstGeom>
            <a:solidFill>
              <a:schemeClr val="accent6">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38" name="矩形 37">
              <a:extLst>
                <a:ext uri="{FF2B5EF4-FFF2-40B4-BE49-F238E27FC236}">
                  <a16:creationId xmlns:a16="http://schemas.microsoft.com/office/drawing/2014/main" id="{CFC37332-F92A-4EDA-A640-570848DD019E}"/>
                </a:ext>
              </a:extLst>
            </p:cNvPr>
            <p:cNvSpPr/>
            <p:nvPr/>
          </p:nvSpPr>
          <p:spPr bwMode="auto">
            <a:xfrm>
              <a:off x="2945521" y="4117386"/>
              <a:ext cx="5449613" cy="425302"/>
            </a:xfrm>
            <a:prstGeom prst="rect">
              <a:avLst/>
            </a:prstGeom>
            <a:solidFill>
              <a:schemeClr val="accent2">
                <a:lumMod val="7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39" name="文本框 38">
              <a:extLst>
                <a:ext uri="{FF2B5EF4-FFF2-40B4-BE49-F238E27FC236}">
                  <a16:creationId xmlns:a16="http://schemas.microsoft.com/office/drawing/2014/main" id="{06691D93-1CD0-4E61-B59D-0D853477C1BE}"/>
                </a:ext>
              </a:extLst>
            </p:cNvPr>
            <p:cNvSpPr txBox="1"/>
            <p:nvPr/>
          </p:nvSpPr>
          <p:spPr>
            <a:xfrm>
              <a:off x="4993033" y="3736336"/>
              <a:ext cx="1210588" cy="362792"/>
            </a:xfrm>
            <a:prstGeom prst="rect">
              <a:avLst/>
            </a:prstGeom>
            <a:noFill/>
          </p:spPr>
          <p:txBody>
            <a:bodyPr wrap="none" rtlCol="0">
              <a:spAutoFit/>
            </a:bodyPr>
            <a:lstStyle/>
            <a:p>
              <a:pPr>
                <a:lnSpc>
                  <a:spcPct val="120000"/>
                </a:lnSpc>
              </a:pPr>
              <a:r>
                <a:rPr kumimoji="1" lang="zh-CN" altLang="en-US" sz="1600" dirty="0">
                  <a:solidFill>
                    <a:schemeClr val="bg1"/>
                  </a:solidFill>
                </a:rPr>
                <a:t>非内核功能</a:t>
              </a:r>
            </a:p>
          </p:txBody>
        </p:sp>
        <p:sp>
          <p:nvSpPr>
            <p:cNvPr id="40" name="文本框 39">
              <a:extLst>
                <a:ext uri="{FF2B5EF4-FFF2-40B4-BE49-F238E27FC236}">
                  <a16:creationId xmlns:a16="http://schemas.microsoft.com/office/drawing/2014/main" id="{6C0A5CFF-C396-4945-B44B-F4DC1D786D35}"/>
                </a:ext>
              </a:extLst>
            </p:cNvPr>
            <p:cNvSpPr txBox="1"/>
            <p:nvPr/>
          </p:nvSpPr>
          <p:spPr>
            <a:xfrm>
              <a:off x="3551800" y="4177324"/>
              <a:ext cx="3877985" cy="362792"/>
            </a:xfrm>
            <a:prstGeom prst="rect">
              <a:avLst/>
            </a:prstGeom>
            <a:noFill/>
          </p:spPr>
          <p:txBody>
            <a:bodyPr wrap="none" rtlCol="0">
              <a:spAutoFit/>
            </a:bodyPr>
            <a:lstStyle/>
            <a:p>
              <a:pPr>
                <a:lnSpc>
                  <a:spcPct val="120000"/>
                </a:lnSpc>
              </a:pPr>
              <a:r>
                <a:rPr kumimoji="1" lang="zh-CN" altLang="en-US" sz="1600" dirty="0">
                  <a:solidFill>
                    <a:schemeClr val="bg1"/>
                  </a:solidFill>
                </a:rPr>
                <a:t>进程管理、存储器管理、设备管理等功能</a:t>
              </a:r>
            </a:p>
          </p:txBody>
        </p:sp>
        <p:sp>
          <p:nvSpPr>
            <p:cNvPr id="41" name="矩形 40">
              <a:extLst>
                <a:ext uri="{FF2B5EF4-FFF2-40B4-BE49-F238E27FC236}">
                  <a16:creationId xmlns:a16="http://schemas.microsoft.com/office/drawing/2014/main" id="{90F900AC-46F1-4EA7-A145-D3B2EAB81B28}"/>
                </a:ext>
              </a:extLst>
            </p:cNvPr>
            <p:cNvSpPr/>
            <p:nvPr/>
          </p:nvSpPr>
          <p:spPr bwMode="auto">
            <a:xfrm>
              <a:off x="2945521" y="4542688"/>
              <a:ext cx="1222442" cy="456073"/>
            </a:xfrm>
            <a:prstGeom prst="rect">
              <a:avLst/>
            </a:prstGeom>
            <a:solidFill>
              <a:schemeClr val="accent4">
                <a:lumMod val="60000"/>
                <a:lumOff val="4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42" name="矩形 41">
              <a:extLst>
                <a:ext uri="{FF2B5EF4-FFF2-40B4-BE49-F238E27FC236}">
                  <a16:creationId xmlns:a16="http://schemas.microsoft.com/office/drawing/2014/main" id="{29B23F14-998D-475D-93E6-DCF4D8E31ABD}"/>
                </a:ext>
              </a:extLst>
            </p:cNvPr>
            <p:cNvSpPr/>
            <p:nvPr/>
          </p:nvSpPr>
          <p:spPr bwMode="auto">
            <a:xfrm>
              <a:off x="4163852" y="4545300"/>
              <a:ext cx="1222442" cy="456073"/>
            </a:xfrm>
            <a:prstGeom prst="rect">
              <a:avLst/>
            </a:prstGeom>
            <a:solidFill>
              <a:schemeClr val="accent2">
                <a:lumMod val="5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43" name="文本框 42">
              <a:extLst>
                <a:ext uri="{FF2B5EF4-FFF2-40B4-BE49-F238E27FC236}">
                  <a16:creationId xmlns:a16="http://schemas.microsoft.com/office/drawing/2014/main" id="{0211B8D7-0FF0-435D-A1B4-D233D27AE0C0}"/>
                </a:ext>
              </a:extLst>
            </p:cNvPr>
            <p:cNvSpPr txBox="1"/>
            <p:nvPr/>
          </p:nvSpPr>
          <p:spPr>
            <a:xfrm>
              <a:off x="3041613" y="4582927"/>
              <a:ext cx="1005403" cy="362792"/>
            </a:xfrm>
            <a:prstGeom prst="rect">
              <a:avLst/>
            </a:prstGeom>
            <a:noFill/>
          </p:spPr>
          <p:txBody>
            <a:bodyPr wrap="none" rtlCol="0">
              <a:spAutoFit/>
            </a:bodyPr>
            <a:lstStyle/>
            <a:p>
              <a:pPr>
                <a:lnSpc>
                  <a:spcPct val="120000"/>
                </a:lnSpc>
              </a:pPr>
              <a:r>
                <a:rPr kumimoji="1" lang="zh-CN" altLang="en-US" sz="1600" dirty="0">
                  <a:solidFill>
                    <a:schemeClr val="bg1"/>
                  </a:solidFill>
                </a:rPr>
                <a:t>时钟处理</a:t>
              </a:r>
            </a:p>
          </p:txBody>
        </p:sp>
        <p:sp>
          <p:nvSpPr>
            <p:cNvPr id="44" name="文本框 43">
              <a:extLst>
                <a:ext uri="{FF2B5EF4-FFF2-40B4-BE49-F238E27FC236}">
                  <a16:creationId xmlns:a16="http://schemas.microsoft.com/office/drawing/2014/main" id="{FFA137E5-3E92-4B49-8397-9F6D60860B0B}"/>
                </a:ext>
              </a:extLst>
            </p:cNvPr>
            <p:cNvSpPr txBox="1"/>
            <p:nvPr/>
          </p:nvSpPr>
          <p:spPr>
            <a:xfrm>
              <a:off x="4293774" y="4582927"/>
              <a:ext cx="1005403" cy="362792"/>
            </a:xfrm>
            <a:prstGeom prst="rect">
              <a:avLst/>
            </a:prstGeom>
            <a:noFill/>
          </p:spPr>
          <p:txBody>
            <a:bodyPr wrap="none" rtlCol="0">
              <a:spAutoFit/>
            </a:bodyPr>
            <a:lstStyle/>
            <a:p>
              <a:pPr>
                <a:lnSpc>
                  <a:spcPct val="120000"/>
                </a:lnSpc>
              </a:pPr>
              <a:r>
                <a:rPr kumimoji="1" lang="zh-CN" altLang="en-US" sz="1600" dirty="0">
                  <a:solidFill>
                    <a:schemeClr val="bg1"/>
                  </a:solidFill>
                </a:rPr>
                <a:t>中断处理</a:t>
              </a:r>
            </a:p>
          </p:txBody>
        </p:sp>
        <p:sp>
          <p:nvSpPr>
            <p:cNvPr id="45" name="文本框 44">
              <a:extLst>
                <a:ext uri="{FF2B5EF4-FFF2-40B4-BE49-F238E27FC236}">
                  <a16:creationId xmlns:a16="http://schemas.microsoft.com/office/drawing/2014/main" id="{09DD94C4-3704-4C05-ACD5-6B69E66AAAE5}"/>
                </a:ext>
              </a:extLst>
            </p:cNvPr>
            <p:cNvSpPr txBox="1"/>
            <p:nvPr/>
          </p:nvSpPr>
          <p:spPr>
            <a:xfrm>
              <a:off x="5399054" y="4590095"/>
              <a:ext cx="3063659" cy="362792"/>
            </a:xfrm>
            <a:prstGeom prst="rect">
              <a:avLst/>
            </a:prstGeom>
            <a:noFill/>
          </p:spPr>
          <p:txBody>
            <a:bodyPr wrap="none" rtlCol="0">
              <a:spAutoFit/>
            </a:bodyPr>
            <a:lstStyle/>
            <a:p>
              <a:pPr>
                <a:lnSpc>
                  <a:spcPct val="120000"/>
                </a:lnSpc>
              </a:pPr>
              <a:r>
                <a:rPr kumimoji="1" lang="zh-CN" altLang="en-US" sz="1600" dirty="0">
                  <a:solidFill>
                    <a:schemeClr val="bg1"/>
                  </a:solidFill>
                  <a:latin typeface="+mn-ea"/>
                </a:rPr>
                <a:t>原语（设备驱动、</a:t>
              </a:r>
              <a:r>
                <a:rPr kumimoji="1" lang="en" altLang="zh-CN" sz="1600" dirty="0">
                  <a:solidFill>
                    <a:schemeClr val="bg1"/>
                  </a:solidFill>
                  <a:latin typeface="+mn-ea"/>
                </a:rPr>
                <a:t>CPU</a:t>
              </a:r>
              <a:r>
                <a:rPr kumimoji="1" lang="zh-CN" altLang="en-US" sz="1600" dirty="0">
                  <a:solidFill>
                    <a:schemeClr val="bg1"/>
                  </a:solidFill>
                  <a:latin typeface="+mn-ea"/>
                </a:rPr>
                <a:t>切换等）</a:t>
              </a:r>
            </a:p>
          </p:txBody>
        </p:sp>
        <p:sp>
          <p:nvSpPr>
            <p:cNvPr id="46" name="左大括号 45">
              <a:extLst>
                <a:ext uri="{FF2B5EF4-FFF2-40B4-BE49-F238E27FC236}">
                  <a16:creationId xmlns:a16="http://schemas.microsoft.com/office/drawing/2014/main" id="{73B5F80C-5A39-4A19-9CBF-9722A23D23C7}"/>
                </a:ext>
              </a:extLst>
            </p:cNvPr>
            <p:cNvSpPr/>
            <p:nvPr/>
          </p:nvSpPr>
          <p:spPr bwMode="auto">
            <a:xfrm>
              <a:off x="2553436" y="4142258"/>
              <a:ext cx="309598" cy="817407"/>
            </a:xfrm>
            <a:prstGeom prst="leftBrace">
              <a:avLst>
                <a:gd name="adj1" fmla="val 8333"/>
                <a:gd name="adj2" fmla="val 5177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47" name="文本框 46">
              <a:extLst>
                <a:ext uri="{FF2B5EF4-FFF2-40B4-BE49-F238E27FC236}">
                  <a16:creationId xmlns:a16="http://schemas.microsoft.com/office/drawing/2014/main" id="{A47D7F34-7100-4473-8905-5C7A0B2225D3}"/>
                </a:ext>
              </a:extLst>
            </p:cNvPr>
            <p:cNvSpPr txBox="1"/>
            <p:nvPr/>
          </p:nvSpPr>
          <p:spPr>
            <a:xfrm>
              <a:off x="2004923" y="4369565"/>
              <a:ext cx="595035" cy="362792"/>
            </a:xfrm>
            <a:prstGeom prst="rect">
              <a:avLst/>
            </a:prstGeom>
            <a:noFill/>
          </p:spPr>
          <p:txBody>
            <a:bodyPr wrap="none" rtlCol="0">
              <a:spAutoFit/>
            </a:bodyPr>
            <a:lstStyle/>
            <a:p>
              <a:pPr>
                <a:lnSpc>
                  <a:spcPct val="120000"/>
                </a:lnSpc>
              </a:pPr>
              <a:r>
                <a:rPr kumimoji="1" lang="zh-CN" altLang="en-US" sz="1600" dirty="0"/>
                <a:t>内核</a:t>
              </a:r>
            </a:p>
          </p:txBody>
        </p:sp>
        <p:sp>
          <p:nvSpPr>
            <p:cNvPr id="48" name="右大括号 47">
              <a:extLst>
                <a:ext uri="{FF2B5EF4-FFF2-40B4-BE49-F238E27FC236}">
                  <a16:creationId xmlns:a16="http://schemas.microsoft.com/office/drawing/2014/main" id="{F02C8662-5B7A-4A5E-924D-3DDFE33A06FA}"/>
                </a:ext>
              </a:extLst>
            </p:cNvPr>
            <p:cNvSpPr/>
            <p:nvPr/>
          </p:nvSpPr>
          <p:spPr bwMode="auto">
            <a:xfrm>
              <a:off x="8508101" y="4499499"/>
              <a:ext cx="102855" cy="499262"/>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49" name="文本框 48">
              <a:extLst>
                <a:ext uri="{FF2B5EF4-FFF2-40B4-BE49-F238E27FC236}">
                  <a16:creationId xmlns:a16="http://schemas.microsoft.com/office/drawing/2014/main" id="{96243E2A-6D10-4F86-B76C-E1AB4D917D55}"/>
                </a:ext>
              </a:extLst>
            </p:cNvPr>
            <p:cNvSpPr txBox="1"/>
            <p:nvPr/>
          </p:nvSpPr>
          <p:spPr>
            <a:xfrm>
              <a:off x="8714296" y="4403806"/>
              <a:ext cx="595035" cy="362792"/>
            </a:xfrm>
            <a:prstGeom prst="rect">
              <a:avLst/>
            </a:prstGeom>
            <a:noFill/>
          </p:spPr>
          <p:txBody>
            <a:bodyPr wrap="none" rtlCol="0">
              <a:spAutoFit/>
            </a:bodyPr>
            <a:lstStyle/>
            <a:p>
              <a:pPr>
                <a:lnSpc>
                  <a:spcPct val="120000"/>
                </a:lnSpc>
              </a:pPr>
              <a:r>
                <a:rPr kumimoji="1" lang="zh-CN" altLang="en-US" sz="1600" dirty="0"/>
                <a:t>内核</a:t>
              </a:r>
            </a:p>
          </p:txBody>
        </p:sp>
        <p:sp>
          <p:nvSpPr>
            <p:cNvPr id="50" name="文本框 49">
              <a:extLst>
                <a:ext uri="{FF2B5EF4-FFF2-40B4-BE49-F238E27FC236}">
                  <a16:creationId xmlns:a16="http://schemas.microsoft.com/office/drawing/2014/main" id="{5E2E2A18-D847-4E4E-AD63-14F1DE125F76}"/>
                </a:ext>
              </a:extLst>
            </p:cNvPr>
            <p:cNvSpPr txBox="1"/>
            <p:nvPr/>
          </p:nvSpPr>
          <p:spPr>
            <a:xfrm>
              <a:off x="5299177" y="2857844"/>
              <a:ext cx="595035" cy="362792"/>
            </a:xfrm>
            <a:prstGeom prst="rect">
              <a:avLst/>
            </a:prstGeom>
            <a:noFill/>
          </p:spPr>
          <p:txBody>
            <a:bodyPr wrap="none" rtlCol="0">
              <a:spAutoFit/>
            </a:bodyPr>
            <a:lstStyle/>
            <a:p>
              <a:pPr>
                <a:lnSpc>
                  <a:spcPct val="120000"/>
                </a:lnSpc>
              </a:pPr>
              <a:r>
                <a:rPr kumimoji="1" lang="zh-CN" altLang="en-US" sz="1600" dirty="0">
                  <a:solidFill>
                    <a:schemeClr val="bg1"/>
                  </a:solidFill>
                  <a:latin typeface="+mn-ea"/>
                </a:rPr>
                <a:t>用户</a:t>
              </a:r>
            </a:p>
          </p:txBody>
        </p:sp>
        <p:sp>
          <p:nvSpPr>
            <p:cNvPr id="51" name="对话气泡: 圆角矩形 50">
              <a:extLst>
                <a:ext uri="{FF2B5EF4-FFF2-40B4-BE49-F238E27FC236}">
                  <a16:creationId xmlns:a16="http://schemas.microsoft.com/office/drawing/2014/main" id="{46DD5774-0B4F-4C09-92B1-8D4730BA0F62}"/>
                </a:ext>
              </a:extLst>
            </p:cNvPr>
            <p:cNvSpPr/>
            <p:nvPr/>
          </p:nvSpPr>
          <p:spPr>
            <a:xfrm>
              <a:off x="1543780" y="4940796"/>
              <a:ext cx="1032125" cy="362793"/>
            </a:xfrm>
            <a:prstGeom prst="wedgeRoundRectCallout">
              <a:avLst>
                <a:gd name="adj1" fmla="val 30871"/>
                <a:gd name="adj2" fmla="val -134522"/>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t>大内核</a:t>
              </a:r>
            </a:p>
          </p:txBody>
        </p:sp>
        <p:sp>
          <p:nvSpPr>
            <p:cNvPr id="52" name="对话气泡: 圆角矩形 51">
              <a:extLst>
                <a:ext uri="{FF2B5EF4-FFF2-40B4-BE49-F238E27FC236}">
                  <a16:creationId xmlns:a16="http://schemas.microsoft.com/office/drawing/2014/main" id="{C91E1A8C-EB12-47F5-9284-93420AB8D536}"/>
                </a:ext>
              </a:extLst>
            </p:cNvPr>
            <p:cNvSpPr/>
            <p:nvPr/>
          </p:nvSpPr>
          <p:spPr>
            <a:xfrm>
              <a:off x="8935741" y="4840778"/>
              <a:ext cx="987773" cy="323555"/>
            </a:xfrm>
            <a:prstGeom prst="wedgeRoundRectCallout">
              <a:avLst>
                <a:gd name="adj1" fmla="val -35068"/>
                <a:gd name="adj2" fmla="val -100957"/>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t>微内核</a:t>
              </a:r>
            </a:p>
          </p:txBody>
        </p:sp>
      </p:grpSp>
      <p:sp>
        <p:nvSpPr>
          <p:cNvPr id="53" name="文本框 52">
            <a:extLst>
              <a:ext uri="{FF2B5EF4-FFF2-40B4-BE49-F238E27FC236}">
                <a16:creationId xmlns:a16="http://schemas.microsoft.com/office/drawing/2014/main" id="{500EE56B-D985-494A-A5D1-E9872D9A41F9}"/>
              </a:ext>
            </a:extLst>
          </p:cNvPr>
          <p:cNvSpPr txBox="1"/>
          <p:nvPr/>
        </p:nvSpPr>
        <p:spPr>
          <a:xfrm>
            <a:off x="837048" y="393123"/>
            <a:ext cx="5835016"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操作系统的内核</a:t>
            </a:r>
          </a:p>
        </p:txBody>
      </p:sp>
    </p:spTree>
    <p:extLst>
      <p:ext uri="{BB962C8B-B14F-4D97-AF65-F5344CB8AC3E}">
        <p14:creationId xmlns:p14="http://schemas.microsoft.com/office/powerpoint/2010/main" val="4051177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88DE19-B65C-4809-B926-884D484EC97A}"/>
              </a:ext>
            </a:extLst>
          </p:cNvPr>
          <p:cNvSpPr>
            <a:spLocks noGrp="1"/>
          </p:cNvSpPr>
          <p:nvPr>
            <p:ph type="sldNum" sz="quarter" idx="12"/>
          </p:nvPr>
        </p:nvSpPr>
        <p:spPr/>
        <p:txBody>
          <a:bodyPr/>
          <a:lstStyle/>
          <a:p>
            <a:pPr>
              <a:lnSpc>
                <a:spcPct val="120000"/>
              </a:lnSpc>
            </a:pPr>
            <a:fld id="{89DB14B3-731A-4352-BC82-B1993596BD11}" type="slidenum">
              <a:rPr lang="zh-CN" altLang="en-US" smtClean="0"/>
              <a:pPr>
                <a:lnSpc>
                  <a:spcPct val="120000"/>
                </a:lnSpc>
              </a:pPr>
              <a:t>119</a:t>
            </a:fld>
            <a:endParaRPr lang="zh-CN" altLang="en-US" dirty="0"/>
          </a:p>
        </p:txBody>
      </p:sp>
      <p:sp>
        <p:nvSpPr>
          <p:cNvPr id="7" name="文本框 6">
            <a:extLst>
              <a:ext uri="{FF2B5EF4-FFF2-40B4-BE49-F238E27FC236}">
                <a16:creationId xmlns:a16="http://schemas.microsoft.com/office/drawing/2014/main" id="{A24E1614-9E27-4A06-AD6A-D4611E3154DB}"/>
              </a:ext>
            </a:extLst>
          </p:cNvPr>
          <p:cNvSpPr txBox="1"/>
          <p:nvPr/>
        </p:nvSpPr>
        <p:spPr>
          <a:xfrm>
            <a:off x="876300" y="3338409"/>
            <a:ext cx="9632950" cy="2951705"/>
          </a:xfrm>
          <a:prstGeom prst="rect">
            <a:avLst/>
          </a:prstGeom>
          <a:noFill/>
        </p:spPr>
        <p:txBody>
          <a:bodyPr wrap="square">
            <a:spAutoFit/>
          </a:bodyPr>
          <a:lstStyle/>
          <a:p>
            <a:pPr>
              <a:lnSpc>
                <a:spcPct val="150000"/>
              </a:lnSpc>
            </a:pPr>
            <a:r>
              <a:rPr lang="zh-CN" altLang="en-US" b="1" dirty="0"/>
              <a:t>类比：</a:t>
            </a:r>
            <a:r>
              <a:rPr lang="zh-CN" altLang="en-US" dirty="0"/>
              <a:t>操作系统的体系结构问题与企业的管理问题很相似。</a:t>
            </a:r>
            <a:endParaRPr lang="en-US" altLang="zh-CN" dirty="0"/>
          </a:p>
          <a:p>
            <a:pPr>
              <a:lnSpc>
                <a:spcPct val="150000"/>
              </a:lnSpc>
            </a:pPr>
            <a:r>
              <a:rPr lang="zh-CN" altLang="en-US" dirty="0">
                <a:solidFill>
                  <a:srgbClr val="FF0000"/>
                </a:solidFill>
              </a:rPr>
              <a:t>内核</a:t>
            </a:r>
            <a:r>
              <a:rPr lang="zh-CN" altLang="en-US" dirty="0"/>
              <a:t>就是企业的</a:t>
            </a:r>
            <a:r>
              <a:rPr lang="zh-CN" altLang="en-US" dirty="0">
                <a:solidFill>
                  <a:srgbClr val="FF0000"/>
                </a:solidFill>
              </a:rPr>
              <a:t>管理层</a:t>
            </a:r>
            <a:r>
              <a:rPr lang="zh-CN" altLang="en-US" dirty="0"/>
              <a:t>，负责一些重要的工作。只有管理层才能执行</a:t>
            </a:r>
            <a:r>
              <a:rPr lang="zh-CN" altLang="en-US" dirty="0">
                <a:solidFill>
                  <a:srgbClr val="FF0000"/>
                </a:solidFill>
              </a:rPr>
              <a:t>特权指令</a:t>
            </a:r>
            <a:r>
              <a:rPr lang="zh-CN" altLang="en-US" dirty="0"/>
              <a:t>，普通员工只能执行</a:t>
            </a:r>
            <a:r>
              <a:rPr lang="zh-CN" altLang="en-US" dirty="0">
                <a:solidFill>
                  <a:srgbClr val="FF0000"/>
                </a:solidFill>
              </a:rPr>
              <a:t>非特权指令。用户态、核心态</a:t>
            </a:r>
            <a:r>
              <a:rPr lang="zh-CN" altLang="en-US" dirty="0"/>
              <a:t>之间的</a:t>
            </a:r>
            <a:r>
              <a:rPr lang="zh-CN" altLang="en-US" dirty="0">
                <a:solidFill>
                  <a:srgbClr val="FF0000"/>
                </a:solidFill>
              </a:rPr>
              <a:t>切换</a:t>
            </a:r>
            <a:r>
              <a:rPr lang="zh-CN" altLang="en-US" dirty="0"/>
              <a:t>相当于普通员工和管理层之间的</a:t>
            </a:r>
            <a:r>
              <a:rPr lang="zh-CN" altLang="en-US" dirty="0">
                <a:solidFill>
                  <a:srgbClr val="FF0000"/>
                </a:solidFill>
              </a:rPr>
              <a:t>工作交接</a:t>
            </a:r>
            <a:endParaRPr lang="en-US" altLang="zh-CN" dirty="0">
              <a:solidFill>
                <a:srgbClr val="FF0000"/>
              </a:solidFill>
            </a:endParaRPr>
          </a:p>
          <a:p>
            <a:pPr marL="285750" indent="-285750">
              <a:lnSpc>
                <a:spcPct val="150000"/>
              </a:lnSpc>
              <a:buFont typeface="Arial" panose="020B0604020202020204" pitchFamily="34" charset="0"/>
              <a:buChar char="•"/>
            </a:pPr>
            <a:r>
              <a:rPr lang="zh-CN" altLang="en-US" dirty="0">
                <a:solidFill>
                  <a:srgbClr val="FF0000"/>
                </a:solidFill>
              </a:rPr>
              <a:t>大内核：</a:t>
            </a:r>
            <a:r>
              <a:rPr lang="zh-CN" altLang="en-US" dirty="0"/>
              <a:t>企业初创时体量不大，管理层的人会负责大部分的事情。优点是效率高；缺点是组织结构混乱，难以维护。</a:t>
            </a:r>
            <a:endParaRPr lang="en-US" altLang="zh-CN" dirty="0"/>
          </a:p>
          <a:p>
            <a:pPr marL="285750" indent="-285750">
              <a:lnSpc>
                <a:spcPct val="150000"/>
              </a:lnSpc>
              <a:buFont typeface="Arial" panose="020B0604020202020204" pitchFamily="34" charset="0"/>
              <a:buChar char="•"/>
            </a:pPr>
            <a:r>
              <a:rPr lang="zh-CN" altLang="en-US" dirty="0">
                <a:solidFill>
                  <a:srgbClr val="FF0000"/>
                </a:solidFill>
              </a:rPr>
              <a:t>微内核：</a:t>
            </a:r>
            <a:r>
              <a:rPr lang="zh-CN" altLang="en-US" dirty="0"/>
              <a:t>随着企业体量越来越大，管理层只负责最核心的一些工作。优点是组织结构清晰，方便维护；缺点是效率低。</a:t>
            </a:r>
          </a:p>
        </p:txBody>
      </p:sp>
      <p:sp>
        <p:nvSpPr>
          <p:cNvPr id="6" name="文本框 5">
            <a:extLst>
              <a:ext uri="{FF2B5EF4-FFF2-40B4-BE49-F238E27FC236}">
                <a16:creationId xmlns:a16="http://schemas.microsoft.com/office/drawing/2014/main" id="{0856B2E5-2A11-4EC2-B86A-96E3B94AAB9B}"/>
              </a:ext>
            </a:extLst>
          </p:cNvPr>
          <p:cNvSpPr txBox="1"/>
          <p:nvPr/>
        </p:nvSpPr>
        <p:spPr>
          <a:xfrm>
            <a:off x="837048" y="393123"/>
            <a:ext cx="5835016"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操作系统的体系结构</a:t>
            </a:r>
          </a:p>
        </p:txBody>
      </p:sp>
      <p:pic>
        <p:nvPicPr>
          <p:cNvPr id="8" name="图片 7">
            <a:extLst>
              <a:ext uri="{FF2B5EF4-FFF2-40B4-BE49-F238E27FC236}">
                <a16:creationId xmlns:a16="http://schemas.microsoft.com/office/drawing/2014/main" id="{8B26CC7F-762D-4DFF-A0AD-1BF303931314}"/>
              </a:ext>
            </a:extLst>
          </p:cNvPr>
          <p:cNvPicPr>
            <a:picLocks noChangeAspect="1"/>
          </p:cNvPicPr>
          <p:nvPr/>
        </p:nvPicPr>
        <p:blipFill>
          <a:blip r:embed="rId2"/>
          <a:stretch>
            <a:fillRect/>
          </a:stretch>
        </p:blipFill>
        <p:spPr>
          <a:xfrm>
            <a:off x="1644442" y="1052736"/>
            <a:ext cx="8096666" cy="2178162"/>
          </a:xfrm>
          <a:prstGeom prst="rect">
            <a:avLst/>
          </a:prstGeom>
        </p:spPr>
      </p:pic>
    </p:spTree>
    <p:extLst>
      <p:ext uri="{BB962C8B-B14F-4D97-AF65-F5344CB8AC3E}">
        <p14:creationId xmlns:p14="http://schemas.microsoft.com/office/powerpoint/2010/main" val="184928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6B35321-2581-47A6-A45C-436042F59D38}"/>
              </a:ext>
            </a:extLst>
          </p:cNvPr>
          <p:cNvSpPr txBox="1"/>
          <p:nvPr/>
        </p:nvSpPr>
        <p:spPr>
          <a:xfrm>
            <a:off x="766763" y="188913"/>
            <a:ext cx="6192837"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1.1  </a:t>
            </a:r>
            <a:r>
              <a:rPr lang="zh-CN" altLang="en-US" sz="3200" b="1" dirty="0">
                <a:latin typeface="+mn-lt"/>
                <a:ea typeface="+mn-ea"/>
                <a:cs typeface="+mn-ea"/>
                <a:sym typeface="+mn-lt"/>
              </a:rPr>
              <a:t>操作系统的目标和作用</a:t>
            </a:r>
            <a:endParaRPr lang="zh-CN" altLang="en-US" sz="3200" dirty="0">
              <a:latin typeface="+mn-lt"/>
              <a:ea typeface="+mn-ea"/>
              <a:cs typeface="+mn-ea"/>
              <a:sym typeface="+mn-lt"/>
            </a:endParaRPr>
          </a:p>
        </p:txBody>
      </p:sp>
      <p:pic>
        <p:nvPicPr>
          <p:cNvPr id="8" name="图片 7">
            <a:extLst>
              <a:ext uri="{FF2B5EF4-FFF2-40B4-BE49-F238E27FC236}">
                <a16:creationId xmlns:a16="http://schemas.microsoft.com/office/drawing/2014/main" id="{D7895863-BD1B-7E44-84EB-082FFAB68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1844825"/>
            <a:ext cx="5134966" cy="2664296"/>
          </a:xfrm>
          <a:prstGeom prst="rect">
            <a:avLst/>
          </a:prstGeom>
        </p:spPr>
      </p:pic>
      <p:pic>
        <p:nvPicPr>
          <p:cNvPr id="9" name="图片 8">
            <a:extLst>
              <a:ext uri="{FF2B5EF4-FFF2-40B4-BE49-F238E27FC236}">
                <a16:creationId xmlns:a16="http://schemas.microsoft.com/office/drawing/2014/main" id="{0ED383C3-CDB6-9941-AC5A-4E7E5F799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90354"/>
            <a:ext cx="4692389" cy="2477292"/>
          </a:xfrm>
          <a:prstGeom prst="rect">
            <a:avLst/>
          </a:prstGeom>
        </p:spPr>
      </p:pic>
      <p:sp>
        <p:nvSpPr>
          <p:cNvPr id="3" name="灯片编号占位符 2">
            <a:extLst>
              <a:ext uri="{FF2B5EF4-FFF2-40B4-BE49-F238E27FC236}">
                <a16:creationId xmlns:a16="http://schemas.microsoft.com/office/drawing/2014/main" id="{CF3539B3-2BAB-C841-B850-6C2BB201571B}"/>
              </a:ext>
            </a:extLst>
          </p:cNvPr>
          <p:cNvSpPr>
            <a:spLocks noGrp="1"/>
          </p:cNvSpPr>
          <p:nvPr>
            <p:ph type="sldNum" sz="quarter" idx="11"/>
          </p:nvPr>
        </p:nvSpPr>
        <p:spPr/>
        <p:txBody>
          <a:bodyPr/>
          <a:lstStyle/>
          <a:p>
            <a:pPr>
              <a:defRPr/>
            </a:pPr>
            <a:fld id="{AD8A1803-9DE3-4EB3-BC11-0E54EC1517AB}" type="slidenum">
              <a:rPr lang="en-US" smtClean="0"/>
              <a:pPr>
                <a:defRPr/>
              </a:pPr>
              <a:t>12</a:t>
            </a:fld>
            <a:endParaRPr lang="en-US"/>
          </a:p>
        </p:txBody>
      </p:sp>
    </p:spTree>
    <p:extLst>
      <p:ext uri="{BB962C8B-B14F-4D97-AF65-F5344CB8AC3E}">
        <p14:creationId xmlns:p14="http://schemas.microsoft.com/office/powerpoint/2010/main" val="3706394515"/>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E129A7E-DEB9-423F-BFD4-7717941AB87E}"/>
              </a:ext>
            </a:extLst>
          </p:cNvPr>
          <p:cNvSpPr>
            <a:spLocks noGrp="1"/>
          </p:cNvSpPr>
          <p:nvPr>
            <p:ph type="sldNum" sz="quarter" idx="12"/>
          </p:nvPr>
        </p:nvSpPr>
        <p:spPr/>
        <p:txBody>
          <a:bodyPr/>
          <a:lstStyle/>
          <a:p>
            <a:pPr>
              <a:lnSpc>
                <a:spcPct val="120000"/>
              </a:lnSpc>
            </a:pPr>
            <a:fld id="{89DB14B3-731A-4352-BC82-B1993596BD11}" type="slidenum">
              <a:rPr lang="zh-CN" altLang="en-US" smtClean="0"/>
              <a:pPr>
                <a:lnSpc>
                  <a:spcPct val="120000"/>
                </a:lnSpc>
              </a:pPr>
              <a:t>120</a:t>
            </a:fld>
            <a:endParaRPr lang="zh-CN" altLang="en-US" dirty="0"/>
          </a:p>
        </p:txBody>
      </p:sp>
      <p:sp>
        <p:nvSpPr>
          <p:cNvPr id="12" name="文本框 11">
            <a:extLst>
              <a:ext uri="{FF2B5EF4-FFF2-40B4-BE49-F238E27FC236}">
                <a16:creationId xmlns:a16="http://schemas.microsoft.com/office/drawing/2014/main" id="{A60C494A-2625-4961-B89A-EEA5F2BB8B78}"/>
              </a:ext>
            </a:extLst>
          </p:cNvPr>
          <p:cNvSpPr txBox="1"/>
          <p:nvPr/>
        </p:nvSpPr>
        <p:spPr>
          <a:xfrm>
            <a:off x="8442960" y="2522220"/>
            <a:ext cx="3387179" cy="1705210"/>
          </a:xfrm>
          <a:prstGeom prst="rect">
            <a:avLst/>
          </a:prstGeom>
          <a:noFill/>
        </p:spPr>
        <p:txBody>
          <a:bodyPr wrap="square">
            <a:spAutoFit/>
          </a:bodyPr>
          <a:lstStyle/>
          <a:p>
            <a:pPr>
              <a:lnSpc>
                <a:spcPct val="150000"/>
              </a:lnSpc>
            </a:pPr>
            <a:r>
              <a:rPr lang="zh-CN" altLang="en-US" dirty="0"/>
              <a:t>最常考知识点:</a:t>
            </a:r>
            <a:endParaRPr lang="en-US" altLang="zh-CN" dirty="0"/>
          </a:p>
          <a:p>
            <a:pPr>
              <a:lnSpc>
                <a:spcPct val="150000"/>
              </a:lnSpc>
            </a:pPr>
            <a:r>
              <a:rPr lang="zh-CN" altLang="en-US" dirty="0"/>
              <a:t>1.特权指令只能在核心态下执行</a:t>
            </a:r>
            <a:endParaRPr lang="en-US" altLang="zh-CN" dirty="0"/>
          </a:p>
          <a:p>
            <a:pPr>
              <a:lnSpc>
                <a:spcPct val="150000"/>
              </a:lnSpc>
            </a:pPr>
            <a:r>
              <a:rPr lang="zh-CN" altLang="en-US" dirty="0"/>
              <a:t>2.内核程序只能在核心态下执行</a:t>
            </a:r>
            <a:endParaRPr lang="en-US" altLang="zh-CN" dirty="0"/>
          </a:p>
          <a:p>
            <a:pPr>
              <a:lnSpc>
                <a:spcPct val="150000"/>
              </a:lnSpc>
            </a:pPr>
            <a:r>
              <a:rPr lang="zh-CN" altLang="en-US" dirty="0"/>
              <a:t>3.核心态、用户态之间的切换</a:t>
            </a:r>
          </a:p>
        </p:txBody>
      </p:sp>
      <p:sp>
        <p:nvSpPr>
          <p:cNvPr id="10" name="文本框 9">
            <a:extLst>
              <a:ext uri="{FF2B5EF4-FFF2-40B4-BE49-F238E27FC236}">
                <a16:creationId xmlns:a16="http://schemas.microsoft.com/office/drawing/2014/main" id="{A57C3817-7FD4-4A3D-9D23-AA5100D7D619}"/>
              </a:ext>
            </a:extLst>
          </p:cNvPr>
          <p:cNvSpPr txBox="1"/>
          <p:nvPr/>
        </p:nvSpPr>
        <p:spPr>
          <a:xfrm>
            <a:off x="837048" y="393123"/>
            <a:ext cx="5835016"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知识回顾</a:t>
            </a:r>
          </a:p>
        </p:txBody>
      </p:sp>
      <p:pic>
        <p:nvPicPr>
          <p:cNvPr id="4" name="图片 3">
            <a:extLst>
              <a:ext uri="{FF2B5EF4-FFF2-40B4-BE49-F238E27FC236}">
                <a16:creationId xmlns:a16="http://schemas.microsoft.com/office/drawing/2014/main" id="{97DBEF02-8E7F-459B-BA98-FE02EADC4372}"/>
              </a:ext>
            </a:extLst>
          </p:cNvPr>
          <p:cNvPicPr>
            <a:picLocks noChangeAspect="1"/>
          </p:cNvPicPr>
          <p:nvPr/>
        </p:nvPicPr>
        <p:blipFill rotWithShape="1">
          <a:blip r:embed="rId2"/>
          <a:srcRect t="6577" r="10125"/>
          <a:stretch/>
        </p:blipFill>
        <p:spPr>
          <a:xfrm>
            <a:off x="1337341" y="1618765"/>
            <a:ext cx="7105619" cy="3939297"/>
          </a:xfrm>
          <a:prstGeom prst="rect">
            <a:avLst/>
          </a:prstGeom>
        </p:spPr>
      </p:pic>
      <p:sp>
        <p:nvSpPr>
          <p:cNvPr id="13" name="左弧形箭头 2">
            <a:extLst>
              <a:ext uri="{FF2B5EF4-FFF2-40B4-BE49-F238E27FC236}">
                <a16:creationId xmlns:a16="http://schemas.microsoft.com/office/drawing/2014/main" id="{CDB274CE-15B2-4016-AFC2-0DC6909F336E}"/>
              </a:ext>
            </a:extLst>
          </p:cNvPr>
          <p:cNvSpPr/>
          <p:nvPr/>
        </p:nvSpPr>
        <p:spPr bwMode="auto">
          <a:xfrm>
            <a:off x="6747995" y="1806725"/>
            <a:ext cx="732659" cy="715495"/>
          </a:xfrm>
          <a:prstGeom prst="curvedLeftArrow">
            <a:avLst>
              <a:gd name="adj1" fmla="val 6861"/>
              <a:gd name="adj2" fmla="val 20562"/>
              <a:gd name="adj3" fmla="val 25000"/>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
        <p:nvSpPr>
          <p:cNvPr id="14" name="左弧形箭头 5">
            <a:extLst>
              <a:ext uri="{FF2B5EF4-FFF2-40B4-BE49-F238E27FC236}">
                <a16:creationId xmlns:a16="http://schemas.microsoft.com/office/drawing/2014/main" id="{207F16B8-B317-49B6-AC3D-960B00DA8D5D}"/>
              </a:ext>
            </a:extLst>
          </p:cNvPr>
          <p:cNvSpPr/>
          <p:nvPr/>
        </p:nvSpPr>
        <p:spPr bwMode="auto">
          <a:xfrm>
            <a:off x="6747995" y="1738930"/>
            <a:ext cx="1083303" cy="1461470"/>
          </a:xfrm>
          <a:prstGeom prst="curvedLeftArrow">
            <a:avLst>
              <a:gd name="adj1" fmla="val 8052"/>
              <a:gd name="adj2" fmla="val 18684"/>
              <a:gd name="adj3" fmla="val 25000"/>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18947977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77347" y="1137885"/>
            <a:ext cx="264687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中断的概念和作用</a:t>
            </a:r>
          </a:p>
        </p:txBody>
      </p:sp>
      <p:sp>
        <p:nvSpPr>
          <p:cNvPr id="2" name="AutoShape 6" descr="data:image/jpeg;base64,/9j/4AAQSkZJRgABAQEASABIAAD/2wBDAAgGBgcGBQgHBwcJCQgKDBQNDAsLDBkSEw8UHRofHh0aHBwgJC4nICIsIxwcKDcpLDAxNDQ0Hyc5PTgyPC4zNDL/2wBDAQkJCQwLDBgNDRgyIRwhMjIyMjIyMjIyMjIyMjIyMjIyMjIyMjIyMjIyMjIyMjIyMjIyMjIyMjIyMjIyMjIyMjL/wAARCAH1AfQDAREAAhEBAxEB/8QAGwABAAEFAQAAAAAAAAAAAAAAAAYBAgQFBwP/xABGEAEAAgEBAgYMDAYBBAMAAAAAAQIDBAURBhITITFBFzNRUlVhcXKRk7HRFBUWIjJCU1SBoaLhI2JjkqPBcwc1RIMkJUP/xAAaAQEAAgMBAAAAAAAAAAAAAAAAAgUDBAYB/8QALhEBAAIBAwMDAgYCAwEAAAAAAAECAwQRMRIUIUFRYTJiExUzQoGhIiMFQ5Fx/9oADAMBAAIRAxEAPwDu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PLnw4K8bNlpjj+e0Qja1a/VOyVa2t9Mbtdm4R7Lw74+EcpPcx1mWC2rxV9Weuky29Gvy8MMEdp0uS3jtaIYba+vpDNXQW9ZYmThhqp7XpsNfLMz7mKdff0hljQU9ZY1+FW07dFsNfJj97HOtyynGixQ854SbVn/yYjyUr7ke7ze6XaYvZb8o9q/ev0R7ju83u97XD7Lo4SbVj/wAmJ8uOvuO7ze7ztMXs9acKtp16bYbeXH7ko1uVGdFiZGPhhqo7ZpsNvJMwyRr7+sIToaeksvFwwwT27S5K+Otollrr6+sMVtBb0lsMPCPZebd/8icc9zJWYZq6vFb1YbaTLHo2OLPhzxvw5aZI/ktEs9bVt9MsFq2rzD0SRAAAAAAAAAAAAAAAAAAAAAAAAAAAAAAAAAAAAAAAAAAAAAAY+q12l0VeNqM9MfimeefwY75KU82nZOmO9/FYaLV8L8NN9dJp7ZJ77JPFj0dLUvrqx4pDcpobT5vLS6rhBtLU74+ETjrP1cUcX8+lqX1WW3rs26aXFX03ay17Xtxr2m092072vMzPLPERHCjx6AAAAAAAAAArW1qW41LTWe7Wdz2JmOHkxE8tnpuEO0tNuiNROSsfVyxxvz6WxTVZa+u//wBYL6XFb0brScL8N91dXp7Y577HPGj0dLbprqz9cNS+htH0Tu3ul12l1teNp89MniieePwblMtL/TLTvjvT6oZCaAAAAAAAAAAAAAAAAAAAAAAAAAAAAAAAAAAAAAAAAADXa/bei2fvrkycfLH/AOdOefx7jBl1GPHzPlnxafJk4jwjOu4Ua3U764N2nx/y89p/H3K/JrMlvFfDfx6OlfNvMtJa9r2m17Ta09MzO+ZakzM+ZbcRt4hR49AAAAAAAAAAAAAAAAVra1LRalpraOiYndL2JmPMPJiJ8S3eh4Ua3Tbq592ox/zc1o/Ft49Zkr4t5hq5NHS3mviUm0G29FtDdXHk4mX7PJzT+HdWGLUY8nE+Vfl098fMeGxZ2AAAAAAAAAAAAAAAAAAAAAAAAAAAAAAAAAAAAABia7aWl2dj4+oyREz9Gkc9reSGPJlpjje0smPDfJO1YRLaXCXV6zfjwb9Ph6Pmz86fLKszay9/FfELPFpKU828y0nTO9ptsAAAAAAAAAAAAAAAAAAAAA694N3s3hLq9HxceffqMMdVp+dEeKfe3MWsvTxbzDUy6Sl/NfEpbodpaXaOPj6fJEzH0qTzWr5YWWLNTJG9ZVmTDfHO1oZbKxgAAAAAAAAAAAAAAAAAAAAAAAAAAAAAAAAEzERMzMREdcgjW1eFFMXGw6Dde/ROWeiPJ3Whn1kR/jj/APW/g0cz/lkRTLmyZ8tsmW9r3t02tO+ZVtrTad5WNaxWNoWIpAAAAAAAAAAAAAAAAAAAAAAAAL8WbJgy1yYr2pevRas7phKtprO8PJrFo2lK9k8KKZeLh1+6l+iMsdE+XuLLBrIn/HJ/6rc+jmPOP/xJImJiJid8T0THW32gqAAAAAAAAAAAAAAAAAAAAAAAAAAAAAADx1Oqw6PBbNnyRSleuevxR40b3rSOq0pUpa89NYQna+3s+0ZnFj34tN3m/nt5fcqM+qtk8R4hbYNNXH5nzLUNVtAAAAAAAAAAAAAAAAAAAAAAAAAAAANvsjb2fZtoxZN+XTb+ekzz18nubWDU2x+J8w1c+mrk8x4lNtNqsOswVzYMkXpPXHslb0vW8dVVTelqT02eySIAAAAAAAAAAAAAAAAAAAAAAAAAAADE2jtHBs3TTmzW6eatI6bT3IYsuWuOu8smLFbJbaED2jtPUbTz8pmturH0KR0VhTZc1ss7yucWGuKNoYbEygAAAAAAAAAAAAAAAAAAAAAAAAAAAAAMzZ20tRs3Ucpht82fp0notDLizWxTvDFlw1yxtKebO2jg2lpozYZ54+lSems9yVziy1y13qpsuK2O20stlYwAAAAAAAAAAAAAAAAAAAAAAAAAGHtLaWHZmmnLl57TzUpHTaWLNmrirvLLhxWy22hANbrc+v1Ns+e2+09EdVY7kKXJktkt1WXOPHXHXpqx2NkAAAAAAAAAAAAAAAAAAAAAAAAAAAAAAAAZGi1ufZ+prnwW3WjpjqtHclkx5LY7dVWPJjrkr02T7Zu0sO09NGXFO60c16T01ldYc1ctd4U2bDbFbaWaysQAAAAAAAAAAAAAAAAAAAAAAADG1+uw7O0ts+aeaOaKx02nuQx5clcdeqWTFjnJbphz7X67NtHVWz5p555q1jorHchSZclsluqV1ix1x16YYzGyAAAAAAAAAAAAAAAAAAAAAAAAAAAAAAAAAAMnQa7Ns7VVz4Z545rVnotHclkx5bY7dVWPJjrkr02dA0Guw7R0tc+Geaea1Z6az3JXeLJXJXqqpcuO2O3TLKZGMAAAAAAAAAAAAAAAAAAAAABZmzY8GG+XLaK0pG+0z1Q8taKxMy9rWbTtDn+19qZNqauck764q82Oncju+VSZ805bb+i6wYYxV29WvYGcAAAAAAAAAAAAAAAAAAAAAAAAAAAAAAAAAAABsNk7UybL1cZI32xW5slO7HvhnwZpxW39GDPhjLXb1dAw5seow0zYrRal431mOtd1tFo3hS2rNZ2le9eAAAAAAAAAAAAAAAAAAAAAIZwl2v8ACs/wPBb+Djn58x9a3uhVazP1z0V4ha6TB0R125lH2i3QAAAAAAAAAAAAAAAAAAAAAAAAAAAAAAAAAAAAAEg4NbX+C540ee38DJPzZn6lp/1Le0mfonotxLS1eDqjrrzCZrVVAAAAAAAAAAAAAAAAAAAANNwi2p8A0fJYrbs+aJiP5a9ctTV5vw67RzLa0uH8S288QgqnXAAAAAAAAAAAAAAAAAAAAAAAAAAAAAAAAAAAAAAAACdcHdq/D9HyOW2/UYY3Tv8ArV6pXGkzfiV2nmFPqsP4dt44luW21QAAAAAAAAAAAAAAAAAFmbNTT4b5sluLSkTa0+J5a0VjeXtazadoc42hrb7Q1uTUX+tPzY72OqFDlyTkvNpXuLHGOsVhjMbIAAAAAAAAAAAAAAAAAAAAAA99Po9Rqp/g4rWiOmeiI/Fkpivf6YY75aY/qlmfEOt7mL+9l7TIwd5i+T4h1v8AS/ve9pk+DvMXyfEOt/pf3naZPg7zF8nxDrf6X952mT4O8xfJ8Q63+l/edpk+DvMXyfEOt/pf3naZPg7zF8nxDrf6X952mT4O8xfJ8Q63+l/edpk+DvMXyfEOt/pf3naZPg7zF8nxDrf6X952mT4O8xfLzy7G12KvG5KLx/JbejbTZI9Eq6rFbxvswJiYmYmJiY6YlgbG48egAAAMnZ+tvs/W49Tj+rPzo76OuGTFknHeLQx5ccZKzWXR8Oamow0zY7cal441Z8S+raLREworVms7SvevAAAAAAAAAAAAAAAAAEX4WbR3VpoMc887r5N3c6o/2rtdl/64/lYaLFzkn+EUVqyAAAAAAAAAAAAAAAAAAAAAAZmzdF8N1cUtv5Osca8x3O4zYMX4ltp4YNRm/CpvHKWUx0x0ilKxWsc0RHRC1iIiNoU8zMzvK568AAAAAAAAAAavbGz66jBbPjrEZqRvnd9aGtqcMWr1RzDb0ueaW6J4lGVYtQAAAAEq4J7R3xfQZJ6Pn4t/5x/tZaHL/wBcq3XYv+yEpWKvAAAAAAAAAAAAAAAAeeoz002nyZ8k7qY6zaUbWitZtPolWs2tFYc11Wovq9Vl1GSfn5LTafcob3m9ptPqvaUilYrHo8kEwAAAAAAAAAAAAAAAAAAAAAEg4O492DNk3fStERPkj91ho4/xmVbrrf5RDdNxogAAAAAAAAAAExvjdPWHCDWjde0R0RMx+aknlfxwo8egAAAPXS6i+k1WLUY/p47RaPGnS00tFoRvWL1msulafPTU6fHnxzvpkrFoX1bRaItHqobVmszWXokiAAAAAAAAAAAAAAAjfC3W8npsWjpPPlnjX82Oj8/Y0Ndk2rFI9W9oce9pvPoiCrWgAAAAAAAAAAAAAAAAAAAAAC/Fivny1xY68a9p3RCVazadoRteKx1SmGj01dJpceGvPxY557s9crfHSKViqky5JyXm0vdNAAAAAAAAAAAABB79sv50+1SW5X9eIWvHoAAAACX8Etbymmy6O88+OePTzZ6fz9q00OTes0n0Veux7TF49Ukb7RAAAAAAAAAAAAAAAc72zrPhu1c+WJ30i3Ep5I5lHqMnXkmV5p8fRjiGAwMwAAAAAD20ulz63PGHT4rZMk9UdXjnuJ0pa87VhC960je0pFg4Fai9InPq8eO3e0rxt34tyugtP1S07a+sfTD1+RE/f/8AF+6X5f8Ad/SPf/afIifv/wDi/c/L/u/o7/7T5ET9/wD8X7n5f939Hf8A2nyIn7//AIv3Py/7v6O/+0+RE/f/APF+5+X/AHf0d/8AafIifv8A/i/c/L/u/o7/AO0+RE/f/wDF+5+X/d/R3/2nyIn7/wD4v3Py/wC7+jv/ALT5ET9//wAX7n5f939Hf/afIifv/wDi/c/L/u/o7/7T5ET9/wD8X7n5f939Hf8A2nyIn7//AIv3Py/7v6O/+0+RE/f/APF+5+X/AHf0d/8AaurwIrv+dr7THix/u9j/AI+PWzydfPpVs9JwcwaKsxiv86em0xvmWzj09cf0tXJnvk+pkfFU/bfpZehi3Piqftv0nQbnxVP236ToNz4qn7b9J0G58VT9t+k6Dc+Kp+2/SdBufFU/bfpOg3Piqftv0nQbnxVP236ToNz4qn7b9J0G58VT9t+k6Dc+Kp+2/SdBufFU/bfpOg3Piuftv0nQ83c4yxuzZI7l59qhtzLoK8QsRSAAAAAZ2x9Z8B2rgzTO6nG4t/JPMz6fJ0ZIlh1GPrxzDoq8UYAAAAAAAAAAAAADB2xqvgeytRmid1uLxa+WeZh1F+jHNmbBTryRVzpRLwAAAAAA6gdH2DsumzdnUiaxy2SItkt17+5+C70+GMdPmVJqMs5L/ENq2GAAAAAAAAAAAAAAAAAAAAAAAAAAAAABybN2/L59vbLnrcy6CvELEUgAAAAAHRdj6r4ZsnT5Znfbi8W3ljmXunv144lR56dGSYZzMwgAAAAAAAAAAAAIxww1O7Dp9NE/Smclo8nNCv19/EVWGgp5myJqxZAAAAAAL8Ub82OJ6719qUcw8niXWIdC55UAAAAAAAAAAAAAAAAAAAAAAAAAAAAAHJs3b8vn29suetzLoK8QsRSAAAAAASzgfqd+LU6aZ+jMZK/jzSs9BfxNVbr6eYsk6wV4AAAAAAAAAAAACB8Js/Lbay1382KIpHtn2qbWW6ss/C40ddsUfLUNVtAAAAAAL8Xbsfn19sJRzDy3EusQ6FzyoAAAAAAAAAAAAAAAAAAAAAAAAAAAAAOTZu35fPt7Zc9bmXQV4hYikAAAAAA2/BrPyO28Ub+bLE0n/XsbWjt05Y+WrrK9WKfhPFypwAAAAAAAAAAADo556Acy1eWc+tz5Z+vktP5ufyW6rTK/xx01iHigmAAAAAAvxdux+fX2wlHMPLcS6xDoXPKgAAAAAAAAAAAAAAAAAAAAAAAAAAAAA5Nm7fl8+3tlz1uZdBXiFiKQAAAAAD20madPrMGaPqZK2/NOlum0ShevVWYdN6eeHQKAAAAAAAAAAAAB4a7LyOg1GXvcdp/JDJPTSZTxx1XiHM3Pr8AAAAAABfi7dj8+vthKOYeW4l1iHQueVAAAAAAAAAAAAAAAAAAAAAAAAAAAAABybN2/L59vbLnrcy6CvELEUgAAAAAAHS9Dl5bZ+ny99jrP5Ogx26qRPwoMkbXmPlkJoAAAAAAAAAAANbt+/J7D1U9c1ivpmGvqp2w2Z9NG+WrnykXYAAAAAAC/F27H59fbCUcw8txLrEOhc8qAAAAAAAAAAAAAAAAAAAAAAAAAAAAADk2bt+Xz7e2XPW5l0FeIWIpAAAAAAAOg7Avymw9LPXFZr6Jld6Wd8NVLqo2y2bJsNcAAAAAAAAAABpuFFuLsPJHdvWPzausn/VLa0cf7YQVTLgAAAAAABfi7dj8+vthKOYeW4l1iHQueVAAAAAAAAAAAAAAAAAAAAAAAAAAAAABybN2/L59vbLnrcy6CvELEUgAAAAAAE64L242w6R3uS0fmuNFP+qFPrI/2y3LbaoAAAAAAAAAADR8LJ/8Ap4/5atPXfpfy3NF+r/CEKhbAAAAAAAL8Xbsfn19sJRzDy3EusQ6FzyoAAAAAAAAAAAAAAAAAAAAAAAAAAAAAOTZu35fPt7Zc9bmXQV4hYikAAAAAAAm3BOd+x58WWy30P6X8qnW/q/w3rcaYAAAAAAAAAADRcLP+zx/y1aeu/S/lt6L9X+EJVC3AAAAAAAX4u3Y/Pr7YSjmHluJdYh0LnlQAAAAAAAAAAAAAAAAAAAAAAAAAAAAAcmzdvy+fb2y563MugrxCxFIAAAAAABNuCf8A2e3/AC2/0t9D+l/Kp1v6n8N63GmAAAAAAAAAAA0vCmvG2Jae5krP5tTW/pNvRT/tQZTrcAAAAAABfi7dj8+vthKOYeW4l1iHQueVAAAAAAAAAAAAAAAAAAAAAAAAAAAAABybN2/L59vbLnrcy6CvELEUgAAAAAAE54LV4uxKz3cl5/NcaKP9So1s/wC1um21AAAAAAAAAAAGr4RU4+wtT4oi3omGvqo3w2bGlnbNCAKRdAAAAAAAL8Xbsfn19sJRzDy3EusQ6FzyoAAAAAAAAAAAAAAAAAAAAAAAAAAAAAOTZu35fPt7Zc9bmXQV4hYikAAAAAAAn/B2nE2Fpv5om3pmV3pI2w1UuqnfNZtGw1wAAAAAAAAAAGLtLHy2zNVj77Fb2MeWOrHMfDJinbJE/Lm3UoF8AAAAAAAvxdux+fX2wlHMPLcS6xDoXPKgAAAAAAAAAAAAAAAAAAAAAAAAAAAAA5Nm7fl8+3tlz1uZdBXiFiKQAAAAAADpOzcXI7L0uPrrirv9C/wx046x8KHNO+S0/LKZGMAAAAAAAAAABSYi0TWeieY238DmOfHOHUZMU9NLTX0S560bWmHQVnesS80UgAAAAAF+Lt2Pz6+2Eo5h5biXWIdC55UAAAAAAAAAAAAAAAAAAAAAAAAAAAAAHJs3b8vn29suetzLoK8QsRSAAAAAAemHHObPjxR03tFfTKVY3mIRtO0TLp0RFYisdERudDtt4c/vuqAAAAAAAAAAAACAcIcHIbb1ERG6LzF4/GFLqq9OWV1pbdWKGrazYAAAAAAX4u3Y/Pr7YSjmHluJdYh0LnlQAAAAAAAAAAAAAAAAAAAAAAAAAAAAAcmzdvy+fb2y563MugrxCxFIAAAAABs+D2Dl9t6eN2+KTN5/CGxpa9WWGvqrdOKXQF2pQAAAAAAAAAAAAEU4YafdfTamI6YnHb2x/tW6+nmLLLQX5qi6uWAAAAAAC/F27H59fbCUcw8txLrEOhc8qAAAAAAAAAAAAAAAAAAAAAAAAAAAAADk2bt+Xz7e2XPW5l0FeIWIpAAAAAAJPwP0+/JqdTMdERjr7ZWOgp5myv19/EVSxZK0AAAAAAAAAAAABrOEGl+FbGzxEb7Y45Sv4ftva+qp14p+Gxpb9GWHP1IugAAAAAF+Lt2Pz6+2Eo5h5biXWIdC55UAAAAAAAAAAAAAAAAAAAAAAAAAAAAAHJs3b8vn29suetzLoK8QsRSAAAAAAT/g/pfguxsETG62SOUt+PR+W5d6WnRij5Uuqv1ZZbRsNcAAAAAAAAAAAABSYi0TExvieaQc22hpZ0Wvz6eeilp3eTq/JQZadF5qvsV+ukWYzGyAAAAAL8Xbsfn19sJRzDy3EusQ6FzyoAAAAAAAAAAAAAAAAAAAAAAAAAAAAAOTZu35fPt7Zc9bmXQV4hYikAAAAAydn6Wdbr8Onj69oifFHX+TJip13irHlv0UmzpMRFaxFY3REbojxL9QqgAAAAAAAAAAAAAAinC7RbrYdbWOn+Hf/St12Pi6x0OTmkourliAAAAAvxdux+fX2wlHMPLcS6xDoXPKgAAAAAAAAAAAAAAAAAAAAAAAAAAAAA5Nm7fl8+3tlz1uZdBXiFiKQAAAACUcEdFvvm1to6P4dJ9v+ljocfN5V2uyeIpCVrJXAAAAAAAAAAAAAAAMbX6Suu0OXTW+vXdE9yeqWPLSMlJrKeK847xaHN8mO2LJbHeN1qzMTHclQzG07SvomJjeFrx6AAAAvxzEZccz1Wj2vY5h5PEusRzuic8qAAAAAAAAAAAAAAAAAAAAAAAAAAAACk9AOT5Z35skx0Te3tc7PMuhrxCx49AAAAXUpbLkrjpG+9piKx43sRMztDyZiI3l0jQaSuh0OLTV+pXnnuz1z6V9ixxjpFYUWW85LzaWSyMYAAAAAAAAAAAAAAACHcK9n8jqq63HX5mbmvu6rfvCr1uLa3XHqtNFl3r0T6I60G8AAAApf6FvJL2B0HgvtrHtjZGK3Gj4RirFM1euJjr8k9K8w5IvX5UefFOO/wAN4zMIAAAAAAAAAAAAAAAAAAAAAAAAAAADScKNtY9j7Hy2i0fCMtZphr1zM9fkjpYc2SKV+WbBjnJf4c9p9CvkhRrxV4AAAAJFwU2fy2qtrLx8zDzU8dv2hvaLF1W659GjrcvTXojmUxWqrAAAAAAAAAAAAAAAAAY+u0lNdo8mmydF45p7k9UoZMcZKzWU8d5x2i0OcZ8GTTai+HLG7JSd0wobVmszWfRe1tFoi0erzRSAAAUmN8THdejV6PXarZerjPpc1sWWvNvjonxTHXDapeazvWWC9K2ja0JhpP8AqPlpjiNXs+uS3fYsnF3/AIS2q6ufWGnbRx+2WR2ScPgzL62Pcl3ceyPZT7nZJw+DMvrY9x3cex2U+52ScPgzL62Pcd3HsdlPudknD4My+tj3Hdx7HZT7nZJw+DMvrY9x3cex2U+52ScPgzL62Pcd3HsdlPudknD4My+tj3Hdx7HZT7nZJw+DMvrY9x3cex2U+52ScPgzL62Pcd3HsdlPudknD4My+tj3Hdx7HZT7nZJw+DMvrY9x3cex2U+52ScPgzL62Pcd3HsdlPudknD4My+tj3Hdx7HZT7nZJw+DMvrY9x3cex2U+52ScPgzL62Pcd3HsdlPudknD4My+tj3Hdx7HZT7nZJw+DMvrY9x3cex2U+52ScPgzL62Pcd3HsdlPudknD4My+tj3Hdx7HZT7nZJw+DMvrY9x3cex2U+52ScPgzL62Pcd3HsdlPudknD4My+tj3Hdx7HZT7nZJw+DMvrY9x3cex2U+52ScPgzL62Pcd3HsdlPudknD4My+tj3Hdx7HZT7nZJw+DMvrY9x3cex2U+52ScPgzL62Pcd3HsdlPuxtV/wBRst8c10mz60tP1suTjbvwiEbaufSEq6KN/wDKUR1uu1e1NXOfV5rZctubfPREdyI6oat7zad7NylK0jarZxG6IjuNVnVeAAAD0wYMmp1GPBirxsl54sQlWs2tFY5RtaK1m0uj6HSU0OjxabH0Ujnnuz1yvceOMdYrCiyZJyWm0shkQAAAAAAAAAAAAAAAAAARvhTsvlcUa/FX59I3ZYjrr3fwaGtw7x+JX+W/o820/hz/AAiCrWYAAADB1mkm9py4432647rJS/pKE1a+YmJ3TvifHzMqIAAAAAAAAAAAAAAAAAAAAAAAAAABHPO6Oee5ANho9JNLRlyRumPox3GK9t/EJVj3ZzGmAAAAl3BbZfJYvh+Wvz7xuxRPVXu/itNFh2j8SfVWa3NvP4ceiSt9oAAAAAAAAAAAAAAAAAAAKTEWrMTETExumJ6zbc4QHbuyp2ZrPmRPwfJz457ni/BS6nB+FbxxK502b8WvnmGrazZAAAAUtStumsT5Ye7vNlOSx95X0G8mxyWPvK+g3k2OSx95X0G8mxyWPvK+g3k2OSx95X0G8mxyWPvK+g3k2OSx95X0G8mxyWPvK+g3k2OSx95X0G8mxyWPvK+g3k2OSx95X0G8mxyWPvK+g3k2OSx95X0G8mxyWPvK+g3k2OSx95X0G8mxyWPvK+g3k2OSx95X0G8mxyWPvK+g3k2OSx95X0G8mxyWPvK+g3k2OSx95X0G8mxyWPvK+g3k2OSx95X0G8mxyWPvK+g3k2OSx95X0G8mxyWPvK+g3k2OSx/Z19BvJsrFK1+jWI8kG4q8egAAANpsLZU7T1kceJ+D4905J7vi/Fs6bD+LbzxDW1Gb8OvjmU+rEVrFaxEREboiOpdbbeIU3PlUAAAAAAAAAAAAAAAAAAAAGNrtFi2hpL6fLHNbomOms9Uwx5McZK9Mp48k47dUOea3R5dBqr6fNG61evqmOqYUmTHOO3TZeY8kZK9VXgxpgAAAAAAAAAAAAAAAAAAAAAAAAAAAAAAAAAAAMjR6PLrtVTT4Y32t19UR1zKePHOS3TCGTJGOvVLoWh0WLZ+kpp8Uc1emeu09cyvMWOMdemFHkyTkt1SyWRAAAAAAAAAAAAAAAAAAAAAABrds7Jx7U027mrnpz47z7J8TX1GCMtflnwZ5xW+EBzYcmnzXxZaTTJSd1qz1Ka1ZrO0rmtotG8LEUgAAAAAAAAAAAAAAAAAAAAAAAAAAAAAAAAAF+HFkz5q4sVJve07q1jrSrWbTtCNrRWN5T7Y2yabL026d1s9+fJePZHiXWnwRir8qbUZ5y2+GyZ2AAAAAAAAAAAAAAAAAAAAAAAABqNt7EptPFymLdXU0j5s99Hclq6jTxljeOWzp9ROKdp4QXJjvhyWx5KzW9Z3TWY54lTzExO0riLRaN4WvHoAAAAAAAAAAAAAAAAAAAAAAAAAAAAAAAC7HjvmyVx46za9p3RWI55l7ETM7Q8mYiN5TnYexKbMxcrl3W1V4+dPVWO5HvXGm08Yo3nlUanUTlnaOG4bTVAAAAAAAAAAAAAAAAAAAAAAAAAAanbOxMW08fKU3U1NY+bfqt4pa2o08ZY3jls6fUTinaeEGz6fLpc1sOak0yVnniVPas0nay3raLxvV5opAAAAAAAAAAAAAAAAAAAAAAAAAAAAAAPTBgy6nNXDhpN8lp3RWEq1m89NUbWikb2TnY2xMWzMfKX3X1No+dfqr4oXGn00Yo3nlUajUTlnaOG2bLWAAAAAAAAAAAAAAAAAAAAAAAAAAAAYG09k6famHi5I4uSv0MkdNffHiYc2CuWNp5ZsOa2Kd44QbaGzdRs3PyeevNP0bx0W8iny4bYp2st8WWuSN6sRiZQAAAAAAAAAAAAAAAAAAAAAAAAAAAGXs/Zup2ln5PBTmj6V5+jXysuLFbJO1WLLlrjjeyc7M2Tp9l4eLjjjZLR8/JMc8+6FxhwVxRtHKozZ7ZZ3nhnszCAAAAAAAAAAAAAAAAAAAAAAAAAAAAAA8tRpsOrwWw58cXx26YlG9K3ja0JUvak71lDtrcG82j42bS8bNg6Zj61feq8+ktTzTzC0waut/FvEtE0m4AAAAAAAAAAAAAAAAAAAAAAAAAA3uyeDefWcXNqt+HB0xH1reTuN3BpLX828Q08+rrTxTzKY6fTYdJhrhwY4pSOqFpSlaR01jwq73ted7S9UkQAAAAAAAAAAAAAAAAAAAAAAAAAAAAAAAAGm2nwd0uv42TFuwZ5+tWOa3lhq5tJTJ5jxLaw6q+PxPmER12zNVs6/F1GKYrv5rxz1n8VXlw3xTtaFnjzUyRvWWGxMoAAAAAAAAAAAAAAAAAAAAADM0OzNXtG/F0+OZr13nmrH4suLDfJO1YYsmamON7Sl2zODul0HFyZf4+ePrWjmr5IWmHSUx+Z8yrM2qtk8R4huW01QAAAAAAAAAAAAAAAAAAAAAAAAAAAAAAAAAAAFt6UyUml61tWemJjfEvJiJjaXsTMTvCP6/gpp82++jvyF+8nnrPuaWXRVt5p4buLW2r4v5RnW7M1mgtu1GC1a9/HPWfxV+TDfH9UN/Hmpk+mWIxMoAAAAAAAAAAAAAAAAADL0WzNZr7btPhtavXeeasfiy48N8n0wxZM1Mf1Sk2z+Cmnw7r6y/LX7yvNWPesMWirXzfy0MuttPinhIKUpjpFKVitY6K1jdEN2IiI2hpTMzO8rnrwAAAAAAAAAAAAAAAAAAAAAAAAAAAAAAAAAAAAAABSYi1ZraImJ6YmN4NRrODez9VvtSk4Mk9ePo9HQ1cmkx38x4ltY9Xkpz5aHV8Fddh32wTTPXxc1vRLSvoslfp8tymtx2+rw02bT5tNbi58N8c/z13NW1LV+qNm1W1beay80UgAAAAAAAAAAAHph0+bU2iuDFfJbuUrvSrS1p2rG6NrVr5tOzc6Tgrrs+6c8009fHO+3ohtU0WS31eGrfW46/T5b7R8Gtn6Xda9Jz3jrydHo6G7j0mOnPlpZNXkvxOzbxEVrFYiIiOiI6m01lQAAAAAAAAAAAAAAAAAAAAAAAAAAAAAAAAAAAAAAAAAAAAW3pTJXi3rFq9y0b4eTETy9iZjzDW6jg9szUb5nTRjmevHPF/ZgvpcVvRnrqstfVrc/A/FPPg1d6+K9d/sa9tBH7ZZ66+f3QwMvBPaFO13w5I8Vt3tYbaHJHGzPXXY553YeTYG1MfTo7282YlinS5Y/ayxqcU+rGvs7W4/paTPH/AK5Y5xZI5rKcZcc8Wh5zps8dODLHlpKPRb2S6q+6nIZvssn9knTPsdUe6sabPPRgyz5KSdFvY66+70ps7W5Po6TPP/rlKMWSeKyjOWkczDJx7A2pk6NHevnzEMkaXNP7WOdVij9zMxcE9oX7ZfDjjx23z+TLXQ5J58Mdtbjjjyz8PA/HG6c+rvbxY67vazV0Efusw218/thstPwe2Zp90xpoyTHXknjfs2K6XFX03a9tVlt67NlSlMdeLSla17lY3QzxERwwTMzyuevAAAAAAAAAAAAAAAAAAAAAAAAAAAAAAAAAAAAAAAAAAAAAAAAAAAADf4wAAAN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2" descr="data:image/jpeg;base64,/9j/4AAQSkZJRgABAQEASABIAAD/2wBDAAgGBgcGBQgHBwcJCQgKDBQNDAsLDBkSEw8UHRofHh0aHBwgJC4nICIsIxwcKDcpLDAxNDQ0Hyc5PTgyPC4zNDL/2wBDAQkJCQwLDBgNDRgyIRwhMjIyMjIyMjIyMjIyMjIyMjIyMjIyMjIyMjIyMjIyMjIyMjIyMjIyMjIyMjIyMjIyMjL/wAARCAH0AfQDARIAAhIBAxIB/8QAHAABAAIDAQEBAAAAAAAAAAAAAAQGAwUHAgEI/8QATRAAAQMDAQQFCAcEBgkEAwAAAAECAwQFEQYSITFRBxNBYXEUIjKBkaGxwSMzQlJictEVFjTwJENTY4LhFyU1RHOSorLxVIOElCZVZP/EABoBAQADAQEBAAAAAAAAAAAAAAABAgMEBQb/xAAzEQEAAgECBQIFAwUAAgMBAAAAAQIDETEEEhMhQTJRFCJCcYEFYZEjM1KhsSRDU8HRFf/aAAwDAQACEQMRAD8A7sAAAAAAAAAAAAAAAAAAAAAAAAAAAAAAAAAAAAAAAAAAAAAAAAAAAAAAAAAAAAAAAAAAAAAAAAAAAAAAAAAAAAAAAAAAAAAAAAAAAAAAAAAAAAAAAAAAAAAAAAAAAAAAAAAAAAAAAAAAAAAAAAAAAAAAAAAAAAAAAAAAAAAAAAAAAAAAAAAAAAAAAAAAAAAAAAAAAAAAAAAAAAAAAAAAAABEVeCZAAR5q2lplxPVU8S8pJWt+KhHNECdJ9kgg/tq0dt3oE/+Sz9SVeaPdC3Lb2TiF+27N/8AuKD/AOyz9SyvNHuqty29k0i/tW1ruS6USr/x2fqWRzR7qrcs+yURm3C3uXDbjSKvdM1fmSjmhVOk+ySY21FO9fMqYHeEiKSjWEJ0lkPqNVd6Ki+sk1hA+HpWP7G5ADyfdl33VAD4fcKnFAA+H3CgB8AAAAAAAAAAAAAAAAAAAAAAAAAAAAAAAAAAAAAAAAAAAAAAAAAAAAAAAAAAAAAAAAAAAAAAAAAAAAAAAAAAAAAAAAAAAAAAAAAAAAAAAAAAAAAAAAAADXX+6x2Ow1t0lTLaaJX7P3l7E9qoFb20rMi1Kza0Q02qNZxWOeK20NK+4Xmf6mji3rv4K5exP53ELo/sb4Lc7UFyTrrxdPppJXb1Yx3Bqct3y5FLZNO0Ix107zuvjx80az2hOa/flrtCI3SuqtRIk2pNQy0cTt/kNu81GpyV3P2l+I5L29UtluelPRGrnUyDor0nGmZaKapcvF89Q5VUuZl0atW057+GKrJ0b6QRMJYqf/nf+paTPpU9mjXrX92SrO6ONILxsVP6nP8A1LSZ9Gns0a9a/uyVJejLSCpj9ixJ4SP/AFLaZ9KjRr1r+7JT3dF+j1T/AGTjwnf+pcDPpU9mjbr5PdipTuirSbuFFUs/LVOLqZdGrVt17+7FR16KNNt3xvucX5KtxeDLo1at/iLsFGTovoGb4L7fYeWzVqXky6Ue8tW/Xn2hgo3+j6vj302tb7HyR0iOT4l5MenPi0tm/Vj/ABhgo/7qawp99PrupdySemRyfFS8GPJfxZs36mOd6sFHWg6SqZPor/aKtE7JqdWqvsQvBlpkjy1b64p8aMFI/afSTSp9LY7RWp/cz7Kr7y7mWuSPDVvph92Ckfv3fqLdctDXFnN9PIkiezBd+H+Rl1bRvVq36dZ2swUyLpW04j0ZWsuFvf2pVUqontQuE0MNQ3ZniZK3lI1HJ7zKM1fLSYiW04LeGOs+7XUGq9P3THkV5oplXg3rUa72KQK/QWl7llZrNTsc7i+BFjcnflv6CL1naVJxVnwtOO1d4WjLeNpWfC4zvxzOcO0NcbNIrtO6mr6LHCGd3WxL/PgasOlMemWbfrRPrq6Oc5TWWqNOKjdS2dlXS5wtbQdne5Oz3G7DqXr6oYN+Slu9JdGNbZb7bb/Qtq7bUsmjXcqJuc1eSpxRTdWtotswWtWa9pbIFhUAAAAAAAAAAAAAAAAAAAAAAAAAAAAAAAAAAAAAAAAAAAAAAAAAAAAAAAAAAAAAAAAAAAAAAAAAAAAAAAAAAAAAAAAAAAAAAABR+lhyrohYkcuJqyCNU5orv8jx0nL19LYLenGpu0W7mjf/ACY5vSZvENsHrTg7TM/sukEbYoI42phrGNa1OSImMGRfSXHDKmiWMofAAAAAAAAAAAAAAAAAAAAAAAAAAAAAAAAAAAAAEepamztYMsqZicnrACAqbW5d6Lu8R2ABQNRW9NF3GHVNkRIIllbFX0rd0cjXLjKJ2frvLDrWkSt0Xd4cZXyd0ieLfO+RhavJ80NMka1l00t1I5LMsU6XiVyikbLCyVi5Y9Ec3wwaPRdYtfo+1zudlXU7Mr4JhfehprqpjnWsSz007L5I0vMN8C4oAAAAAAAAAAAAAAAAAAAAAAAAAAAAAAAAAAAAAAAAAAAAAAAAAAAAAAAAAAAAAAAAAAAAAAAAAAAAAAAAAAAAAAAAAAAAACiax/pWvtF0XFG1ElQ5Pyp/kfKtUremmiZxbQ2p717lcqp8zHJ3vWET3yt8falpI7YZ/eV4BsMAAAAAAAAAAAAAAAAAAAAAAAAAAAAAAAAAAAAAAeX+g7wEi4id4ABrwAEa4xJPbKuFUz1kEjfa1SQ5Npjmr2oqe4idpTKa7whoeiuVZdC0SKuVj22ex6kfojVf3OVq7tmqlb70MsHogwehtn/uSZ/WvoNhiAAAAAAAAAAAAAAAAAAAAAAAAAAAAAAAAAAAAAAAAAAAAAAAAAAAAAAAAAAAAAAAAAAAAAAAAAAAAAAAAAAAAAAAAAAAPip2n3KN853ot3qvJATsHlQ9Nr5b0n6truLadsVIxV7MJvT3HzoxRam03S7P9O4XKaRF5tTcnxMK98kynF31lvftjrBm3iPZeQajAAAAAAAAAAAAAAAAAAAAAAAAAAAAAAAAAAAAAAGOdyJC7v3HipXzETmoARAAHxeC+C/AxVb0jo55FXCMie72NVQidiExurvRIiro5714OrZse1DP0Ux7GgaNy/1kssn/AFY+Rng9Jg9ENc/rM/rXcGwxAAAAAAAAAAAAAAAAAAAAAAAAAAAAAAAAAAAAAAAAAAAAAAAAAAAAAAAAAAAAAAAAAAAAAAAAAAAAAAAAI1ZcqG3RrJW1dPTNxnM0iN+IRMxG4mImdkkqVR0m6Rp3K39rJMqf2MTn/BMEsutT3Q2jBknwtpRv9LWlc462t8fJHGrHrUYtvh7ryU2LpS0jIqItyfHn+0p3p8jZl1qe7Ft0L+y5Gko9Y6brsJTXuheq8EWZGr78GqkXrO0sV5paN4fdXXBLXpG7Vu1hY6Z6N/M5MJ8SudJ1S2tsdts1LKx8l1r44vNcjssRcrw9QvOlZZ5Z7RHuY41vENMEaTNvZuNDW9bZoi00zm4f5Oj3J3v875ob+ONsMTImJhjERjU7k3IXxxpWF1Ms63mWeuvd6AAAAAAAAAAAAAAAAAAAAAAAAAAAAAAAAAAAAAB2oAESqXL0byPEy7UzlADGAA1mo6hKXTN0nVcbNLJjxVMfM1HSNU+T6Gr0RV25tiFuPxOT9Ct50rMq5fRK1I1tEL4I+eG66PqbyXQVljVMKtOj/wDmcq/M3NopUobNQ0qJjqaeNmPBqE4o0pC9Y0jRGWdbypbvMymgkQAAAAAAAAAAAAAAAAAAAAAAAAAAAAAAAAAAAAAAAAAAAAAAAAAAAAAAAAAAAAAAAAAAAAAAAAAAAGvvt1isdjrbnLjZp41ciZ9J32U9a4CJnSNZExEzOkKPr3XVXRVrrFYXolY1M1NSqfU5T0W9/Pkc3oVlmbJW1Ltqpq3rLI7mqqVjmtbkx7uzgselOad5Xita158mzDi7635Y2h8W3tnmWorppauodvc+ZyuyvrJhFOCpHe/eXYX4u89qdocrG2GJiYbCxqdzUMhWuKldohZab2neVXzZT7rfYfRpHsGo8uijdxY1e7ZPRWaVneFlua0bSqjS0FJKnn08a547iQqtaiuevmomVMbcNhtvVtMxEay2rxGWNrMoiZnSGx6PLPHPr+J0TVSCgidO5FXKI9dzfevuLd0S2xYrJWXiVmJLhOuwq/2bNye9VPHy4qUzctPCKTNpm8+XpVyXth5r+TLpWIpHh0PGNwNBiAAAAAAAAAAAAAAAAAAAAAAAAAAAAAAAAAAAAAD452y1V7MHmZcROX1ABBVcqqnwAAACm66atdX6bsrd61dwa96c2sxn4qZKZv7V6YWb0WKz0CuXPY9/D4+4yy95iER3yfZvh7Rax6cX3dFXiuOHYfOHamDcYAACdAdgEAAAAAAAAAAAAAAAAAAAAAAAAAAAAAAAAAAAAAAAAAAAAAAAAAAAAAAAAAAAAAAAAAAAAAAAO3dx7wA5f0wXNXx22wwr51Q/r5kT7rdyZ9eV9RU9QXJL7ra5XFiqsELvJoM/dbuVU96+spaOaYx+8tuErz5Jv7doa4p5YnJPhnxM8mOKe/dGa1I2oxEwiIiA9GI0iIhLhmde4AgAAAAAAfzvJRM6RrII1XFPWPgttKm1UVkjYWInepcujGyftC71Go5mqsEGYKPP2nfacngm7xU4+Nvpj5I3lyTfq5Jv4jtDq4SkTfnnaHRNeljjH5nvLptsoIbVbKWggROqp4mxtx3Jx9a5X1kvGERORMRyxolnaeadUAAAAAAAAAAAAAAAAAAAAAAAAAAAAAAAAAAAAAAF4ABgqnfRo3mYqp2ZEbyADCAA+Oc1jVe9cNamXLyTtK5rq6LadI1r2OxNO3yeLnl+5fdkM8k6VnQa4q81ocxprzd5LrcrvbbnLRLWTuVerRF2moq7Oc9x4pIkp6SOLk1PWpbBw9ssTeLaPTw4+THFfZOXNXHMUmNdHBmvz3mzbM1brKLe3UG33SQMX5GvOP4PL4s9B1fE4Z3q4W5j6QNaRLvqLfOnJ8GPhg0x5s8NxEbTEvSd8ZsE+JhwLPD0p6kjREqLLQT4/spHM+alY4nlTi4iPp1eq9DmwT9Wjz15p+mCFuPL9PV0KdroXtkRPbgox5EzevqpL13pclJ9N4ea6rQ9KGk61Ua+vko3r9mqiVmPXwOTyRRypiSNj0/E1FPG61dp7PXtjrbtaHpTgvG0avPre1dpfoKkrKS4QJNR1cFTH96GRHJ7j87Q0jqKZKm2VM9FOnovhkVDzImJ2dN+Bxz3p2l2TExuzrxd49feH6Qxhd5zbQ2vK+tubbDfdmSpkaq01WxETrcJva5E7cJxOdSYvjtyXXaTyXrz0dIHHgXGYAAAAAAAAAAAAAAAAAAAAAAAAAAAAAAAAAAAAAAAAAAEW4XGltlK+pqpmxxsRVVVXkFq1mZFZnRKOQ3TUt51vUSUlqkfRWhrlbJVb0V/c3tUqms2yTpi29//AMWWmK441yd59v8A9XK+dImn7HM6ndUrV1SbuppU21ReSrwQ0Ng0xRULmwUUDetx588mFf3qq/oUtetZ0tLtpix4Y7QmMd7RrEdnJfLfJPzSxSdIuoa5VW2aXmaz7L53bKeJbl0+3q8pUKsn4m7jji1p9FJn7u3q9+8dnVNKR6rx+HFNFHkv/SBPleottMn45MqnvNlWxVFPUPhnxttXs4Y7jninETtWIejSYmNYdU24eN7TLzraxOktL+0tebS/6ytqd2xn5GxODo8TPs9J39bho93nNel3141P9o2xfGJTYHmzw/E+8PSejGfhvaXnNdPetevppYVqbcqSRq3MaK1yZTsXsU2J5c8PxP7PUenGfhtfLzFCg0/qCjh6uOngc3jumTJfTzcVOJw15YrE/l6T08uXh8tuabTH4eWoTqS/xbnWp7/yPRS+ZRMqvBO04OtxEb4/4d+j0OngnbJ/MPP1c+dPXQ/X22rZ39WqoXuqqqW3QeUXCoSnh7G5853q4+w4Pi5j145h2ZMtMMc1p0el8NFvTeHBjxXzTy1jVQv2rTovnvWNU4o+NyYLMtyut/asVntsdNRr/vVWxFynNG4/U5I43DtOsfhS2XLnn+nXSPeXbPB5vGk/lEYcPD/3Laz7Qr0dfTyehUQKvHCSInxLPQ6HoInrNcJH107t7s+YzPgh0V4nBO14Y04Gkd795UtgzV3pK1+PybU7Qq9Kz9u18dvhl6iBXZqJ1x5je3HNS5S6MsMu/wAg2F7Fjkc1fiZ5ss556WL8y3ngsE/S3x44wx1cv4hyV47PHlfrTXWe326CgoXtjp4GIxje7n4rxOcO0LQIuYK2vgXs2Zcp7zn+HvWNIjs1+BpHotMflvOelp1me7P468+qsT+HWm19M/0ZW+JyL91LpBvpdSVKckkZn5mE1mN4dHw+aPTkn8tuaJ2YfEYJ9WKPw7ElRCv9cxfWcfSi1nTbobxTTInDbRUOXSXR0+KjzE/h0awx6nCz4tH5djRUdwVF8FOPpdNc0np0dLU/kkTeczonrxvSJ+0t2UfDztkmPvDsODkjNb6kpf4mwVaInFYlynuOdrN5j1Y5/DVSKVn05I/LrZyyPpUbEqJVUldAvbtx5QyWnNh+qJj8Lp6ObTtMT+XUzn1P0rWaTCOqkYvJ7FQqvzYJ2shHTzxvV0EqlNr6y1GFbW02V/vMFGsY629Non8pUmbV9VZj8LWamHUVun9CZi97XIpk26N12XVr5bYisuFM/GJOPcYrzS0NVYvEpRibUQuXCStX1lEzEwsiJiWUIqLwVMc8kCQAAB6lAAAAAAAAAAA+KuEVeRhqX7LEanFfgAEVV2lVeanwABHrqyK3UFRWTqiQwRukeq8kT+faETOm4mI1nRzXpGuHl+o6G0sdmKiZ182Pvu4J6kx7Ss0881wqaq6VKL11ZKsiovYnYgx16matfbu6uCx6UnJO8/8AF5np4Zt79mPF3+aMcbQkg7ByAAAAAAAAAAAAA+ISDZ6JhbV9JVsa5d1NFJN69ncZOjON1Rr2apaiqyKJ6Z5JjB5vFTzZoj2hHqve/wBod2D5cMz7ym3y46V/LtwKioAAAAAAAAAAAAAAAAAAAAAAAAAAAAAAAAAAAAABiqKiOlgfNK5GsYmVVVwExGs6CJnSNWC53OntVFJU1MjWMYirly4TCdvgcmuVwqNf3p7Gueyx0r/Pc12OvcnBE7v/ADyJrXX7IrXrzy19Eb/uWnTt5WmehHNPqnb9nioqa7pAuLp5nyQWOJ2GsTcs6p8vh4lohjjghZFGxsccbcNa1MIiJ2ITSs8R2jtT/r0IjSNILTGDvvf/AI4Ztr3l8gghpYGQwxsjiYmGtamERCPPMr12W7kIrWKxy1axBa0zOtmVpWLTk8b5p40xtoiKnenaVqCeSmmbLC9WPbwVDnzRMREumaxMaS1pPdhE6d3Rewp66mr+r2dmFF+9s/I852dCjsc/Vlk1S+NbhC1PTbH53t3GkkkfNK6SRyue5cqqrxI4eJ5ZbRGmxl37M5nV5BIAAAHiSVkMT5ZXoyNqZVyrwQIm0VjWZ0ExWZnSHtVREVV3InErKeW6umdHSufS2ZrsSTLudN3J3fypLzrWycVOle1P+oehFacJGtu9/b2Z57/PV1fkdjp0qqlvGVfqok5qvBV93iWagt9LbKRtNRxNjiTeqJxcvNV7VNcnFTa3TwxrPv4hvTFXHWK1hlj4WIr1M/aPbzLmyZbZLc1pae36UhbP5dd5VuNcv2pfQZ4IWLOTmx8JETz5J5pdjpy8XMxyYo5a/wC3E+YwiIm5E7j6BIAAAAAAAAAAAAAAIqouQABfOTDt6cl3gCI7JRZbbQzp9LRUz/zRN/QlFJx0tvELrxlvG0yo00ulLFMqq62woq8djLfgbk57cJgnerodEcXnj6nOrL9CWVy5i8qgX+7mX5lmOP4HF41j8ux2fH5vOk/hxqt+5s0K/wBEv1wh5Iq5x8C0nF8JaPTkl2u34us+rHDiVptr1ZS/w2pUkRPszxf+SynB0M8bXifw73f8Rw870mPtLgV9lfrqkXKpbqvwXZX5FgPOnHxMeIl6L0YycNPmYec08etNW0v8Tp18n/Amz8cm4weXaMserH/D1Hq16M+nJ/p5KAzpRkg3V1iuUK9q9TtJ8jYIqom5VPHm8R6qzH4ew9mMUz6bRLx2ODpY0+9cTSSQu/vInN/U+SU8MqfSQxv/ADMRfieN1cXvo9iaxO8PZ6GX2/28eLWjaW3pukDTlThGXOnRV7HP2fjgrU2nrNUIvW2uldntSPC+48mLUna0PRtw+K29YetNLxvWXnV4jNXa0r3T3621SIsNXE/P3XovwU5rJoiwSKqto3Rr/dyuacEV12dU8Dhnw7p7eHNHHZ48uqpWU6tV3WtwnM5Kui4Yv4O7XSn5bM2Tl5Zb/A1+m0w6OaGXx9p9VYl0907JXqqPavLectq7VdbTTLUSawkghRN3lTEdn1cVU59JXvgtSNep/LbWCmet55en/DqSKi9pxi3ah1fXPe2gnjnhTclRJAkbV9pmrj+Iy+jb3WaZI4fH69/ZYuk68uelLpyndh9RiWoVOxiLuRfWmfUhVKij1JJUOqa2kWrnXc6VsrVcqcvAWrN5rjjy6KRxGOI1pEmPSsTknwwvPD3nteYGta1qNbuaiYRCM91dFvmtlbH4MRx3VrERpDl+KtHrxzDltabTrLojh6T6ckSlEBbnCz6xZI15SQuQ63J8di+qJj8OZ0/B5fGk/lPIjblSvxs1EK/48fE63PHF4J2s5m08NmrvVLMbZmu9FWu/K5F+Z0KRlxztaGK00vG9ZZDztc2vT/CpdMRqqjV6PO237yEJSjV6PiKi8FQhKUPMz0ihfIvBqKpgrYpKrqKCBNqeslbCxE71KXty1mf2cvG30x8kbytSJtaIh08HTXJzTtDpnRNYn0On5LrUN2Z65yujz2Rou72qXyio4rfQU9FD9XTxtib6kwcmKZ6cffVaI07N80Rz/wClJnWdWcEiAAAAAAAAAAAAAAAAAAAAAAAAAAAAAAAAAAAAzhM5RETmUzpC1PJZbdHQUGX3WuXq4Wt4tReKhFrTWNY3nYWpXmnvtG6ua0vdRqi9fu1apFbTR762dv2U7Wp3/wCScz3YLLHZbekW1t1Ei9ZPL2vevfyQmYm89Kn5n/6duDDGKunnyRpSvWv+I/8Aty5s05La+PCfRUcFvpYqSmjbHDG3DU/ntFRLsN2U4rxQ0pSK1itdmlYmWd72vabW3lnafDHUTbTlazgnFSOq5XJNYWVtPhUAAAAAAAAAB2b/APyAHl8jI43Pe5GtamVVeCFeuDptR3ZbLSyK2lhw6tlb/wBqfz8CJmIjWXBmtPEX6NZ7RvJEazpDvwxHD4+tfednyKGfWFblduKywPwiJudUOT5fzxLhT08VJTRwQRpHFG1GsY3sQr83F29qR/t31rFY0jZM8vCV7d7z/p59rTaZtO8vUUUcELIYmNZGxNlrGphETkh7ERERpCSZmZ1lB2gAAAAAAAAAAAAAAAAAAAAAAAAAAAAAAAAAAAAAAAAAAAAAAAAcDWX29x2KhSTYSWsmXZp4U3q5ea9yBz8RnjHXtvI6eGwTlt+0Pl7v9NYYWNVqz10m6Knbx39qmos9nlhmfc7k/rrnNve52/q+5CM+eMcabzPg4fh5rPUyd7T/AKTg4e2TvPaPdbiOIi39PH2r/wBR6ay1N0qW3DUMnWyZyylz5kad/MsRnThZyaXz/iPEO9e/Exjjkwfz5lwvjWtY1GtajWpuRETCIh9IiIjtCSZme8gAGoZVO1QAHxyI70kR3imT6J7hqIstsoZ89ZRU7/zRoSjO2HHbesfw0aRlyRtaWbUSaXssv+4RsXmxyt+Cm3OWeDwT9LqdMcZnj6nMr79HW3P0UlXD+SZVT3lgOKeAxfTMx+Xa7fjsv1RE/hxKu/SMiJ9Dd6hP+KxHFoOH4TJHpyS7nb8XSfVjhxKhJpi7sT6K4UsifjjVvwLecPS4qNrxP3h3O7rcNO9Jj7S4VOobZf7Te6a5to6SrfTZWNvW4btKmM+JcTysmHib2i1oidHqvVpm4atZrWZjV5QzpI1BAieV6YlVE+1DKjs+4HjzGWN8f8PYerHSn05P5eUlRdLVIzza2z3KnXtXqtoiqqrxVVTxyeJ1Ijesw9t7HSmdrRLxm7pulXSkqIklbLA5eyWByFfkpqeVFSSCJ/5mIp4fVx+72ppWd4h7XRyezyIvaNp0XWn1vpqqx1N6o3KvOTHuU57Lp+0T+nbqfPNG4+B5EWrO0w9K3DYZ3rD1JpeN4lwV4nNG1pdZp7hSVSf0eqhl/I9F+BxmTSdFEvW22We31KejJDIuM96HnRDqvwOP6O0u1hXj8keuOaHbyjdHupK+5x1dsuqo+toHox0qcHtXei7u05URr3rbeG614jtam0ryCRUAAAAAAAAAAAAAAAAAAAAARLpcae0W2or6t+xDAxXPX4J4nOdd3B2pNSU+laWRfI6VUmr3N59jfH5r3D95U5ereMfjyaTM6Q0i3SpOTz4a2xMqb9dKjVNzRUlnVW0ka8I4+afD2qWRjGxRtjYxGMamy1qcEROw6OGx889a34dsRpHZlxN4pHRr+fu4pmZ3fXuRjVcvBCNVPyqMTs4kxC1YJ7KXlHc5Xuyp8LimoAAAAAAAAAA7wA1V/ujrbb16hNqqnXqoGpxVy9qeBGtbEverJq5VRaS2/RQ8nSL2/H3HNxWbpU7bz2hjT+vxE3navaPu6OFw9W/faN2uT+jgikb27z9m6sFnbZbYlPxnf587+KuevH2cPabU2wYelTl8+W7DiM3VvrG3hgAAAAAAAAAAAAAAAAAAAAAAAAAAAAAAAAAAAAAAAAAAAAAAAAAAAMNXVwUFHNWVT9iCFu09efJE714FWvsq3/UEVljcq0FE5JKtU+2/sb6v1KZMkUrNpceT+vm6f013Xx45yWisO7F/4+LqfVbZ4tFPPdrg/UFxbszSbqWJU3RM7MfzzUsCNRrUaiIiJuRE7ELcNinJbr5Pw79tleIyRjr0KbeXD930AAAAAAAAAAAAAAAAAAAAAAAAAAAAAAAAD497I2q57ka1qZc5dyIETMRGshHedH3hxKdddWS1D3U1o3N4OqVT/tT5kuC2fJnnkwbeZQ764MeGOfPv7N5eL/S2iJyPcj6jHmQt3qq9meSFGip2xvWR6rJK5cue5cqqm+fiK4o958Qth4WmLvvPuxwcPbL32jzKcvE3ydtojwsWhNRT2TVrZ616LT3N6R1Cr9hyr5rvVnHgpXKxm3TPRFXaRMovJTy748mKYtk+rd6fGU58Nv27vQi+PLWa4/p2cHCX5Mtf37P0/wAPbg1em7it301bLgu909OxzvzYwvvRTzlaTzViXUtevLaYbQFhUAAAAAAAAAAAAAAOweAAabVV+j01p2sub8K6NuzCxftyLuant3+CFH1bV/vLriGztVFt1oTralEXc+ZeDfVu95W1uWNTHTq5Yr4helea0Qm1uli5vMo+lrZLQ259VWKr6+tes9Q929crvRPfn1m72t247OFx8ldZ3nu6XLxOXnvpG0OZ8e5GMVy9hGqpcuRme9RC1YJlW0sCuVzlcq71PmULQlTfugAEgAAAAAAAO0ANfeq39nWeqqc+e1uy3vVdyfE1+pGLW1Nptbd61NSjnp+Bu9THPk6eK1vZz8Z800xR5lrgx9TJWvu6OE+WL5Z8Q3Ol7ett0/SxPT6WRvXSL+J2/wCGDcbt+EREzuQ04XHyYoid57uhjxWTqZZnxHZzgAAeXOaxrnuciNamVVVwiJzUAPRVJNatke9tutdXWMRcJInmNXwDj+Lm8/06TaB2fCRSP6l4rK1lPXVd5XemnlRO+Xedjk62f/4p/lxuvo4NurH8LgVFur7m1fpdOTIn4JM/I63J188b4pcjr6GDxlhbiqprZGfX2W4R96NRTrcfxVo9WO0OR2RwlbenJWVqKw3Xdp/rY6yL88K/JTscfx2P6omPw43bPAZPpmJ/Kzmji1hYJE3XFjP+I1zfkdjljjMM/U4nVPBZ4+lvCDDeLXOiLFcKV2eUqZOpnXNjttaP5crScOSu9Z/hOPjHtkTLHNcn4VyaETrszJ7Pp9wqcUUAPgAAAAAAAAAAAAAAAAAAAAAAAACEC9XNtntFRXKvnRtxGn3nruRPn6jQX9yXbU9DaEXMFInlFQnZtLjCL7vaY8Rl6WObOfL/AFc9cfiO8t+HxdXJFXTh/pYLZfM9oZdOW51Ba2vmytVUL1szl4qq9n88zcKiou824XFyY/m3nvLqZcVl6mTttHaHMAAAAAAAAAAAAAAAAAAAAAAAAAAAAAABFr6+nt1I6pqpNljfRTtcvJEDPJkrjrNrC+PHbJblru91dZBQUr6mqkbHE3ivy8Tn1bW1V7q0qKrzIG74oexE5r3k3vWlZtadIcmPDbPbq5dvEIpS17ctY1l3XyVwV6WLfzLLdLvVX5+ymYaFF82NF3v73GFN27BWK5OLnmt2p/16RrThe1e9/wDjgGsaxqNaiI3uPpWla1jlrGkLrWvNrazOsqgAD45EVqp6lPpW1eaJj3WTWdJiUOw9E9Ss+hYI1VV8nqJYt/Ymcp8TW9DcmbDdIf7OuVfa1P0Pn8Pp09k17WtH7y9nP69fdGXvFZ/Z0kGgyAAAAAAAAAAAAAAGtv8Ad4rDYa25zY2aeJXIi/ad9lPWqoUrpKqv2hcrPppjvMkkWsqsLwjZwRfFc+4ra3LGqOXnvXGtSs2nSF6TyUtkabTNLJTWvympVVra561NQ5eOXb0RfBPibLbyqrjH6cjt4THyY9Z3l1xDl4vJzZOWNocsykLKjUVVXchAqptmNGou9xEQvWBS09nl0225XL2kTbLRCVZlVL29xG6zcRolKEvrEI22VW0WRqlJIRkkKpSjVK20I6SEJShJ2kI6SbiEpQkoqGBJCE6JQ1r06zX9uY7hDRPkTxVVPN2lbQahs14fup1a6kmd91VzjPdvz7Tgv34use0K8RPTz0yTts7q9uEt+8pwR1MF8dd91tHflFTnk7hwGgAAqOsJZaqut9nY9zIqjMkytX0kT7PuNze7HDeoI0dI+CoidtRTs4sX5ocfEa5MlcEbTu2z4IyxHiY2l2cPMY8ds+ms12ZYM84pntrE7wi2iCBKqKFY0SNEXZZ2dxqZKXU1vzt0kVwY1frKd2y5fUdExFKaVcUZeKxxpavN/wBcdZm+TmtLvth4XLOtbTVcLrDD5A9ytaitTzVRMFJl1JOmGV9uuMWz2OYrkOqkzzOaOOrX10mPw5ckRyuif0+9vReJbTdk0/7z2zcjnysXt24lQ9Fw/wD9HB+/8PNehP6ZxHtH8txlf5U1seoLVIuG1rEX8SKh3OOvHcPP1PPdluA4mPobJ2HJvTPiR466km+rqoHeEiHWzrmx22tH8uP7NbYMld6z/D6+jpZfrKaF3ixDOnnb03p3bxOHHbesT+Gkd9iM2Su1p/llPZrpbBapt7qKPPNuUNic1uCwW3rDpddeO4mu13I0q6YoWrmF9RAv93Kpujhn9Ow/TMx+Xc9CP1PN9URP4ee1LLZc6b+Ev1WxOxJPOx7zbHB8Hkr6Mk/l3vS+OxW9eKPw81r21urKbhV0dWidkseF9u42B5/T4um0xL0XqdXgrbxNf9vLR2aovUCf0qxpKna6CX5byQm7geZ1eJr6sf8AD0nq9Lhb+nJp93lPkeurenm1VJXUy9u1Hn3ofVTPHf3LvPMjjaR64mPw9OY1et8FefRaJ/LyY7bNjTamstXhIrlAirwbIqtX3mintVBUovW0kLlXt2cL7jhpxWG21m9+GxX9VYejfhc1d6y5qcVmp6bSuLJGSsR8b2vava1yKnuKEunaeN23R1FTSP5xSLj2ExMTs55/T8cd6TNVpiY7S3r+pZdNMkRaP3hfyo6fuNyiv7rTW1q1US06yxve1EdlO/2nQ48U5MebpXtr21YOzJGPJg61K6TrpK3A7BxgAAAAAAD497Y2Oe9cMaiucq9iJvU0mr6xaPTVTsL9JPiBqd7v8skTOkaubjLzXDOm89v5TWNZiIdPB05s0a7R3arTCPrHV95mT6Stncrc9jUXd/Pcba20iUNtp6Zv9XG1q+ON/vyV4KNebNPmf9OrFTkpFYacbPLNcUbVj/bmy3m95tKUDQZgAAAAAAAAAAAAAAAAAAAAAAAAAB8c5rGOe9yNa1FVVVcYTmETOkdwiNZ7MNXVw0NLJUTyIyONMqv89pRLzdHX6v2Y1VKCFcMT76/eUrfJXHHNbaHFSJ4u/NPoj/a1KWvaK13l3T/4lOWPXP8Aphrq2e+1aVNR5lO1V6qHPBOa94wibkLYsVuIv1sm3iP/ANegZL14enRx7+ZcACQAAAAAAAAAB0noad/Rr6z/APqYv/Sp56Gk+ivy9nlEf/ap4X/tv9yf7t/u9e39un2J/t0j9nUQWGYAAAAAAAAAAAB4rx9xqNUXNLRpe51yLh8VO5WfmVMJ8QiZ0iZ9hNY1mIcvZWpedXXy9ZzGsvklOvJjOOPHCETT0K01jpWr6T2rIq81Vcm3BU1vbJP2dPB05cMfv3V4u3LSuOPuw4q3NmnTw3m2RnSbLVVexMnQlzInZgqZtuZcLuTcQOsVXOXPFcl6xC6lpZ6pSSEZJMEaJWVSusI3Wd5GiVlUzrFIu33lUrqpaSKRUfv4kaJWVS0kIyP7yErIS0kI233lVkoS9sjJJ3lVkoZp4oqumkpp27cMiYc34L4oYkfvMsmKuSvLaOzRpjyWx25qyohQUN5oWpFb709lO3c2OeNH49ZPR/eed8Nmp2x37fu9F3zxGG865ad/2cDEldqqH7Vrqk5LmNTMjzzf/Mr4iXpO/Tg7eZhwPKaivcKf0nTrnonF1POjv1MiOTceb8Rnr6sf8PSd/wANgt6cn8uB4/fajjwlXbrhT97odrHsMvWLzU8342seqsx+HpO+eBtPptEuBlh1pYZkRFuHVr92Zjm/5Ed8UEi/SQQv/OxF+RwV43BP1Ou2Klt4h124LPH06ueuW9drS20d0tFamGVdHL3K9q/E0L7PZ5s9ZaqRe9qKxfaioYxlxW2mFbcDgt9K84ctd6zDSvG54+pvpLPaqtPOoaWTPa2NF+BXW6csiLmNlfTLzp6rOPUqF5x0tvES55/T8f0zMMoyZKz2mY/l1R+oX+qIn8NpPoywzcaBGL+BytILLI9n8Fqq5Qp2JPHtondlF+Re3CYLb1Z/C5q+nJLKvF542s2+Jw29WOHt2hLe1f6PWV1MvZsS5PbaHVcf8NfbXVpylbsr8CZ4Kkd6TMflXl4qv1RP4Vjjrz66xP4W5uFt9Mx9pRnaTu8P8Jf3uT7s8WfeS1m1pTpmWzUVSnOCXHzLxh4ivoyfzCnV4mN6xLPq8Nb14/4adLhZ2tMfhrnW3VdP/V0FS38L9lV+BPdqW6U/8ZpiuYicViXaT4GkX4yviJU+Kyx68csulwVtpmGnwmOfTkhq3VN8g/iNPz7u2F20imzbri2NX+kU1dTc9uBd3sNPi81fXj/hnHHY49UTH4YzwWGfRlj8tZ4HJPpmJ/LTu1DHEuKigroOe1FkscOsbBNu/aTGZ7JWq34oaf8A9Ckeqsx+CONwT9TKf0zJPptE/lM8Fnr9P8K83U1qcuHTuYvJ8aopa2V1krUwlTb5s9iuYq+8tH6hw8/Vp+E9TDbzEs5/TeJjx/tM481PEwrTL5a3+jXQ+Crgsy2az1O9bfRPTm2NvyLxxmCdrQpOHFb6YljPBcRG9JbdfNXa0tA24UT/AEauBe7rENvJpKxSJvtcLe9qK35m8Z8U7Wj+XNPCYJ3rDlnh8sb1n+HZHGZ4+qWt8ohVu11seOe2mCV+5On0dnyJccuudj4nZz194/lwfA4PZwdO/s9L47iPdp7RIly1rHPSrtwUtO5skicFVewuNHQ0lvh6mjgjhjznZY3G/wCZXnjLxXNTvERu660ikaVjsmMc4eE5b9ptOzltebzradZSAWFQAAAAAeAAVXU6pV3uyW30kWVah+OTeHzPMuKnpCqFTelHStj3cGuXj8Ti4n58tMf76lPn4uZ9od3C/JiyX/BaOThIifMt2m/K894O8cSAASAAAAAAAAAAAAAAAAAAAAAAAAa2+3RLTbH1G5ZnLsRN5u/y4hhxGbpU18+EOjh8PVvp48tDqy8LJIlppnLnjUOav/T+poKdiptSSKrpZF2nOXtU589rZr9Cn5l0cLh6VNbeqe8t8Fa4qde/4hlxObqX+X0x2hkZG2NiNamETkezelK0rFax2XY2tNpmbbyqAhIAAAAAAAAAAeJpUhic9eCJ7wyzZa4qTefA1w45y3isOndDTf6BfX86tiJ6mmboZZ/+L18y8ZK1cr4NQ8b/ANt/upinXW0+Zenf0U+y+eNJiI8Q6OY55m09PLO5rnNjYr1RiZVcJncnapsiZ0jVzpiNZ0ZDWWC/UOo7THcaB7lheqorXph7HJxa5OxSVa2i0awha1ZrOktmCwqAAAF4LgAKP5TU3LpgSnZUStpbTb9qRjHqjXyP5p27lT2HjR30+vdaVbsKramOBq9yIv6GOuuTt4RT12bRHLi+6cnalYfOlupWLRnk7fSqqiOPHdnJH6W0/wBWWZn2XXBiKaZf7c/hGWflj7wpgiJyR+2spw+r8SrUaJFEyNODGo32bjxIuzI9OTlQ9ysaRELPJmdZmVSrk2aZ6+oiV8mIETmpNd00jui06QrlnSEdJMcCL1hdbRlqpqlpJkjJIVW0XV1SttOZHR+4otourqlbZHR+8qtosjVKR+8jI/BVbRKNUtHkVJCuiVtVdUtHkZJNxVZbVVL2yN1hVZbVXVKR+8jJJvKrL6qpaPTmRkeVTotqrqlo9OZGR+CE6Lqape2mOJFSTcQldVLR6cyNtlVlldUvrE5kVJCqdF1NUxJE5kVJCE6Lq6paSJzIySbiqyyuqX1icyKkhVOiUape2RusISsjVNZUPYuWSOb4OVCIkhXTVZaJ0V1bVl1rG8Kh6pydvNWkhnyQ00X5pU1bn9sTuTErIZPzRoajrDKaQ00XiyjZSSW2oRfKLNRyZ/CifI1/WHPOCs79/wAOhvGa0bTP8sGSWz6XqN8llRir2xvweEkOK3BYp+mHbo7K8blja0uRhXS2mV3wrcqZf7uUkJIedP6fj8f9eho744/JO/f8OBHTTsEX8LqS7w8ke3a+ZK6w834O8em8/wAvS0eh8XSfVSP4eejeQXqH+H1YsidiT0v/AJJXWHndDio2yfy9F6HW4Wd8f8PPQ1m1XAvmVlsqfGNWqvuJySHn6cZHtL0NHfrwk+8OHVCS9apj9O00c3eyVU+ZOSQ8/n4uPoiXfo7enwk7XmHEit1NeGp9JpmRy846hP0JiSd6nn9biI/9f+3oaO7ocPO2T/ThQ/3mu790emJ9r8dQmPgTdtPUef1+I8Y3oO74fh/ORw6ta6r1XcPNalLao13K5i7cieC9nuNqkiHncvF5O06Vh6D0InhMXeNbS89HtVpp7TTLHE5z5Hu2pZX+k93NSSkhjgwVxRpDZvnzWy21nwxZjGkgAZDxtoAHs87aAB6PmUAD6MgAAAAAAAAAAAAAAANNqe5rbrQ9I1xNMvVR80zxX1IHLxeSaY/l3ntA6uExxfJ32jvKq3uv/a97dsqq01MuxHyVe1388kIlNEkMKInHtM8X/kZ5vPprt93XgxRixxRrf+hhin1W3+zly5JyXm8s3LuBqlmAAAAAAAAAAAA+KqI1VVeBEkdNW1DaSlar1cuMJ9pf0ImdN3mZ8057TjpOlY3lMRrtu9DDjjBXqXj5p2h4aya51jIIU2kzhvzVe4udBZ47HaKmZ6otSsLle/kmF81P53lLXjiL80+iv+5UyWjl0jaExX4evLHqt/qE0rM35rbyvPRFFsaEa/h1tXK7PcionyNh0aQdR0eWjdvkY+Re/Ll/yMMPp1Wxehtn9WiM3fJKRYNUOu92utqq6NaKut8uOq29rbjVfNei+z2mmqU8k6a6B8aY8stb2yJzVvD4IKX1mYndX/2/hFqRERMbLx3wz93ixRpp/pTu9niTZo7lTpXRM7GvRfOx7zJdMp0zWLZVMrbZtvvblwrHLkmPct/dj7F/mxRb2I/tT917HE2GAcR4ABo6fUcdTrCs0+ymftUtM2eSo2k2cuVMNxx4LxNBaf6P0yaghfxqqCGVnejcIpSL625VKzpklfk0pzNLd8MPujPotca1p13O8rjlRF5Ki/qeEX9j9Mj0cuIr1QpsrzkZ2e73inqsenJp7mT0Vk15sX2OluJ37pU9U1M+S10Ui+HA3muqFbnoe707Uy/yd0jU72ed8icvoTljWswjB61cU8t4c3rWbFbO3s21VPBd6e5TWM1NbK6jo3Svkp6xsLI5EmZhsmymNprk3HuVnWsS8/huNx8sVvOkvKtGk6O7iODvFpmvd8uKL1DfzHirqoZoNiN7ZO3Ld6IerTdGLv3iXlZvSZu3ad0AGyXMGVBCQfcqfCNEp1Q9bSnkjRKdUPaPVFPBGiVolVlSQxFdEr8yjOku4wEaJaas0lJE5kbJXRbRpqzS+sIqOXPEroto11Z6paPyRkeqdpVbRrqyiUpHkZHrzKp0a6qcyWkhG6wrosvqpzJfWEbrEKp0aKcyUjyMkmVISurqlpIRtsjRK2quqWkhFR64K6LLaoS9sjbZVK2quqWkm8jbZXRZbVXVLSQipJzK6LLaoS0kIySFVtFtVdUtJNxF2yqVtVdUzrCL1ikaJW1VS0kXJGR5VbRfVXVLSRSKkilVtFtVUxJNxFR64K6JW1Ql9YRusUjRKUapaSbyKki5KpWQmJIRUkUjRKUJaSEVHqRolKExJNxFR64K6LaJQmdYRUepXRKUJaSbyMjyNEraoS0kIqSKVW0TqhLSQjI/cVWShLSTcRdtSqUoTOsI22RolKEpJCMj95CUoS0eRkeQlZCWj9xFR6kJShL2yN1ilUpQk7RHR65ISlCTkwI8hKRI4puINZWtoqGepevmxMV3r7CFclopSbT4F8VOe8Vjyp+o6xa/UKwtXMVImxu4bXavwNZR7bmulkXL5HK5V71OOv8AW4r9qf8AWvA1muKLTvbu65/pcNp5t/xTi782XljaOyT2YB2DlAAAAAAAAAAPlJS1F4qlpaNMNb9bKvBqfr3B5XE8VN56eL8yl6PD8PGOOpk/EMDWVFyqUoqJiucq+c5OCJ3r2IX+3WymtdKkFMzCfaevpPXvUnieJnJM4sU9vM//AE5q1isaQjBgjHEZMkd/ENLWm880o1msdPaafdiSdyefJjj3JyQ2q9q57y8aRWK12QrMza3NbcabVMzo7DOxm+SdzYWJ25cpgpX/ALwa+s1vamadlQkqpzRnnKvuMs06UTlj5q1/LbBGt/sYu1bW/DtVqom2yz0NA1MJBAyPdzREz7ya7O0q9pesaRolladZ1QoUi+WdNtOjd7aK0uVy97l/zNlZbFXU+t9Q3uubGkdV1cVJsuyvVtTeqp2cEMd8n4WrWYvMy32w/eVLWiaVrCS7Tcj9dt1E+oascdF5KyHZXKOVVVVzwxvLBgnl+fmXIv8AJyszhxAAAAFA1ov7C1pp7U2FSBzloatyfddwVfavsLVqSyQ6i0/V2uZUb1zPMev2HpvavtMcna0WaXrzRo3x/NSasqW5bRLSdINmqq60U90tu+52mVKqDZTKvanpN9iZ9XeedA6hlrqCSy3T6O9Wv6GeNy73tTc16c+xP/JTLXWOaN4MU9uWd4aYraTyztJlrp80bS39mucOotP01ckT2R1kOXRvbhW5yjk3+s2fYXrPNCzOY5bfZVxrStvppKO5WKvpoplt1XJGjZGZXZVdyp2pwJ94jWx9KrnLhlNeIdy53LIn+ae8xwzGk1mNifly/dvm11i0eT1Yvsi1nR9aZlV9JJUUb1/sn7TfYv6lsL8kR3prX7SuznJNu19LfdRzuo0RfKbK0lZTVbE4NlRWO/T3nRPeaV4rice1uaP3ZqW4Xhb715Z/Zdyaoob1RZWrs9SjU4viTbT3ZOs8FzwXmdlf1O0f3Kfw43Lf9MpP9u/8upxxK+m2sPl6t3a2RqtVDrtRR0tU3FRTQSpykjR3xPUr+pcPO86feHlTWJedb9N4iu0RP2l6UTMbS5SxySJljmuT8LkUvtTovT9SuVtzIndjoXKxU9inv1z4rem0T+Xzs4aT4eHfBlp6qy+gjNkjyoioqcUUtM3R7SLnyW510HJrnI9PefTvmIpavotMfl8zPbd9LOStvXWJVU3U2hLvHnya608qfdljVv6n0756vEcTXa+v3fNPoJwcLbemn2aUmS6Z1NAm+jp5++KVMr6j6F4cfqHER6qxL597c8Bw0z8tphDEtLd6b+IslY3mrWbXwPceTX9U09VJ/EvEevb9LifTkj8hEdcIo12ZmSwryfGqHrPOr+p4J31j8PIejb9LzxtpP5SyOytpZPRnZ61wei5q8ZgtteHnOm/B56b0lIPrWuemWNVyc2pk6VYvWdpcy01tG8PgXKZyipjmhYVAIqLwVF8AgH1FwfOASD1tKeezJCU6oe9s8EJW1VZUkMRVZfmUZkl3mEqs05maQkmTBkqlpzM0lH95GypVZrqz1Skf3kXbUros0Z6pm33kXrFKLaNWeqYj9/EipKVW0aKcyWj+8jJIhVOi6mqUj93EjJInMhbRdGsJaP7yMjyiyyqXt95GR+/iVW0WQlI/vI6PKraLKpSP7yMjyqVlUvb7yKkiY4lVtFlUvb7yNtlVlkapaP7yMj95VZZXVLR/eRkfkqlZXVKR/eRtsqtourql7feRkkTHEqssrql7feRdsqssqlo/fxIyPKpXU1S0f3kVJEISuql7feRkfuKrLK6pm33kXrE5lVlkapaP7yKkiZ4lU6JRqmI/vIqSIVWSNXqyq2bWymRd9RIjV3/ZTevvwazUEvX3qng4tiZtL4qefx0zyxjj6pMnz8XWv+Mau7gY0vOSfphOP5eFtP8AlOiOxuwxrU7EwejuisVjSEuSZ1nWQAEAAAHx72xNVz1RGpzCl8laV1tOkC1KWvbSsay+9mewz2uz1F7ekj8wUCLvXHnSdyfqWmdHjZ+IvnnSO1f+o01erixUwRrPe3/GGioqi91C09Mqsp2riWdU3eCc1L5TUsFJAyGniSONqYRqdhpxPFTlmcePbzLGKxEaQpg4eMUc+TfxCbWm06y8UNFT2+lZT00ewxvHtVy81XmSSK1isaQsm1ptOsqhhqaiOlgdNK7DE9/cExEzIiWvvtd5NSpCx2JJt2eTe39CrXOvfM+Srl3uduYie5ELVjynJeMdJlFp0TjpOS3Kt/RPReVaxr61yLs0VNsNXH2nrj4Ipeuj3TjtOaVjSoZs11YvX1GeLVXg31J78nPb5s0z7GOuldZ3lt6cMfuZbazpG0LWDQZAAAAAAAAAAAAIjbbRNuT7klNEla+PqnTo3z1ZyzyJZHLGuqU806aIAAFC6VbK6v00lfCxVqKF/WJjjs9peZ4Y6iCSGVu1HI1Wuavai8TLLHbWPDVrhn5uWfLKJ0fn23akudPCx0FW50at9GRNpvvI11tMunNQVtnmzsxv24HL9qNd6Kn89imtdL1izDh55ZnHKttaWmrfPHNWMkLDDresYn01LBJ3tVWlXN5x+zRz8yq6x66gX62hkb3tkRSlGXTlqvzKOiU+sLRNufJLCv8AeR7vamTnZjyS2X5oUdZp7hR1aZp6qGTwenw4nJsrnPbzOfSXQ11ZOxHKae63ClREgrZ2InYj1VPYpzN+WGrPV1bsyc8g1jdosdY6GZPxswvtTBg2mkNGfNLoZToNdZx19D645Pkpi16bRTnXFN3apoINY2qVE21mhX8bMp7UMl+nK6OaG9kjjlRUkjY9F4o9qO+JEp7vbqn6qtgcvLbwvsUz0W0lKNWCo03ZarKzWulVV7Ws2V92DZou0mU4d28znHSd4XaRlvG0qKzLoGxuXahbU0zux0M6p8SzmXRr47NW3Xv57sVSXR1dAuaLUlaxOxszUkRPaW0pEZK+m8rtJtjt6qQzUuWw6nj/AK6z1yf31MjFX1ohdCY4jia7W1QmcPC23rohz2a33ePPX6Vhena6iqVT3ZU6DhM5xvN68fnrHzV1YM7cBw1traNHLJ3QRbp7dd6Nydr4UkRPWmDquV5r7Tsr+qRHrpLjctv0qZ9F4dTjy1tAq+ZWx55Pa5i+xTrM1FS1LVSemhlReO3G1fkenX9S4e286fh5fLHs8636ZxEbRr+XpRaY8uTpPC7hNGvg5Dos+kdP1Gdu1U7VXtjRWfBT3a8Thv6bR/L5+cVJ8PEvw2anqrL3oy3jy58ioqZRUVOaKW+Xo9sr98L6ynXs2Js49qH00Trs+YjFEemZh83MTG76Wc0z6oifwqBYZOj2Vqr5Le5kT7ssSL8FPqHzkWzV9OSXzL6Ka4LerHCvZNtLorUEW+Kqoaj8yq1fgfRPBrxnFR9US+de9PCcJb6ZhqSTJYNSwena2y/8GVHfM994sfqOePVSJeC9qf07BPpvMfdGPEra+m/ibTWx9/VKp7Tyo/Va/VSYeK9W36Xb6LxL2YEraTg+oSFeUrHNx7j1XnR+qcP51j8PKejP6Xn8aT+Wc9xNgn+qr6F3d5QjV9+D0HJXjsFtrPPdduA4iu9XlFJzLNXyJmOJkueHVzMd8FOtnGfHO1nJq1nh8sb1QdpSa+z3OL07fUonNI1U00Vi9Z2llqtOO8eEPbU9Pp5o18+GVv5mKnyLaETEq6mkxuJIud5jXdx+JGiydVWZJDChXROi8WUZ0kMBGiWmrNK2yNlSui2jXVnqlI/fxIu0pXRbRoz1S9vvIyPVCqdGrPVLSQi9YpCdGmqnMmI8ipJuK6LaLqcyX1hGSRMlU6L6q6paSEbrCE6L6q6pSSEZHldFltUapaP3EZJNxXROidUJe2RusUhOidUJSSbyMkm8hK2quqWkm8jbeN5XRZaJQr80nX3urkVc4XZT1biLSO26yZ333OX3nm8P8/EZb+3ZHAd6Wt7zL0s3yYMdfynje1619ohP7D45zWt2nKiJ2qq4O9W1q0jW06Q41q1m06VjWX0UlNW3aTYoIl6tPTnemGp4Fnl5eNtf5cO3uq9GnCVp3zb+zFNOkStYiK6V3osbvVVLlaLBSWpOsT6aqXjM/j34TsOviOKph7Tv7PKrTSeae8ubDw98veNvd33yTbtGzUWnTEk721V2Tcm9lOi8PzfoW0Xm+aebJt7LprNMMcuPfzLIREamGtRqImEROCAaQAEG43OG3swrkdMqeaxOPr5BatdREzoz1dXFRQrLK7CdidqryKZV1ktXMskzsr9lOSERXVvEaEzozmZlkr7hLcJtuRcRpvazsQxWy11mo7zDaKD0nrmaXsiYnFV/njgisad3NnvzT06p3dGGkVjqWWLo50yuob5+1qpmbZQPyzaTdLKm9PFE4r6jsVptdLZLVTW6hZsU8DNlqc+ar3qu8pa3Vvr4hesREaQtp0qaeZZWtNp1lNVcrvPhYQAAAAAAAAAAAAAAAAAAAAAOf9KenHXCzx3qkZmstyKr8Jvkh7U9XHwyX9zUe1WuRFaqYVFTKKhlk1jS9d4atsUxOtLbSxfmljtuNr09F6bSFw1ZoWvsT56m10zqyzvesnUxoqy0qrxRE7Wm9LRavNDijmxTrHeFL1ms6S6p5csaT2lUDFFUxTplj0zyXcqHezplpfZxr3xWp6mUGgoAAAAAAAGQAAxzSdVC9/DZTcFMluWk2F8dea0VZFTPFMmeksT56WKpkrJ453t2lVqphEXsLvPilrRzTadVHbbJWs8sVjR8hq6inXMU8sf5XqhI/Zdzi+quaOTlJGinfMRLh5ckbWcWsuznxzvVJh1Nd4cYrHPROyREcRHQ3hm59LQ1CfhTZU7eSHHzZo/dyc0urTDP7N3BreubhJqaCXwy3JXXumb9dZpmd8UmUOvkhyxnyRvDm5pdM4Mc7WXOHXNK766jmj/K5HfoUN9ZSouFWohXlLF80Ojpyyjiq+Yc/M2nhbeJdLh1ZaJUTNS6NeT41+KHM/KqdeE7F9amk0kjPjnyy1hM4MkeHXIbpQVCfRVsDu5Hpk5Mj2O9FzV8FKzExu3i0TtJrDOazG8OxoqOTzVRU7lyciinmhXMUr4/yOVDndOkNGTrxy+HUN2h3Mr5VROx67XxOZvyw1Z6y6gc9h1ldWJ5/USp+KPHwMG3TiWjPml0IpkWu3phJqBq97JMe5TFp0/Zopze65lbi1tbn46yKpj/AMKOT4mbTkldXmWQ1EWqLPKvm1qMXlIxW/IzWmtlkaw26KqcFVPWRYrnQTfV1tO7wkQqnSUo1hmkghmTEsMb/wAzEX4ntrmv9FyO8FyV0hOiddBrJ9N2Spz1tqpHKvb1eF9xtPUpScdJ3hdeMl42lRWpdBaekXLKWSF3OGZyFlMujSNmrXr38slU/ceOD+Cvd0pvCbax8C1mcY5ja0tGvVid6wyVVbBqWD+H1S+ROVRDtZ+Jak3lYtnja6zSejO9GanvotYMTDv2LWpyfEjVX3FwJrn4mu0xKEzh4a28TCFFkivTd9To6im5rTy4X4l6NI47iK7wzVnguGttKznUklO3+K0jd6fmsMiuRPcdFOmP1O8eqsuZjP6bjna0NnMHVWnUXEi3ek/4tOjv0OnORHJh3neO/wCJ2x+q08xMOJyT+lX8TDrcvRbBIv0WoI2d08D2/A6RLbqKZPpaOnf+aJq/I9KP1LBO8vL5Ynd58/peaNnoxaY2lzpKKml+ovFrl/8AkbC+9C7zaXsU/p2mkVe5mF9x7Mcdgn6nizjpO8PJtwOePD2Yy3jypSWatdvjSCVP7qoY75lpk0JpyRcpQLGv4JXIe/HEYp2l89OGns8G3D5a71fQRnv7qq6z3JnGgqFTuZn4FjXQFpRfoai4QfkqFPpeevu+a6MeJmHzfTv7Ppevad9FVdR1cfpU07fGJU+Rav3KdH/D6hu0f/u5PptYfM8lo2tL5nSfZ9J1K+awqC7bF85FTuVMFuXSd1RMM1VXeEkaO+Z9M+bjqxteXzT6SbYp3pCoJJ+ItEmkLy/jqCN/fJRtPpHzsXzxtd83E6Poprw8741aSTdxN47Q12dxvNL6qbB9E+f6/Ff5vn+Z704eF/8AjaRJTcfuDc+29xJ4QL+p9A8D4jif8/8ATweZ7vQ4X/4/9tSku83Tej2oX62+SY7erhRPme/o+etk4i2+SXh8z3604eu2OGinqmQwvc9cIjV8fUWb9xbVQUlRUSOnq5mQvVqzu81FRF34Q9zNkripNrS+enH5tOrxcOO2W8VrD34yztERH2UK1W6vrMOo6VX71RZHrhjfX2l00omNM0Xg5f8AqU04fib0xcmOv5Z4fRCufh6Wyc97fgz/ANyUKg0jE1WzXObymRP6pu5ifqWYma3yTzZZ1n/TQi8UjTHGkMnmONkTGsjajGN4NamEQ9duAJ1me6AwVVXBRs253o3knavgExEyImdGcqVwvU9ZmOPMUPamd7vH9CG1aRCWczq2VyvrYVdFSKjn8FfxRvhzUrJWtNe7VaZ0UenyPle573K5zt6qq71MDnyyTx0tLGs1VKuGRtTKjRhmzcnaveTVtixc3zTs9YqKmpjoqKN01XMuwxjeJ2PQeh2abgSurcS3WZvnO/s2r2J8yM2bl+Wu7KlNO87ynFi1+a2y+TJzdo2hP0TpGHSlo6typJXzojqmbmv3U7k9/Es5NKcsfuurkvNp/ZQAAAAAAAAAAAAAAAAAAAAAAAAAAAAAAVm/6CsGoVdLU0nUVa/7zTeY/PNexfWhZjO2KstGlMtqs3Fbr0XagtqufbKqK4wJwY9NiT9PedqM9ctdp1aNpnFbeNGL80VcdfbHK2426ppu9zFx7T9JTU8NQxWTRMkavFHJkiOJ09caJaTw/N6J1ZvzTHUwyp5kjV7juVy6O9M3RznS29sT137cK7K+41rlpbaXNbFSd4RbFeu8Na5b12lxPC8jodb0NxJl1svE8X4Jm7Se1DtcPTmvptLldvVi3qq536iy1nRpq6iRViZS1zU/s5Nly+pTuccXzV/dxOvlw2/ZUq7fRyJ3Eq5Wq9W+GRlwstbToqY2+qVzfahtxH9qWN88zWa2qz4f+5DWmGIvFq2b+jXNFT44dU34EOy1cT7XTsfKxJWswrVcmd3bgmu0KY7Rywzv6pXy1nnmWzCecmU3pzNRkAAB4AAPiojkwqIqdud59G4R2EaS30c31lJC7xZvJJWaVneFl4vaNpUauTT1seuUgVi82OVDaGU4aNW0Z7x5YtIum4mrmCsqI171RUN2Y9KY9NpbNutE71hi0K2a4M9Cshl5dbH+hvjLTNG1mrbmxTvVirjqO6R+lRU8yc4pVb8yxlOpmjeIXa8mCdpmGSrudLF9bbapnezDkLQUjiL+artehWfTZkqS1lInpSSxrykiVC2Oa16Yc1rk/EiKPiqeewvPC38d1FVbUQO3Nnjd3bX6lgktlDL6dJCv+DBeM+OfLGaVnwTgyR4XjJeNpaHKO4Ki+CobR+nbc/0Y3x/keqHXFonZxThp4YTWY3dUZ7+Wta9zF81zm+C4JbtONT6munZ3LvQ7ezi6cx6bS5HX1o+qsPLLnXRfV1tS3HKRTG6x3Fn1dZFInJ7VQ7dIcmubxOrl1l0/0Z3hOZqO7x70r5V7nIi/FDVuobtFxpY5O9kifA6uWrm6uWN41c2sunp4Z2nRvY9X3dvpSxP/ADRIVp880C4qKOaPvxlDo5IYRxOnqrLm5pdE8Pr6bRK3M1vXp9ZTUz/BFb8ypxVUMu5sjc8lXBt04RXNjttLDmWthyV3hdma7djElvb/AIZf1Qp46bVXmVXqPW9Cvp0lQ3mqOa4opl05ar80KOhx6xtD9yvmZ+aL9Dnn87zHklsvzQo6dHqK0S+jXxJ+bKfE5j6jDllu01hm6zHcaKX6urgd4SIcmwnaiew59JdDTVm7C1zXJlrkXwXJyBr3M9Fzm+C4OZ0tWTsGF+6vsOSsr6yP0Kyob4Sqczo0hqy1daOWNvd0ZwuFT635Od0aR7NWfNLqZzFNR3hFz+0JvXj9Dnb8sNGfNLp3rQ5n+815/wDXP/5W/oYN+WGjPml0w5omp7yi7q53rY1fkYN+SGjPml0s5w3Vt5T/AHprvzRNMG/JVoz5pdHOdrrC8KzZ6yHx6pDDRtyQ0Z80uiHMJtQ3adfOr5kTkxdlPcYt+WGjPWXSapnW0c8f343N9ynN6O/3Kkma/wAqkkZnzo5XK5HIc87Oiaxo1ruyiWy0i/a05Tt+457OHJVKvba6pjoXQxzOZF1jl2WrjiceH0NeFiOT8urP61eJnS/4XuoraakbmeVrO7ivsKOqqq5VVVeaqTETLojsy1Z6t7V6keqKyki2E+89MqaHO4yjHpu1W5lXuWV80ivke5zl4q5c5MeURFVVwRERBMxHeQfSTZbLc9U13klrjVsTV+mqnbmRp48+7iS5L5rXnlx/yOquKtI5sn8IcTKmurWUFvhdPVyLhGt37Kc15HedLaQtmlaTq6VnWVLk+lqXp571+SdxfLm0+WneVKUimyuPDrHNftBfJN92r0RoODTMSVdUrZ7nInnycUZnsT9S6FaU5e87tE3yc3aO0Mz1b+YAAAAAAAAAAAAAAAAAAAAAAAAAAAAAAAAAAAAAAAAAAAAAAAAC70XO9FTCp2KVfXGpf3esj3QedXT/AEVOxN6q9dyLjuCmS/LA0xU550UK56etmotb3KhtlBE2GkYnWz7aoiSfdTH87lLjpCw/u/Yo4ZV2q2dVmqnrxWRez1cDPSt7zEwvjryx+7TmvSkTqzy35rfsoFT0f19G7ahWtjTnC9JG/qddK9KI2lqv15neNWDiT7ZfaRfNrkfj7M8SovwO2ORHphyI5OS7zLlyRtLVvz4p3qwcQ8qvkX1lFTzpzjfjJ2d9vopV8+kgcvfGn6GXNljeNWrblxTtOjFxhb6+L+JttVF3om1g68+wWp+7yKNufuqqfBTLqzG8NW/R12tDByaPUFseuHTrG7lIxUOkVWibRU5+jc1V8HJ70M4zUleYifDboX9mUWmPKhR11JL9XUxP8HoWGq6MKGTKxOhz3sVq+5SIvWdpROKk+FppaN4WjNePLTJvTO5U7lPcvRlWwKq000jeXVT59ymjHpRG06Mm/Xmd4iXgiy6U1NR52Kmpcif2kW18MmzHkvG1mDfqY53qlGqfHqSm3SRU8vi1WL8jZj/Vj2lg3/oz7w2pp/2pcot01pevNY35NmPUvG9WDfp452s3Bp01DA1cT01VEv4o8obMetWN9WDfoWnaYluDWx3+2vX+JRi/iaqGzLrUnywazgvHhsiPHW0snoVULvB6GqsWidpZLTW0bwkHxFR3BUXwLCo+gAAAAu9MLw5DAAQqm00NUi9bTtzzYmyvuJpS2Ott4XXrltXaVFZqbPV0LVkpZHVEKb1jd6SJ3cyzGUdTH3idYatv6eTtaNJYqlDUMmblu7sVF4oS75TMpKmGtjTZa9+zK1OC8lNaZIyRrVyzrjvFo/KL4ppPd0V+ek1tvGzCOB3DiSAAAAAAAAAAAAAAAAAAAAAAAAAD45cNVe4w1b+rpXr2qmCJ7RLPPblxzKYjWdGmGvNkiHi3p/REXmqqZYWpDSsa7cjUyqlOF/t6r445McRK3Ez/AFFMkzfJOjKeKaOsutSlLbaZ8r1XCyY81pq5b55n5ccM3TXBFfmyTpDzLOyBm09fBE4qdW0j0ZU9ukZcLzs1VZ6TY3b2sXw5m2TJWm8uWuP6rd5Y48drz2hvbLr2r2hVNK9H1fqR0dZdduitedpsaJ9LMndyTv8AYdvTd2CZvl37Q1THJh27yxRrfbqO1UUdHQ07KenYmEYxMJ/mvepKIiIiNI2SmZmZ1lAAAAAAAAAAAAAAAAAAAAAAAAAAAAAAAAAAAAAAAAAAAAAAAAAAO3cmQAw1VTFR0stRO5GRRtV73OXCIiIc61bcp9YX1uk7TLs0cLkfcqlm9ERF9BP53r4DZheZtPJUdFIikc8/hHsTJdZ6pl1PWNclupXLHb4ncHKn28d3xVORdqOkp6CkipaWJI4ImIxjE7EQVjqW5p2axGkaQW/p05I3lhMzM6yzgkQAAAAAAAAAAAAAAAAAAAORHJhyZ8QAEaS30c31lLC7xjTJJADWS6etUyYWjYngqobMAK7NomyT+nSt9aZLERyx7JWi1o2lVTZujSwy/wC74/K9W/AuRnOKk+GjWM148slAk6LrZ/US1cK9nV1H6oX8y6NfGrVt8RfzESxc2k6N6+L+GvlY1OxHojk9ynSTLpz4s1b9WJ3qwcrk0bqeBcx3Onmx2SQqnyOqYQy0yx5at+bFO9WDkT7Lq6BVzS0M/wCSTZz7cHXFai+kmfFDLXJ7NW2mHxMwxcce3UMP12n5lb2rFIji26vudRJd6DT9nk6mslck1TNHjMMSfDP6czLnvG9S9pmYpDfp452sjHWvLN7bKY+6VMCL5RZrhEiccxKpd9P1dZfdZVVFTS/6qt8WzUSq3LpJV4Ii/wA8FHW94Wi02vpG0J6HtZW1IrTWd5c2u11pK2i6hUmiXbR3nxqnA7xLpyJ+cSoufsvjRTO2Sl40ns30aVx3rOsd3Pq/PSV9K7+ub7MHdJ9HU8mdukopU/FEiL8C8cRi92fLE7wTw+T2TzWjaXD21MDvRmYvrOvTdH9tkztWSkf+XCfBUN4zY58uecdJ8KThyRvEtYy3jy5Ij2L9tvtOnS9Glqe3/Y7m/klcnzOqL1ny4+jT2c81tHh1de/u5nlOaHQX9FluX0aWuj/LMduri6NfDk0l19e7n2F5KXteiiBU+jluTP8AG1fkdzh6XtMuR2defMQohdndEtSv1NxrGr/eNavwU7nD07f5S43X1a/4wpJbJOiXUTfqbjA/ue7Z/U7nHyX/AM5cjr58f+Cpm8qOjbV9Oq4j61OcUjXe7OTscnLk/wA3I6ufH/g0eUJkukNUwLh9DWJ/7Cr8DrcsVy+LuV08+L/BDMv7tak/9JWf/Vd+h1OWa5v83M6OfD/gxZNjTaH1bV42KKoai9skaMT3nU5OXL/m53TzYv8ABrVXCZVcb8Z5HQLJ0RSPkbLqKvc9ib/Jqd2M/md+h1auOcdp9VtXM6+rWvpro5g+R9dWxw08L51R25jEyrl545H6TtmnbRZo9i3W6mp+9jMuXxVd5TNm57xEd4hrWkV2hpixdOms9plz2va28uS2Dozul2VlRdnLDBnPVZwn+Z23tRe1CnLa863/AIatOetI0xx+WLVWXT1vsMDY6OBqKienjC+rkbUiIiNkpmZnugAAAAAAAAAAAAAAAAAAAAAAAAAAAAAAAAAAAAAAAAAAAAAAAAAAAAvAABT9ZawW0Njtlqj8rvVX5sMLEzsZ+0v8+4M8mTl7RuNcePm7zsj631XUQSt07YU6281fm5bwgavFVXsXHs4nnSml0sUUtVWSpU3ap86pqFXK5Xi1F5fHwwVyXmO0bpx05e87mOkT81toRkyc3aNkvTWnafTdqbSRL1kzl255l4yv5+HL/M3JNKRWF0XvzzqoAAAAAAAAAAAAAAAAAAAAAAAAAAAAAAAAAAAAAAAAfFVE3qqJu7VwCZ0Br75eKexWiouFTvZE3c3O97l4NTxKLX1jNZaidI5+NP2lyu2lXDZpE4r4J8PEra3LGrP+5bvtC1KzadG8R066eZa9lRVWqz1N4qkWS/3qRGwsRMubteiieCYX2IWPRVvfqjUkmqapipQUirDbo3fad2ye/wBq9xXvWuvmV6/Pbn8GkXtyxtCL/wBOvJG87rfo3TzdM6dgolVHVTl62pk+9IvHf3cPUb/GC+OvLGi7PJfntqzMIhhnqqemWJJ544nSvRkaPejdt33UzxUGsBpLMAAceIAAAAAAAAAAAAAGEAAOHaoABlfvL7QAD4gAAAAAAAAAAAAAAAAAAAAAAAAAAAAAAAAAAAAAAAAAAAAAAAAAAAAAAADtwAAwVVVFR07p5pGxsamVc9URETmuewE9tw37QyvejG7SqiIczr9U3TVtZJbtKosdMi7NRdJEVGx/kTn38fDiGE3m/au3uN4xxT5sn8NpqnWssFWlksUKVd4lRWpG3e2H8T1+XtJWntM0GnKR0dM1ZKiTfNUyb3yr3r2J3FrZNO1d1qUisaQimLWOa3aFL3m26LpfSrbJ1ldWTLV3ep31FS7fx4tb3fzwLIVpj5e87tFsmTm7RsyAAAAAAAAAAAAAAAAAAAAAAAAAAAAAAAAAAAAAAAAHEAC5xyQqmr9UpZqFIqX6WunXq4IkTKudwz4IFL35Y7bjTFTnnvs12sr7UV9UzS9nf/SahM1MreEMfble9P53mnY1dI2d08qeVX+4vwjfSc+ReCJ3J281KXtrPLXc9Ea+ZXxV0jnst/dtpHph7lt619VSaHsiqyJESSvnRPQZxXPev6IX/RGlv3btTpKr6S61i9bWSquV2uxqLyT4kW8Y6tMdeWNZ3K+ctvwyy35p0jZv6Ghp7bQwUVJEkdPAxGManYifMj328U1gstTc6tcRwNyjc73u+y1PFS+mkaItaKxrKlpmZ1lNazadIRv3kpXatXTzIpX1DKdaiWRN7I0zuaveuSiUFbPpXSdbqevaj9QX6XNPCqZXf6CInJM7WPyoOaOblYxPLXm8ynknk521oi9orG0NpdpP3q6SrdaoERaOxuWrq3pv+l3bLM8+Ce3kbvRGm3adseKpesuVW7r6yRy5Vz17M93xyWt814j2WxU5Y77q1+THM+6mW/NPbZZk38VyDQZgAAAAAAAAAAAAAAAAAAAAAAAAAAAAAAAAAAAAAAAAAAAAAAAAAAAAAAAAAAAAAAAAAAAAAAAAAAAACFdrpSWW11FxrpNingbtOVN6r2Iid6rhDn3SvWy1FBTWyFqvkkq2NijT7b05p28U3EWmIjWWWf0prWbTpDfh/VqwwW269IM7bpqB8lJZlVHUtuiVWq9vY568l9q9mDfaY1TSX6m6pf6PcYU2aijfuc1U3KqJ2p8O0rETfvbZel4mCbVx9q7qXpNZ/ZuqWkp6GmZTUsEcMEaYZGxuEQzJwNIiI2GczMzrKAAAAAAAAAAAAAAAAAAAAAAAAAAAAAAAAAAAAAAAAAAA196u9LZbdLV1MiNYxM969yc1CszERrItWs2nSEPU2oKaw26Sad+9NyI1d7ndjU7/AIFMtVBVamuTb9dmbFKxVWipnLlETjtuz7f8he0VjWWdYm089ilZtOkNrTFI5Kbvlqp3QddqvUS7M6tzDGvCBnYiJ95exCdbqB3SBfcqjv3bt8nnLwSrl5d7U+HiKx9d0f3J/aC8/wDrof2q/vLYaEsVReLiur7vFsq7dbqdyfVs+/6+z28jo7WtYxGNREa1ERERMIiJwQtSJtPPLZGSYpHJVgJ2IaDWDL7UWTyOwxt8oqpEiknc9G9RGvFyfDmFL80xpUXx8sTrZV6ty9IOtmUES7WnrO/aqXIuW1E/BG96cfVnmhc9OWGk03ZYLdSJlrE896pvkevFy/zyM5/qW08Q1pWK10hrH9Kn7yxvebW1lWbXaa7UGuKm+Xmkkp6S2PWC20siYyqcZMcuXq5F7Mq1m19Z8N2trRWnLG8sAAAAAAAAAAAAAAAAAAAAAAAAAAAAAAAAAAAAAAAAAAAAAAAAAAAAAAAAAAAAAAAAAAAAAAAAAAAAAAAAAAc16TIEt9zsF5flKWKtTrlxlGOwmFX2HRKqlp62mkpqqGOaGRMPjkbtNcnehjlnTln92sxE7t8Ma80fsxidO8KHcrBaNWNjuNPULTXBN8dbSOw5fFU9JPeY7h0c1drmfV6Qr1pVVdp1DULtRO7kXs9ftM5pF+8InHNe9JaVvanZaMtbRpeEVLzqnSybN8oVu9CzcldRp9Iic3N/X2nmDXFTaaltFqW3zW2ozjbe1XRv8HJ2e0jmvXeNUxl8X7J5KX9PaUTi170nVY7Pqmy31qeQV0T5O2F/mPT/AAr8smprbJpfUsaVMlKxJHb0q6RyNVF8W8fWhat4ttKJx1tGrO+K1d4WjJenZb13cSiR2XVFmTNj1FHcKdOFLcOKJyR3/g0Y8t6+mWTfnx39UaL2UpNc19qVI9SacraNE4z06dbH4/ypsx6sx6oYNulE+mV1NLbdW2C64SkulOr14MkdsO9jjZSMlZ2li0tivXeG6CKioiouUXgqcC4zAJvTcAAZAAAAAAAAAAAAAAAAAAAAAAAQ7nc6Oz0EldXzNigjTeruKqvBETtVeQVtaIjWRatZtOkPVxuNNarfNW1sqRU8SZc5fgnNV5HPGR1ut7hHc7ox0Fmidmlou2X8Tv57k3EzOkayyiJyTzTsREzOkNpmMUctd3yCGq1xdGXa5wuitMLv6HSO/rF+87+d/BDYXK5VNTWR6e0+jX3SbzXyJ6FJHwVy8lx7E78CtZyTrOyb378ldyZjHHLXfyjHWIjnvs8V/lWp7s7S9pkVkLE/1nVtTdEzP1ad/P2dil/01pyj0xaWUFIiuX0ppnJ50r+1y/JOwi0zeeWrWtYrGkJrEUjnt+GN7zedZTbbbaW0W+Cgookjp4G7LG9veq969qksmsaRpCUTMzOsoAAAAAAAAAAAAAAAAAAAAAAAAAAAAAAAAAAAAAAAAAAAAAAAAAAAAAAAAAAAAAAAAAAAAAAAAAAAAAAAAAAAAAAAAAAAAABQAGCroqWvpnU1XTxVEDuMcrEc32GciYid0pi0x3hCgV/RfSRTOqtOXGptE67+ra5XxL6l3p7y/mM4dJ1pOjZtGbWNLxqxcpqE1nYM/tGzMulMz/eKBcux3t4+46t6zDmvXeNW7o5cd47To53LLfri01S9Sta+kl4Ogqk2FTuXO46BddPWe9tVtyttNU5+09ibSf4k3mUZqT2XmlZ3azhvXvClb2rtKk1lisl4j6yottJMq/1sKbLv+Zhnquiihgcstju1dbJF4NR+2z9Ss46W8KzhiPTOi0ZL18r9eZ9UatO3R0VIu1aLzdbevY1s3WNT1LgzTWLXtpz1VRRXWJNybabL8e5R0YjadEaZY2nU68zvGpritvGj439+KFcwXiguTE4Nqodh3tT9SI7VF3oPNumma2PHF9Ou2hPLkjadUdS0b1NcU7xodGsx8tmw/fPUVF/tPSsj2pxko5dpPZvIkOvLE5dmWaalfymhVMetCee8bwRmpJ06T6bI6F/DZwdJun3O2KptbQv7UqKdfih5ZerJcWI1K+iqEX7L3ovucIzV89l+es+ScFvHdTkvXxo3tJqmwV+PJrxRvVfsrKjV9i4K5NpnT9wTLrbSOVd+1FhP+1SIyVnaScdLeCcd43hMZMlfK8MeyVMxvbIi8FY5F+BzpdB2ti7VFUXCjd2LDULu9Sl2XQrGzNvGe31OjKuFOeJYr/SbqHV1a1E4NnbtoaselaNpYN+pSd6uibuZz9H67p9zLvbKlP76DC/A2ZaZY8sdGuuGfEugdhQf2vr2NP4Syy9+VT5mrL+r+zFvph95X4oK33Xbk2UtdpY773WLj4mrLXL7Qwb8uL3lfs78HKr9Dq2eyVlZcr0yOOGJXeT0bVRHdyqhqwvXJyzNpYOmlscWiIhcb/ra1WRVp2udWV7tzKWn85VXvXs+JSbZc9N6ctVLJFGk1zqIWvcyJOslc5U4Z+yXvkivbypW1K1ifLOmK1u/hpauS9pidmwjtVx1BWR3bVLmMiiy6GgRfMiTm7+f0Jlv0vftZOZPfXPtlnyjm0Ua4km/MvYnj6kJik2nW5y3v3ntCs3ikctDmpjj5e8o63K46orXWnS7PNb5tRcVRUjhbyavPlj1czqVuttFaaKOjoKaOnp4/RjYmE8V5r3kzebTpRrEREaQmMcU+a/8MJtMzrLW6Z0tb9LUKwUiLJPJvnqZPTmdzXknJDeFaUisdl1smSbzrKgAAAAAAAAAAAAAAAAAAAAAAAAAAAAAAAAAAAAAAAAAAAAAAAAAAAAAAAAAAAAAAAAAAAAAAAAAAAAAAAAAAAAAAAAAAAAAAAAAAAAAAAAAAAAAAAAAA8vjZImHsa78yZPQAa2p0/a6xFSejif4tRfibIiYiUpiZjZCoVfRppuqzmhiYq9rW4+BbzOcVJ8NGkZbx5Zucy9EFoRVWmnqIV/u5XJ+p0Yy6FWrbr2YuZr0W1sX8NqK4R8k6/PxOmGHR/eW7bre9YYuY/6PtUx7oNU1GOT9l3zOnGPJbxZs36lPNWDl/wC5euGbmaha5PxRIp1Ax5Mn+TZvz4/8WDly6R18iebe6de5YEOomPLk/wAmzfnxf4sHLm6Q1+vG+0bfGFv6HUTHlyf5Nm/Pi/xYOaJ0aXq4+Ze9Tyvid6UVOzCOTkdLMJxWt6pbt4y1r6asFdsOibFp5EdR0aOm7ZpfOd7ewsRStK12hde+S195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p:cNvSpPr txBox="1"/>
          <p:nvPr/>
        </p:nvSpPr>
        <p:spPr>
          <a:xfrm>
            <a:off x="835429" y="1686791"/>
            <a:ext cx="11097731" cy="1015663"/>
          </a:xfrm>
          <a:prstGeom prst="rect">
            <a:avLst/>
          </a:prstGeom>
          <a:noFill/>
        </p:spPr>
        <p:txBody>
          <a:bodyPr wrap="square" rtlCol="0">
            <a:spAutoFit/>
          </a:bodyPr>
          <a:lstStyle/>
          <a:p>
            <a:r>
              <a:rPr lang="en-US" altLang="zh-CN" sz="2000" dirty="0"/>
              <a:t>1.</a:t>
            </a:r>
            <a:r>
              <a:rPr lang="zh-CN" altLang="en-US" sz="2000" dirty="0"/>
              <a:t>当中断发生时，</a:t>
            </a:r>
            <a:r>
              <a:rPr lang="en-US" altLang="zh-CN" sz="2000" dirty="0"/>
              <a:t>CPU</a:t>
            </a:r>
            <a:r>
              <a:rPr lang="zh-CN" altLang="en-US" sz="2000" dirty="0"/>
              <a:t>立即进入</a:t>
            </a:r>
            <a:r>
              <a:rPr lang="zh-CN" altLang="en-US" sz="2000" dirty="0">
                <a:solidFill>
                  <a:srgbClr val="FF0000"/>
                </a:solidFill>
              </a:rPr>
              <a:t>核心态</a:t>
            </a:r>
            <a:endParaRPr lang="en-US" altLang="zh-CN" sz="2000" dirty="0">
              <a:solidFill>
                <a:srgbClr val="FF0000"/>
              </a:solidFill>
            </a:endParaRPr>
          </a:p>
          <a:p>
            <a:r>
              <a:rPr lang="en-US" altLang="zh-CN" sz="2000" dirty="0"/>
              <a:t>2.</a:t>
            </a:r>
            <a:r>
              <a:rPr lang="zh-CN" altLang="en-US" sz="2000" dirty="0"/>
              <a:t>当中断发生后， 当前运行的进程暂停运行，并由操作系统内核对中断进行处理</a:t>
            </a:r>
            <a:endParaRPr lang="en-US" altLang="zh-CN" sz="2000" dirty="0"/>
          </a:p>
          <a:p>
            <a:r>
              <a:rPr lang="en-US" altLang="zh-CN" sz="2000" dirty="0"/>
              <a:t>3.</a:t>
            </a:r>
            <a:r>
              <a:rPr lang="zh-CN" altLang="en-US" sz="2000" dirty="0"/>
              <a:t>对于不同的中断信号，会进行不同的处理</a:t>
            </a:r>
          </a:p>
        </p:txBody>
      </p:sp>
      <p:sp>
        <p:nvSpPr>
          <p:cNvPr id="70" name="文本框 69"/>
          <p:cNvSpPr txBox="1"/>
          <p:nvPr/>
        </p:nvSpPr>
        <p:spPr>
          <a:xfrm>
            <a:off x="835429" y="2795152"/>
            <a:ext cx="11097731" cy="1015663"/>
          </a:xfrm>
          <a:prstGeom prst="rect">
            <a:avLst/>
          </a:prstGeom>
          <a:noFill/>
        </p:spPr>
        <p:txBody>
          <a:bodyPr wrap="square" rtlCol="0">
            <a:spAutoFit/>
          </a:bodyPr>
          <a:lstStyle/>
          <a:p>
            <a:r>
              <a:rPr lang="zh-CN" altLang="en-US" sz="2000" dirty="0"/>
              <a:t>发生了中断，就意味着需要操作系统介入，开展管理工作。由于操作系统的管理工作</a:t>
            </a:r>
            <a:r>
              <a:rPr lang="en-US" altLang="zh-CN" sz="2000" dirty="0"/>
              <a:t>(</a:t>
            </a:r>
            <a:r>
              <a:rPr lang="zh-CN" altLang="en-US" sz="2000" dirty="0"/>
              <a:t>比如进程切换、分配</a:t>
            </a:r>
            <a:r>
              <a:rPr lang="en-US" altLang="zh-CN" sz="2000" dirty="0"/>
              <a:t>I/O</a:t>
            </a:r>
            <a:r>
              <a:rPr lang="zh-CN" altLang="en-US" sz="2000" dirty="0"/>
              <a:t>设备等</a:t>
            </a:r>
            <a:r>
              <a:rPr lang="en-US" altLang="zh-CN" sz="2000" dirty="0"/>
              <a:t>)</a:t>
            </a:r>
            <a:r>
              <a:rPr lang="zh-CN" altLang="en-US" sz="2000" dirty="0"/>
              <a:t>需要使用特权指令，因此</a:t>
            </a:r>
            <a:r>
              <a:rPr lang="en-US" altLang="zh-CN" sz="2000" dirty="0"/>
              <a:t>CPU</a:t>
            </a:r>
            <a:r>
              <a:rPr lang="zh-CN" altLang="en-US" sz="2000" dirty="0"/>
              <a:t>要从用户态转为核心态。</a:t>
            </a:r>
            <a:r>
              <a:rPr lang="zh-CN" altLang="en-US" sz="2000" dirty="0">
                <a:solidFill>
                  <a:srgbClr val="FF0000"/>
                </a:solidFill>
              </a:rPr>
              <a:t>中断</a:t>
            </a:r>
            <a:r>
              <a:rPr lang="zh-CN" altLang="en-US" sz="2000" dirty="0"/>
              <a:t>可以使</a:t>
            </a:r>
            <a:r>
              <a:rPr lang="en-US" altLang="zh-CN" sz="2000" dirty="0"/>
              <a:t>CPU</a:t>
            </a:r>
            <a:r>
              <a:rPr lang="zh-CN" altLang="en-US" sz="2000" dirty="0"/>
              <a:t>从</a:t>
            </a:r>
            <a:r>
              <a:rPr lang="zh-CN" altLang="en-US" sz="2000" dirty="0">
                <a:solidFill>
                  <a:srgbClr val="FF0000"/>
                </a:solidFill>
              </a:rPr>
              <a:t>用户态切换为核心态，使操作系统获得计算机的控制权</a:t>
            </a:r>
            <a:r>
              <a:rPr lang="zh-CN" altLang="en-US" sz="2000" dirty="0"/>
              <a:t>。有了中断，才能实现多道程序并发执行。</a:t>
            </a:r>
          </a:p>
        </p:txBody>
      </p:sp>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6587" t="23180" r="6587" b="22271"/>
          <a:stretch/>
        </p:blipFill>
        <p:spPr>
          <a:xfrm>
            <a:off x="835429" y="3903513"/>
            <a:ext cx="4792585" cy="2258287"/>
          </a:xfrm>
          <a:prstGeom prst="rect">
            <a:avLst/>
          </a:prstGeom>
        </p:spPr>
      </p:pic>
      <p:sp>
        <p:nvSpPr>
          <p:cNvPr id="73" name="文本框 72"/>
          <p:cNvSpPr txBox="1"/>
          <p:nvPr/>
        </p:nvSpPr>
        <p:spPr>
          <a:xfrm>
            <a:off x="6384294" y="3903513"/>
            <a:ext cx="4874821" cy="707886"/>
          </a:xfrm>
          <a:prstGeom prst="rect">
            <a:avLst/>
          </a:prstGeom>
          <a:noFill/>
        </p:spPr>
        <p:txBody>
          <a:bodyPr wrap="square" rtlCol="0">
            <a:spAutoFit/>
          </a:bodyPr>
          <a:lstStyle/>
          <a:p>
            <a:r>
              <a:rPr lang="zh-CN" altLang="en-US" sz="2000" b="1" dirty="0"/>
              <a:t>遗留问题</a:t>
            </a:r>
            <a:r>
              <a:rPr lang="zh-CN" altLang="en-US" sz="2000" dirty="0"/>
              <a:t>：用户态、核心态之间的切换是怎么实现的</a:t>
            </a:r>
            <a:r>
              <a:rPr lang="en-US" altLang="zh-CN" sz="2000" dirty="0"/>
              <a:t>?</a:t>
            </a:r>
            <a:endParaRPr lang="zh-CN" altLang="en-US" sz="2000" dirty="0"/>
          </a:p>
        </p:txBody>
      </p:sp>
      <p:sp>
        <p:nvSpPr>
          <p:cNvPr id="77" name="文本框 76"/>
          <p:cNvSpPr txBox="1"/>
          <p:nvPr/>
        </p:nvSpPr>
        <p:spPr>
          <a:xfrm>
            <a:off x="6384294" y="4704097"/>
            <a:ext cx="4874821" cy="1631216"/>
          </a:xfrm>
          <a:prstGeom prst="rect">
            <a:avLst/>
          </a:prstGeom>
          <a:noFill/>
        </p:spPr>
        <p:txBody>
          <a:bodyPr wrap="square" rtlCol="0">
            <a:spAutoFit/>
          </a:bodyPr>
          <a:lstStyle/>
          <a:p>
            <a:r>
              <a:rPr lang="zh-CN" altLang="en-US" sz="2000" dirty="0"/>
              <a:t>答：“</a:t>
            </a:r>
            <a:r>
              <a:rPr lang="zh-CN" altLang="en-US" sz="2000" dirty="0">
                <a:solidFill>
                  <a:srgbClr val="FF0000"/>
                </a:solidFill>
              </a:rPr>
              <a:t>用户态</a:t>
            </a:r>
            <a:r>
              <a:rPr lang="en-US" altLang="zh-CN" sz="2000" dirty="0">
                <a:solidFill>
                  <a:srgbClr val="FF0000"/>
                </a:solidFill>
              </a:rPr>
              <a:t>&gt;</a:t>
            </a:r>
            <a:r>
              <a:rPr lang="zh-CN" altLang="en-US" sz="2000" dirty="0">
                <a:solidFill>
                  <a:srgbClr val="FF0000"/>
                </a:solidFill>
              </a:rPr>
              <a:t>核心态</a:t>
            </a:r>
            <a:r>
              <a:rPr lang="zh-CN" altLang="en-US" sz="2000" dirty="0"/>
              <a:t>” 是通过中断实现的。并且</a:t>
            </a:r>
            <a:r>
              <a:rPr lang="zh-CN" altLang="en-US" sz="2000" dirty="0">
                <a:solidFill>
                  <a:srgbClr val="FF0000"/>
                </a:solidFill>
              </a:rPr>
              <a:t>中断</a:t>
            </a:r>
            <a:r>
              <a:rPr lang="zh-CN" altLang="en-US" sz="2000" dirty="0"/>
              <a:t>是唯一途径。“</a:t>
            </a:r>
            <a:r>
              <a:rPr lang="zh-CN" altLang="en-US" sz="2000" dirty="0">
                <a:solidFill>
                  <a:srgbClr val="FF0000"/>
                </a:solidFill>
              </a:rPr>
              <a:t>核心态</a:t>
            </a:r>
            <a:r>
              <a:rPr lang="en-US" altLang="zh-CN" sz="2000" dirty="0">
                <a:solidFill>
                  <a:srgbClr val="FF0000"/>
                </a:solidFill>
              </a:rPr>
              <a:t>&gt;</a:t>
            </a:r>
            <a:r>
              <a:rPr lang="zh-CN" altLang="en-US" sz="2000" dirty="0">
                <a:solidFill>
                  <a:srgbClr val="FF0000"/>
                </a:solidFill>
              </a:rPr>
              <a:t>用户态</a:t>
            </a:r>
            <a:r>
              <a:rPr lang="zh-CN" altLang="en-US" sz="2000" dirty="0"/>
              <a:t>”的切换是通过</a:t>
            </a:r>
            <a:r>
              <a:rPr lang="zh-CN" altLang="en-US" sz="2000" dirty="0">
                <a:solidFill>
                  <a:srgbClr val="FF0000"/>
                </a:solidFill>
              </a:rPr>
              <a:t>执行一个特权指令</a:t>
            </a:r>
            <a:r>
              <a:rPr lang="zh-CN" altLang="en-US" sz="2000" dirty="0"/>
              <a:t>，将程序状态字</a:t>
            </a:r>
            <a:r>
              <a:rPr lang="en-US" altLang="zh-CN" sz="2000" dirty="0"/>
              <a:t>(PSW)</a:t>
            </a:r>
            <a:r>
              <a:rPr lang="zh-CN" altLang="en-US" sz="2000" dirty="0"/>
              <a:t>的标志位设置为“用户态”</a:t>
            </a:r>
          </a:p>
        </p:txBody>
      </p:sp>
      <p:sp>
        <p:nvSpPr>
          <p:cNvPr id="11" name="文本框 10">
            <a:extLst>
              <a:ext uri="{FF2B5EF4-FFF2-40B4-BE49-F238E27FC236}">
                <a16:creationId xmlns:a16="http://schemas.microsoft.com/office/drawing/2014/main" id="{E766CBA6-BD05-2941-8D18-BF8207ED1816}"/>
              </a:ext>
            </a:extLst>
          </p:cNvPr>
          <p:cNvSpPr txBox="1"/>
          <p:nvPr/>
        </p:nvSpPr>
        <p:spPr>
          <a:xfrm>
            <a:off x="823938" y="395953"/>
            <a:ext cx="7000254" cy="584775"/>
          </a:xfrm>
          <a:prstGeom prst="rect">
            <a:avLst/>
          </a:prstGeom>
          <a:noFill/>
        </p:spPr>
        <p:txBody>
          <a:bodyPr wrap="square">
            <a:spAutoFit/>
          </a:bodyPr>
          <a:lstStyle/>
          <a:p>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ea"/>
                <a:sym typeface="+mn-lt"/>
              </a:rPr>
              <a:t>6.3 </a:t>
            </a:r>
            <a:r>
              <a:rPr kumimoji="0" lang="zh-CN" altLang="en-US" sz="3200" b="1" i="0" u="none" strike="noStrike" kern="1200" cap="none" spc="0" normalizeH="0" baseline="0" noProof="0" dirty="0">
                <a:ln>
                  <a:noFill/>
                </a:ln>
                <a:solidFill>
                  <a:prstClr val="black"/>
                </a:solidFill>
                <a:effectLst/>
                <a:uLnTx/>
                <a:uFillTx/>
                <a:latin typeface="微软雅黑"/>
                <a:ea typeface="微软雅黑"/>
                <a:cs typeface="+mn-ea"/>
                <a:sym typeface="+mn-lt"/>
              </a:rPr>
              <a:t>中断机构和中断处理程序</a:t>
            </a:r>
            <a:endParaRPr lang="zh-CN" altLang="en-US" sz="3200" b="1" dirty="0"/>
          </a:p>
        </p:txBody>
      </p:sp>
    </p:spTree>
    <p:extLst>
      <p:ext uri="{BB962C8B-B14F-4D97-AF65-F5344CB8AC3E}">
        <p14:creationId xmlns:p14="http://schemas.microsoft.com/office/powerpoint/2010/main" val="14641385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451920D-CCEF-4844-A1D8-99588148E60F}"/>
              </a:ext>
            </a:extLst>
          </p:cNvPr>
          <p:cNvPicPr>
            <a:picLocks noChangeAspect="1"/>
          </p:cNvPicPr>
          <p:nvPr/>
        </p:nvPicPr>
        <p:blipFill>
          <a:blip r:embed="rId2"/>
          <a:stretch>
            <a:fillRect/>
          </a:stretch>
        </p:blipFill>
        <p:spPr>
          <a:xfrm>
            <a:off x="2499879" y="1562100"/>
            <a:ext cx="6325080" cy="3219449"/>
          </a:xfrm>
          <a:prstGeom prst="rect">
            <a:avLst/>
          </a:prstGeom>
        </p:spPr>
      </p:pic>
      <p:sp>
        <p:nvSpPr>
          <p:cNvPr id="6" name="文本框 5">
            <a:extLst>
              <a:ext uri="{FF2B5EF4-FFF2-40B4-BE49-F238E27FC236}">
                <a16:creationId xmlns:a16="http://schemas.microsoft.com/office/drawing/2014/main" id="{DFBF20D5-C3A6-452B-80D1-B8B5C5A39FC8}"/>
              </a:ext>
            </a:extLst>
          </p:cNvPr>
          <p:cNvSpPr txBox="1"/>
          <p:nvPr/>
        </p:nvSpPr>
        <p:spPr>
          <a:xfrm>
            <a:off x="868969" y="393123"/>
            <a:ext cx="1842655" cy="497957"/>
          </a:xfrm>
          <a:prstGeom prst="rect">
            <a:avLst/>
          </a:prstGeom>
          <a:noFill/>
        </p:spPr>
        <p:txBody>
          <a:bodyPr wrap="square" rtlCol="0">
            <a:spAutoFit/>
          </a:bodyPr>
          <a:lstStyle/>
          <a:p>
            <a:pPr>
              <a:lnSpc>
                <a:spcPct val="120000"/>
              </a:lnSpc>
            </a:pPr>
            <a:r>
              <a:rPr lang="zh-CN" altLang="en-US" sz="2400" b="1" dirty="0"/>
              <a:t>知识总览</a:t>
            </a:r>
          </a:p>
        </p:txBody>
      </p:sp>
      <p:sp>
        <p:nvSpPr>
          <p:cNvPr id="3" name="灯片编号占位符 2">
            <a:extLst>
              <a:ext uri="{FF2B5EF4-FFF2-40B4-BE49-F238E27FC236}">
                <a16:creationId xmlns:a16="http://schemas.microsoft.com/office/drawing/2014/main" id="{6E6D811B-41B6-4F7B-9939-367A9D6A6601}"/>
              </a:ext>
            </a:extLst>
          </p:cNvPr>
          <p:cNvSpPr>
            <a:spLocks noGrp="1"/>
          </p:cNvSpPr>
          <p:nvPr>
            <p:ph type="sldNum" sz="quarter" idx="12"/>
          </p:nvPr>
        </p:nvSpPr>
        <p:spPr/>
        <p:txBody>
          <a:bodyPr/>
          <a:lstStyle/>
          <a:p>
            <a:fld id="{48F63A3B-78C7-47BE-AE5E-E10140E04643}" type="slidenum">
              <a:rPr lang="en-US" smtClean="0"/>
              <a:pPr/>
              <a:t>122</a:t>
            </a:fld>
            <a:endParaRPr lang="en-US" dirty="0"/>
          </a:p>
        </p:txBody>
      </p:sp>
    </p:spTree>
    <p:extLst>
      <p:ext uri="{BB962C8B-B14F-4D97-AF65-F5344CB8AC3E}">
        <p14:creationId xmlns:p14="http://schemas.microsoft.com/office/powerpoint/2010/main" val="24939666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0FD4A0A-11D1-4E1A-A7A0-A7B4BD2C147C}"/>
              </a:ext>
            </a:extLst>
          </p:cNvPr>
          <p:cNvSpPr txBox="1"/>
          <p:nvPr/>
        </p:nvSpPr>
        <p:spPr>
          <a:xfrm>
            <a:off x="590407" y="1114816"/>
            <a:ext cx="10035063" cy="1061381"/>
          </a:xfrm>
          <a:prstGeom prst="rect">
            <a:avLst/>
          </a:prstGeom>
          <a:noFill/>
        </p:spPr>
        <p:txBody>
          <a:bodyPr wrap="square" rtlCol="0">
            <a:spAutoFit/>
          </a:bodyPr>
          <a:lstStyle/>
          <a:p>
            <a:pPr>
              <a:lnSpc>
                <a:spcPct val="120000"/>
              </a:lnSpc>
            </a:pPr>
            <a:r>
              <a:rPr lang="zh-CN" altLang="en-US" dirty="0"/>
              <a:t>知识点回顾：</a:t>
            </a:r>
            <a:endParaRPr lang="en-US" altLang="zh-CN" dirty="0"/>
          </a:p>
          <a:p>
            <a:pPr algn="just">
              <a:lnSpc>
                <a:spcPct val="120000"/>
              </a:lnSpc>
            </a:pPr>
            <a:r>
              <a:rPr lang="zh-CN" altLang="en-US" dirty="0"/>
              <a:t>操作系统作为用户和计算机硬件之间的接口，需要向上提供一些简单易用的服务。主要包括命令接口和程序接口。其中，程序接口由一组</a:t>
            </a:r>
            <a:r>
              <a:rPr lang="zh-CN" altLang="en-US" dirty="0">
                <a:solidFill>
                  <a:srgbClr val="C00000"/>
                </a:solidFill>
              </a:rPr>
              <a:t>系统调用</a:t>
            </a:r>
            <a:r>
              <a:rPr lang="zh-CN" altLang="en-US" dirty="0"/>
              <a:t>组成。</a:t>
            </a:r>
          </a:p>
        </p:txBody>
      </p:sp>
      <p:sp>
        <p:nvSpPr>
          <p:cNvPr id="5" name="文本框 4">
            <a:extLst>
              <a:ext uri="{FF2B5EF4-FFF2-40B4-BE49-F238E27FC236}">
                <a16:creationId xmlns:a16="http://schemas.microsoft.com/office/drawing/2014/main" id="{69442485-69F6-4175-9FB9-E8C936BE7BA0}"/>
              </a:ext>
            </a:extLst>
          </p:cNvPr>
          <p:cNvSpPr txBox="1"/>
          <p:nvPr/>
        </p:nvSpPr>
        <p:spPr>
          <a:xfrm>
            <a:off x="625415" y="5141050"/>
            <a:ext cx="10196186" cy="728982"/>
          </a:xfrm>
          <a:prstGeom prst="rect">
            <a:avLst/>
          </a:prstGeom>
          <a:noFill/>
        </p:spPr>
        <p:txBody>
          <a:bodyPr wrap="square" rtlCol="0">
            <a:spAutoFit/>
          </a:bodyPr>
          <a:lstStyle/>
          <a:p>
            <a:pPr indent="457200">
              <a:lnSpc>
                <a:spcPct val="120000"/>
              </a:lnSpc>
            </a:pPr>
            <a:r>
              <a:rPr lang="zh-CN" altLang="en-US" dirty="0"/>
              <a:t>“系统调用”是操作系统提供给应用程序（程序员</a:t>
            </a:r>
            <a:r>
              <a:rPr lang="en-US" altLang="zh-CN" dirty="0"/>
              <a:t>/</a:t>
            </a:r>
            <a:r>
              <a:rPr lang="zh-CN" altLang="en-US" dirty="0"/>
              <a:t>编程人员）使用的接口，可以理解为一种可供应用程序调用的</a:t>
            </a:r>
            <a:r>
              <a:rPr lang="zh-CN" altLang="en-US" dirty="0">
                <a:solidFill>
                  <a:srgbClr val="FF0000"/>
                </a:solidFill>
              </a:rPr>
              <a:t>特殊函数</a:t>
            </a:r>
            <a:r>
              <a:rPr lang="zh-CN" altLang="en-US" dirty="0"/>
              <a:t>，应用程序可以发出系统调用请求来获得操作系统的服务。</a:t>
            </a:r>
          </a:p>
        </p:txBody>
      </p:sp>
      <p:grpSp>
        <p:nvGrpSpPr>
          <p:cNvPr id="33" name="组合 32">
            <a:extLst>
              <a:ext uri="{FF2B5EF4-FFF2-40B4-BE49-F238E27FC236}">
                <a16:creationId xmlns:a16="http://schemas.microsoft.com/office/drawing/2014/main" id="{6A5C7DB8-9BE6-4D45-9388-781AC2BC9D3D}"/>
              </a:ext>
            </a:extLst>
          </p:cNvPr>
          <p:cNvGrpSpPr/>
          <p:nvPr/>
        </p:nvGrpSpPr>
        <p:grpSpPr>
          <a:xfrm>
            <a:off x="4457185" y="2123544"/>
            <a:ext cx="6364416" cy="2535715"/>
            <a:chOff x="5093344" y="1991008"/>
            <a:chExt cx="6364416" cy="2535715"/>
          </a:xfrm>
        </p:grpSpPr>
        <p:sp>
          <p:nvSpPr>
            <p:cNvPr id="19" name="左大括号 18">
              <a:extLst>
                <a:ext uri="{FF2B5EF4-FFF2-40B4-BE49-F238E27FC236}">
                  <a16:creationId xmlns:a16="http://schemas.microsoft.com/office/drawing/2014/main" id="{06212F40-0A72-4850-9007-7E86D4110462}"/>
                </a:ext>
              </a:extLst>
            </p:cNvPr>
            <p:cNvSpPr/>
            <p:nvPr/>
          </p:nvSpPr>
          <p:spPr>
            <a:xfrm>
              <a:off x="6275376" y="2507990"/>
              <a:ext cx="222605" cy="1686874"/>
            </a:xfrm>
            <a:prstGeom prst="leftBrace">
              <a:avLst>
                <a:gd name="adj1" fmla="val 8333"/>
                <a:gd name="adj2" fmla="val 48739"/>
              </a:avLst>
            </a:prstGeom>
            <a:noFill/>
            <a:ln w="19050">
              <a:solidFill>
                <a:srgbClr val="30579C"/>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p>
          </p:txBody>
        </p:sp>
        <p:sp>
          <p:nvSpPr>
            <p:cNvPr id="22" name="左大括号 21">
              <a:extLst>
                <a:ext uri="{FF2B5EF4-FFF2-40B4-BE49-F238E27FC236}">
                  <a16:creationId xmlns:a16="http://schemas.microsoft.com/office/drawing/2014/main" id="{E1D85F83-F773-40BA-AC89-B0D7AE5B2F6E}"/>
                </a:ext>
              </a:extLst>
            </p:cNvPr>
            <p:cNvSpPr/>
            <p:nvPr/>
          </p:nvSpPr>
          <p:spPr>
            <a:xfrm>
              <a:off x="8266561" y="2151410"/>
              <a:ext cx="222605" cy="841317"/>
            </a:xfrm>
            <a:prstGeom prst="leftBrace">
              <a:avLst>
                <a:gd name="adj1" fmla="val 8333"/>
                <a:gd name="adj2" fmla="val 51132"/>
              </a:avLst>
            </a:prstGeom>
            <a:noFill/>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p>
          </p:txBody>
        </p:sp>
        <p:sp>
          <p:nvSpPr>
            <p:cNvPr id="18" name="文本框 17">
              <a:extLst>
                <a:ext uri="{FF2B5EF4-FFF2-40B4-BE49-F238E27FC236}">
                  <a16:creationId xmlns:a16="http://schemas.microsoft.com/office/drawing/2014/main" id="{9C4A326D-755A-4917-AF73-82710F31CF61}"/>
                </a:ext>
              </a:extLst>
            </p:cNvPr>
            <p:cNvSpPr txBox="1"/>
            <p:nvPr/>
          </p:nvSpPr>
          <p:spPr>
            <a:xfrm>
              <a:off x="5093344" y="3149204"/>
              <a:ext cx="1465545" cy="362792"/>
            </a:xfrm>
            <a:prstGeom prst="rect">
              <a:avLst/>
            </a:prstGeom>
            <a:noFill/>
          </p:spPr>
          <p:txBody>
            <a:bodyPr wrap="square" rtlCol="0">
              <a:spAutoFit/>
            </a:bodyPr>
            <a:lstStyle/>
            <a:p>
              <a:pPr algn="ctr">
                <a:lnSpc>
                  <a:spcPct val="120000"/>
                </a:lnSpc>
              </a:pPr>
              <a:r>
                <a:rPr lang="zh-CN" altLang="en-US" sz="1600" b="1" dirty="0"/>
                <a:t>用户接口</a:t>
              </a:r>
            </a:p>
          </p:txBody>
        </p:sp>
        <p:sp>
          <p:nvSpPr>
            <p:cNvPr id="20" name="文本框 19">
              <a:extLst>
                <a:ext uri="{FF2B5EF4-FFF2-40B4-BE49-F238E27FC236}">
                  <a16:creationId xmlns:a16="http://schemas.microsoft.com/office/drawing/2014/main" id="{91869E95-05E0-40B3-82B3-0B683649C1B3}"/>
                </a:ext>
              </a:extLst>
            </p:cNvPr>
            <p:cNvSpPr txBox="1"/>
            <p:nvPr/>
          </p:nvSpPr>
          <p:spPr>
            <a:xfrm>
              <a:off x="6201910" y="2319571"/>
              <a:ext cx="2301875" cy="658257"/>
            </a:xfrm>
            <a:prstGeom prst="rect">
              <a:avLst/>
            </a:prstGeom>
            <a:noFill/>
          </p:spPr>
          <p:txBody>
            <a:bodyPr wrap="square" rtlCol="0">
              <a:spAutoFit/>
            </a:bodyPr>
            <a:lstStyle/>
            <a:p>
              <a:pPr algn="ctr">
                <a:lnSpc>
                  <a:spcPct val="120000"/>
                </a:lnSpc>
              </a:pPr>
              <a:r>
                <a:rPr lang="zh-CN" altLang="en-US" sz="1600" dirty="0"/>
                <a:t>命令接口</a:t>
              </a:r>
              <a:endParaRPr lang="en-US" altLang="zh-CN" sz="1600" dirty="0"/>
            </a:p>
            <a:p>
              <a:pPr algn="ctr">
                <a:lnSpc>
                  <a:spcPct val="120000"/>
                </a:lnSpc>
              </a:pPr>
              <a:r>
                <a:rPr lang="zh-CN" altLang="en-US" sz="1600" dirty="0"/>
                <a:t>（允许用户</a:t>
              </a:r>
              <a:r>
                <a:rPr lang="zh-CN" altLang="en-US" sz="1600" dirty="0">
                  <a:solidFill>
                    <a:srgbClr val="C00000"/>
                  </a:solidFill>
                </a:rPr>
                <a:t>直接</a:t>
              </a:r>
              <a:r>
                <a:rPr lang="zh-CN" altLang="en-US" sz="1600" dirty="0"/>
                <a:t>使用）</a:t>
              </a:r>
            </a:p>
          </p:txBody>
        </p:sp>
        <p:sp>
          <p:nvSpPr>
            <p:cNvPr id="21" name="文本框 20">
              <a:extLst>
                <a:ext uri="{FF2B5EF4-FFF2-40B4-BE49-F238E27FC236}">
                  <a16:creationId xmlns:a16="http://schemas.microsoft.com/office/drawing/2014/main" id="{BD66762F-FF4C-4FA3-8601-3A4679D6ABF3}"/>
                </a:ext>
              </a:extLst>
            </p:cNvPr>
            <p:cNvSpPr txBox="1"/>
            <p:nvPr/>
          </p:nvSpPr>
          <p:spPr>
            <a:xfrm>
              <a:off x="6361102" y="3868466"/>
              <a:ext cx="2301875" cy="658257"/>
            </a:xfrm>
            <a:prstGeom prst="rect">
              <a:avLst/>
            </a:prstGeom>
            <a:noFill/>
          </p:spPr>
          <p:txBody>
            <a:bodyPr wrap="square" rtlCol="0">
              <a:spAutoFit/>
            </a:bodyPr>
            <a:lstStyle/>
            <a:p>
              <a:pPr algn="ctr">
                <a:lnSpc>
                  <a:spcPct val="120000"/>
                </a:lnSpc>
              </a:pPr>
              <a:r>
                <a:rPr lang="zh-CN" altLang="en-US" sz="1600" dirty="0"/>
                <a:t>程序接口（允许用户通过程序</a:t>
              </a:r>
              <a:r>
                <a:rPr lang="zh-CN" altLang="en-US" sz="1600" dirty="0">
                  <a:solidFill>
                    <a:srgbClr val="C00000"/>
                  </a:solidFill>
                </a:rPr>
                <a:t>间接</a:t>
              </a:r>
              <a:r>
                <a:rPr lang="zh-CN" altLang="en-US" sz="1600" dirty="0"/>
                <a:t>使用）</a:t>
              </a:r>
            </a:p>
          </p:txBody>
        </p:sp>
        <p:sp>
          <p:nvSpPr>
            <p:cNvPr id="23" name="文本框 22">
              <a:extLst>
                <a:ext uri="{FF2B5EF4-FFF2-40B4-BE49-F238E27FC236}">
                  <a16:creationId xmlns:a16="http://schemas.microsoft.com/office/drawing/2014/main" id="{F5C22207-AE2E-415E-B99A-FF8D84571136}"/>
                </a:ext>
              </a:extLst>
            </p:cNvPr>
            <p:cNvSpPr txBox="1"/>
            <p:nvPr/>
          </p:nvSpPr>
          <p:spPr>
            <a:xfrm>
              <a:off x="8489166" y="1991008"/>
              <a:ext cx="2968594" cy="658257"/>
            </a:xfrm>
            <a:prstGeom prst="rect">
              <a:avLst/>
            </a:prstGeom>
            <a:noFill/>
          </p:spPr>
          <p:txBody>
            <a:bodyPr wrap="square" rtlCol="0">
              <a:spAutoFit/>
            </a:bodyPr>
            <a:lstStyle/>
            <a:p>
              <a:pPr algn="ctr">
                <a:lnSpc>
                  <a:spcPct val="120000"/>
                </a:lnSpc>
              </a:pPr>
              <a:r>
                <a:rPr lang="zh-CN" altLang="en-US" sz="1600" dirty="0"/>
                <a:t>联机命令接口：用户说一句，系统做一句</a:t>
              </a:r>
            </a:p>
          </p:txBody>
        </p:sp>
        <p:sp>
          <p:nvSpPr>
            <p:cNvPr id="24" name="文本框 23">
              <a:extLst>
                <a:ext uri="{FF2B5EF4-FFF2-40B4-BE49-F238E27FC236}">
                  <a16:creationId xmlns:a16="http://schemas.microsoft.com/office/drawing/2014/main" id="{CD9A7FEF-15A9-40C2-BD42-ABECC6EB586E}"/>
                </a:ext>
              </a:extLst>
            </p:cNvPr>
            <p:cNvSpPr txBox="1"/>
            <p:nvPr/>
          </p:nvSpPr>
          <p:spPr>
            <a:xfrm>
              <a:off x="8489166" y="2777404"/>
              <a:ext cx="2968594" cy="658257"/>
            </a:xfrm>
            <a:prstGeom prst="rect">
              <a:avLst/>
            </a:prstGeom>
            <a:noFill/>
          </p:spPr>
          <p:txBody>
            <a:bodyPr wrap="square" rtlCol="0">
              <a:spAutoFit/>
            </a:bodyPr>
            <a:lstStyle/>
            <a:p>
              <a:pPr algn="ctr">
                <a:lnSpc>
                  <a:spcPct val="120000"/>
                </a:lnSpc>
              </a:pPr>
              <a:r>
                <a:rPr lang="zh-CN" altLang="en-US" sz="1600" dirty="0"/>
                <a:t>脱机命令接口：用户说一堆，系统做一堆</a:t>
              </a:r>
            </a:p>
          </p:txBody>
        </p:sp>
        <p:cxnSp>
          <p:nvCxnSpPr>
            <p:cNvPr id="26" name="直接连接符 25">
              <a:extLst>
                <a:ext uri="{FF2B5EF4-FFF2-40B4-BE49-F238E27FC236}">
                  <a16:creationId xmlns:a16="http://schemas.microsoft.com/office/drawing/2014/main" id="{2A98B26B-E67A-4BDC-A3D6-613C8432A9BF}"/>
                </a:ext>
              </a:extLst>
            </p:cNvPr>
            <p:cNvCxnSpPr>
              <a:cxnSpLocks/>
            </p:cNvCxnSpPr>
            <p:nvPr/>
          </p:nvCxnSpPr>
          <p:spPr>
            <a:xfrm>
              <a:off x="8552589" y="4220932"/>
              <a:ext cx="306147"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AC0A3EB-89B1-4EE9-B3CB-FB0FB0675F36}"/>
                </a:ext>
              </a:extLst>
            </p:cNvPr>
            <p:cNvSpPr txBox="1"/>
            <p:nvPr/>
          </p:nvSpPr>
          <p:spPr>
            <a:xfrm>
              <a:off x="8839643" y="4037479"/>
              <a:ext cx="2014821" cy="362792"/>
            </a:xfrm>
            <a:prstGeom prst="rect">
              <a:avLst/>
            </a:prstGeom>
            <a:noFill/>
          </p:spPr>
          <p:txBody>
            <a:bodyPr wrap="square" rtlCol="0">
              <a:spAutoFit/>
            </a:bodyPr>
            <a:lstStyle/>
            <a:p>
              <a:pPr algn="ctr">
                <a:lnSpc>
                  <a:spcPct val="120000"/>
                </a:lnSpc>
              </a:pPr>
              <a:r>
                <a:rPr lang="zh-CN" altLang="en-US" sz="1600" dirty="0"/>
                <a:t>由一组</a:t>
              </a:r>
              <a:r>
                <a:rPr lang="zh-CN" altLang="en-US" sz="1600" dirty="0">
                  <a:solidFill>
                    <a:srgbClr val="C00000"/>
                  </a:solidFill>
                </a:rPr>
                <a:t>系统调用</a:t>
              </a:r>
              <a:r>
                <a:rPr lang="zh-CN" altLang="en-US" sz="1600" dirty="0"/>
                <a:t>组成</a:t>
              </a:r>
            </a:p>
          </p:txBody>
        </p:sp>
      </p:grpSp>
      <p:grpSp>
        <p:nvGrpSpPr>
          <p:cNvPr id="17" name="组合 16">
            <a:extLst>
              <a:ext uri="{FF2B5EF4-FFF2-40B4-BE49-F238E27FC236}">
                <a16:creationId xmlns:a16="http://schemas.microsoft.com/office/drawing/2014/main" id="{E22A8AB5-6E49-4EF1-8F20-297BB452661E}"/>
              </a:ext>
            </a:extLst>
          </p:cNvPr>
          <p:cNvGrpSpPr/>
          <p:nvPr/>
        </p:nvGrpSpPr>
        <p:grpSpPr>
          <a:xfrm>
            <a:off x="306593" y="2560660"/>
            <a:ext cx="4972054" cy="2155359"/>
            <a:chOff x="375397" y="2605879"/>
            <a:chExt cx="4972054" cy="2155359"/>
          </a:xfrm>
        </p:grpSpPr>
        <p:sp>
          <p:nvSpPr>
            <p:cNvPr id="25" name="矩形 24">
              <a:extLst>
                <a:ext uri="{FF2B5EF4-FFF2-40B4-BE49-F238E27FC236}">
                  <a16:creationId xmlns:a16="http://schemas.microsoft.com/office/drawing/2014/main" id="{4DFB8007-8F9C-4102-A730-82BAD6FEF809}"/>
                </a:ext>
              </a:extLst>
            </p:cNvPr>
            <p:cNvSpPr/>
            <p:nvPr/>
          </p:nvSpPr>
          <p:spPr>
            <a:xfrm>
              <a:off x="1478070" y="2605879"/>
              <a:ext cx="2292263" cy="2155359"/>
            </a:xfrm>
            <a:prstGeom prst="rect">
              <a:avLst/>
            </a:prstGeom>
            <a:solidFill>
              <a:srgbClr val="4472C4">
                <a:lumMod val="40000"/>
                <a:lumOff val="60000"/>
              </a:srgbClr>
            </a:solidFill>
            <a:ln w="12700"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20000"/>
                </a:lnSpc>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28" name="文本框 27">
              <a:extLst>
                <a:ext uri="{FF2B5EF4-FFF2-40B4-BE49-F238E27FC236}">
                  <a16:creationId xmlns:a16="http://schemas.microsoft.com/office/drawing/2014/main" id="{FD8C026D-E1DC-4E9D-94E9-593C8EDD78D7}"/>
                </a:ext>
              </a:extLst>
            </p:cNvPr>
            <p:cNvSpPr txBox="1"/>
            <p:nvPr/>
          </p:nvSpPr>
          <p:spPr>
            <a:xfrm>
              <a:off x="1784956" y="2689121"/>
              <a:ext cx="1678488" cy="396583"/>
            </a:xfrm>
            <a:prstGeom prst="rect">
              <a:avLst/>
            </a:prstGeom>
            <a:noFill/>
          </p:spPr>
          <p:txBody>
            <a:bodyPr wrap="square" rtlCol="0">
              <a:spAutoFit/>
            </a:bodyPr>
            <a:lstStyle/>
            <a:p>
              <a:pPr marL="0" marR="0" lvl="0" indent="0" algn="ctr" defTabSz="914400" eaLnBrk="1" fontAlgn="auto" latinLnBrk="0" hangingPunct="1">
                <a:lnSpc>
                  <a:spcPct val="120000"/>
                </a:lnSpc>
                <a:buClrTx/>
                <a:buSzTx/>
                <a:buFontTx/>
                <a:buNone/>
                <a:tabLst/>
                <a:defRPr/>
              </a:pPr>
              <a:r>
                <a:rPr kumimoji="0" lang="zh-CN" altLang="en-US" sz="1800" b="0" i="0" u="none" strike="noStrike" kern="0" cap="none" spc="0" normalizeH="0" baseline="0" noProof="0" dirty="0">
                  <a:ln>
                    <a:noFill/>
                  </a:ln>
                  <a:solidFill>
                    <a:prstClr val="white"/>
                  </a:solidFill>
                  <a:effectLst/>
                  <a:uLnTx/>
                  <a:uFillTx/>
                </a:rPr>
                <a:t>用户</a:t>
              </a:r>
            </a:p>
          </p:txBody>
        </p:sp>
        <p:sp>
          <p:nvSpPr>
            <p:cNvPr id="29" name="矩形 28">
              <a:extLst>
                <a:ext uri="{FF2B5EF4-FFF2-40B4-BE49-F238E27FC236}">
                  <a16:creationId xmlns:a16="http://schemas.microsoft.com/office/drawing/2014/main" id="{47B427B4-A83E-4EB6-B8EC-DA3AB2E1D05A}"/>
                </a:ext>
              </a:extLst>
            </p:cNvPr>
            <p:cNvSpPr/>
            <p:nvPr/>
          </p:nvSpPr>
          <p:spPr>
            <a:xfrm>
              <a:off x="1891428" y="3128283"/>
              <a:ext cx="1878905" cy="545440"/>
            </a:xfrm>
            <a:prstGeom prst="rect">
              <a:avLst/>
            </a:prstGeom>
            <a:solidFill>
              <a:srgbClr val="30579C"/>
            </a:solidFill>
            <a:ln w="12700" cap="flat" cmpd="sng" algn="ctr">
              <a:solidFill>
                <a:srgbClr val="30579C"/>
              </a:solidFill>
              <a:prstDash val="solid"/>
              <a:miter lim="800000"/>
            </a:ln>
            <a:effectLst/>
          </p:spPr>
          <p:txBody>
            <a:bodyPr rtlCol="0" anchor="ctr"/>
            <a:lstStyle/>
            <a:p>
              <a:pPr marL="0" marR="0" lvl="0" indent="0" algn="ctr" defTabSz="914400" eaLnBrk="1" fontAlgn="auto" latinLnBrk="0" hangingPunct="1">
                <a:lnSpc>
                  <a:spcPct val="120000"/>
                </a:lnSpc>
                <a:buClrTx/>
                <a:buSzTx/>
                <a:buFontTx/>
                <a:buNone/>
                <a:tabLst/>
                <a:defRPr/>
              </a:pPr>
              <a:r>
                <a:rPr kumimoji="0" lang="zh-CN" altLang="en-US" sz="1800" b="0" i="0" u="none" strike="noStrike" kern="0" cap="none" spc="0" normalizeH="0" baseline="0" noProof="0" dirty="0">
                  <a:ln>
                    <a:noFill/>
                  </a:ln>
                  <a:solidFill>
                    <a:prstClr val="white"/>
                  </a:solidFill>
                  <a:effectLst/>
                  <a:uLnTx/>
                  <a:uFillTx/>
                </a:rPr>
                <a:t>应用程序（软件）</a:t>
              </a:r>
            </a:p>
          </p:txBody>
        </p:sp>
        <p:sp>
          <p:nvSpPr>
            <p:cNvPr id="30" name="矩形 29">
              <a:extLst>
                <a:ext uri="{FF2B5EF4-FFF2-40B4-BE49-F238E27FC236}">
                  <a16:creationId xmlns:a16="http://schemas.microsoft.com/office/drawing/2014/main" id="{6E131B35-231A-47D4-9DFD-3B4CA33C3E29}"/>
                </a:ext>
              </a:extLst>
            </p:cNvPr>
            <p:cNvSpPr/>
            <p:nvPr/>
          </p:nvSpPr>
          <p:spPr>
            <a:xfrm>
              <a:off x="1478069" y="3671055"/>
              <a:ext cx="2292263" cy="545440"/>
            </a:xfrm>
            <a:prstGeom prst="rect">
              <a:avLst/>
            </a:prstGeom>
            <a:solidFill>
              <a:srgbClr val="8FAADC"/>
            </a:solidFill>
            <a:ln w="12700"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20000"/>
                </a:lnSpc>
                <a:buClrTx/>
                <a:buSzTx/>
                <a:buFontTx/>
                <a:buNone/>
                <a:tabLst/>
                <a:defRPr/>
              </a:pPr>
              <a:r>
                <a:rPr kumimoji="0" lang="zh-CN" altLang="en-US" sz="1800" b="0" i="0" u="none" strike="noStrike" kern="0" cap="none" spc="0" normalizeH="0" baseline="0" noProof="0" dirty="0">
                  <a:ln>
                    <a:noFill/>
                  </a:ln>
                  <a:solidFill>
                    <a:prstClr val="white"/>
                  </a:solidFill>
                  <a:effectLst/>
                  <a:uLnTx/>
                  <a:uFillTx/>
                </a:rPr>
                <a:t>操作系统</a:t>
              </a:r>
            </a:p>
          </p:txBody>
        </p:sp>
        <p:sp>
          <p:nvSpPr>
            <p:cNvPr id="31" name="矩形 30">
              <a:extLst>
                <a:ext uri="{FF2B5EF4-FFF2-40B4-BE49-F238E27FC236}">
                  <a16:creationId xmlns:a16="http://schemas.microsoft.com/office/drawing/2014/main" id="{AED633FE-C023-4150-894B-1BD58BFCC22C}"/>
                </a:ext>
              </a:extLst>
            </p:cNvPr>
            <p:cNvSpPr/>
            <p:nvPr/>
          </p:nvSpPr>
          <p:spPr>
            <a:xfrm>
              <a:off x="1478068" y="4213827"/>
              <a:ext cx="2292264" cy="545440"/>
            </a:xfrm>
            <a:prstGeom prst="rect">
              <a:avLst/>
            </a:prstGeom>
            <a:solidFill>
              <a:srgbClr val="30579C"/>
            </a:solidFill>
            <a:ln w="12700"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20000"/>
                </a:lnSpc>
                <a:buClrTx/>
                <a:buSzTx/>
                <a:buFontTx/>
                <a:buNone/>
                <a:tabLst/>
                <a:defRPr/>
              </a:pPr>
              <a:r>
                <a:rPr kumimoji="0" lang="zh-CN" altLang="en-US" sz="1800" b="0" i="0" u="none" strike="noStrike" kern="0" cap="none" spc="0" normalizeH="0" baseline="0" noProof="0" dirty="0">
                  <a:ln>
                    <a:noFill/>
                  </a:ln>
                  <a:solidFill>
                    <a:prstClr val="white"/>
                  </a:solidFill>
                  <a:effectLst/>
                  <a:uLnTx/>
                  <a:uFillTx/>
                </a:rPr>
                <a:t>裸机（纯硬件）</a:t>
              </a:r>
            </a:p>
          </p:txBody>
        </p:sp>
        <p:sp>
          <p:nvSpPr>
            <p:cNvPr id="32" name="箭头: 上 31">
              <a:extLst>
                <a:ext uri="{FF2B5EF4-FFF2-40B4-BE49-F238E27FC236}">
                  <a16:creationId xmlns:a16="http://schemas.microsoft.com/office/drawing/2014/main" id="{D69962DB-7499-4B7A-872E-20080ECCA8F2}"/>
                </a:ext>
              </a:extLst>
            </p:cNvPr>
            <p:cNvSpPr/>
            <p:nvPr/>
          </p:nvSpPr>
          <p:spPr>
            <a:xfrm>
              <a:off x="1565751" y="3492570"/>
              <a:ext cx="219205" cy="437462"/>
            </a:xfrm>
            <a:prstGeom prst="upArrow">
              <a:avLst/>
            </a:prstGeom>
            <a:solidFill>
              <a:srgbClr val="70AD47">
                <a:lumMod val="60000"/>
                <a:lumOff val="4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20000"/>
                </a:lnSpc>
                <a:buClrTx/>
                <a:buSzTx/>
                <a:buFontTx/>
                <a:buNone/>
                <a:tabLst/>
                <a:defRPr/>
              </a:pPr>
              <a:endParaRPr kumimoji="0" lang="zh-CN" altLang="en-US" sz="1800" b="0" i="0" u="none" strike="noStrike" kern="0" cap="none" spc="0" normalizeH="0" baseline="0" noProof="0" dirty="0">
                <a:ln>
                  <a:noFill/>
                </a:ln>
                <a:solidFill>
                  <a:prstClr val="white"/>
                </a:solidFill>
                <a:effectLst/>
                <a:uLnTx/>
                <a:uFillTx/>
              </a:endParaRPr>
            </a:p>
          </p:txBody>
        </p:sp>
        <p:sp>
          <p:nvSpPr>
            <p:cNvPr id="34" name="箭头: 上 33">
              <a:extLst>
                <a:ext uri="{FF2B5EF4-FFF2-40B4-BE49-F238E27FC236}">
                  <a16:creationId xmlns:a16="http://schemas.microsoft.com/office/drawing/2014/main" id="{361D4980-28C3-4222-AC01-92475E6F4A55}"/>
                </a:ext>
              </a:extLst>
            </p:cNvPr>
            <p:cNvSpPr/>
            <p:nvPr/>
          </p:nvSpPr>
          <p:spPr>
            <a:xfrm>
              <a:off x="3353841" y="3494983"/>
              <a:ext cx="219205" cy="437462"/>
            </a:xfrm>
            <a:prstGeom prst="upArrow">
              <a:avLst/>
            </a:prstGeom>
            <a:solidFill>
              <a:srgbClr val="70AD47">
                <a:lumMod val="60000"/>
                <a:lumOff val="4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20000"/>
                </a:lnSpc>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35" name="对话气泡: 矩形 34">
              <a:extLst>
                <a:ext uri="{FF2B5EF4-FFF2-40B4-BE49-F238E27FC236}">
                  <a16:creationId xmlns:a16="http://schemas.microsoft.com/office/drawing/2014/main" id="{4153E073-6275-48BD-B169-5E3069CDBE9A}"/>
                </a:ext>
              </a:extLst>
            </p:cNvPr>
            <p:cNvSpPr/>
            <p:nvPr/>
          </p:nvSpPr>
          <p:spPr>
            <a:xfrm rot="16200000">
              <a:off x="4406806" y="3431973"/>
              <a:ext cx="631637" cy="1249653"/>
            </a:xfrm>
            <a:prstGeom prst="wedgeRectCallout">
              <a:avLst>
                <a:gd name="adj1" fmla="val 55030"/>
                <a:gd name="adj2" fmla="val -89422"/>
              </a:avLst>
            </a:prstGeom>
            <a:solidFill>
              <a:srgbClr val="70AD47">
                <a:lumMod val="60000"/>
                <a:lumOff val="40000"/>
              </a:srgbClr>
            </a:solidFill>
            <a:ln w="12700" cap="flat" cmpd="sng" algn="ctr">
              <a:solidFill>
                <a:srgbClr val="70AD47">
                  <a:lumMod val="75000"/>
                </a:srgbClr>
              </a:solidFill>
              <a:prstDash val="solid"/>
              <a:miter lim="800000"/>
            </a:ln>
            <a:effectLst/>
          </p:spPr>
          <p:txBody>
            <a:bodyPr vert="vert" rtlCol="0" anchor="ctr"/>
            <a:lstStyle/>
            <a:p>
              <a:pPr marL="0" marR="0" lvl="0" indent="0" algn="ctr" defTabSz="914400" eaLnBrk="1" fontAlgn="auto" latinLnBrk="0" hangingPunct="1">
                <a:lnSpc>
                  <a:spcPct val="120000"/>
                </a:lnSpc>
                <a:buClrTx/>
                <a:buSzTx/>
                <a:buFontTx/>
                <a:buNone/>
                <a:tabLst/>
                <a:defRPr/>
              </a:pPr>
              <a:r>
                <a:rPr kumimoji="0" lang="zh-CN" altLang="en-US" sz="1600" b="0" i="0" u="none" strike="noStrike" kern="0" cap="none" spc="0" normalizeH="0" baseline="0" noProof="0" dirty="0">
                  <a:ln>
                    <a:noFill/>
                  </a:ln>
                  <a:solidFill>
                    <a:prstClr val="white"/>
                  </a:solidFill>
                  <a:effectLst/>
                  <a:uLnTx/>
                  <a:uFillTx/>
                </a:rPr>
                <a:t>程序接口（系统调用）</a:t>
              </a:r>
            </a:p>
          </p:txBody>
        </p:sp>
        <p:sp>
          <p:nvSpPr>
            <p:cNvPr id="36" name="对话气泡: 矩形 35">
              <a:extLst>
                <a:ext uri="{FF2B5EF4-FFF2-40B4-BE49-F238E27FC236}">
                  <a16:creationId xmlns:a16="http://schemas.microsoft.com/office/drawing/2014/main" id="{7AF2BCA3-E0C8-49EC-A62A-AAF8D1FBF4A8}"/>
                </a:ext>
              </a:extLst>
            </p:cNvPr>
            <p:cNvSpPr/>
            <p:nvPr/>
          </p:nvSpPr>
          <p:spPr>
            <a:xfrm rot="16200000">
              <a:off x="666265" y="3563295"/>
              <a:ext cx="359664" cy="941399"/>
            </a:xfrm>
            <a:prstGeom prst="wedgeRectCallout">
              <a:avLst>
                <a:gd name="adj1" fmla="val 74145"/>
                <a:gd name="adj2" fmla="val 74575"/>
              </a:avLst>
            </a:prstGeom>
            <a:solidFill>
              <a:srgbClr val="70AD47">
                <a:lumMod val="60000"/>
                <a:lumOff val="40000"/>
              </a:srgbClr>
            </a:solidFill>
            <a:ln w="12700" cap="flat" cmpd="sng" algn="ctr">
              <a:solidFill>
                <a:srgbClr val="70AD47">
                  <a:lumMod val="75000"/>
                </a:srgbClr>
              </a:solidFill>
              <a:prstDash val="solid"/>
              <a:miter lim="800000"/>
            </a:ln>
            <a:effectLst/>
          </p:spPr>
          <p:txBody>
            <a:bodyPr vert="vert" rtlCol="0" anchor="ctr"/>
            <a:lstStyle/>
            <a:p>
              <a:pPr marL="0" marR="0" lvl="0" indent="0" algn="ctr" defTabSz="914400" eaLnBrk="1" fontAlgn="auto" latinLnBrk="0" hangingPunct="1">
                <a:lnSpc>
                  <a:spcPct val="120000"/>
                </a:lnSpc>
                <a:buClrTx/>
                <a:buSzTx/>
                <a:buFontTx/>
                <a:buNone/>
                <a:tabLst/>
                <a:defRPr/>
              </a:pPr>
              <a:r>
                <a:rPr kumimoji="0" lang="zh-CN" altLang="en-US" sz="1600" b="0" i="0" u="none" strike="noStrike" kern="0" cap="none" spc="0" normalizeH="0" baseline="0" noProof="0" dirty="0">
                  <a:ln>
                    <a:noFill/>
                  </a:ln>
                  <a:solidFill>
                    <a:prstClr val="white"/>
                  </a:solidFill>
                  <a:effectLst/>
                  <a:uLnTx/>
                  <a:uFillTx/>
                </a:rPr>
                <a:t>命令接口</a:t>
              </a:r>
            </a:p>
          </p:txBody>
        </p:sp>
      </p:grpSp>
      <p:sp>
        <p:nvSpPr>
          <p:cNvPr id="37" name="文本框 36">
            <a:extLst>
              <a:ext uri="{FF2B5EF4-FFF2-40B4-BE49-F238E27FC236}">
                <a16:creationId xmlns:a16="http://schemas.microsoft.com/office/drawing/2014/main" id="{ABC8D3C9-248C-4C5E-AF1A-038B25689ECE}"/>
              </a:ext>
            </a:extLst>
          </p:cNvPr>
          <p:cNvSpPr txBox="1"/>
          <p:nvPr/>
        </p:nvSpPr>
        <p:spPr>
          <a:xfrm>
            <a:off x="882773" y="402648"/>
            <a:ext cx="4421139" cy="497957"/>
          </a:xfrm>
          <a:prstGeom prst="rect">
            <a:avLst/>
          </a:prstGeom>
          <a:noFill/>
        </p:spPr>
        <p:txBody>
          <a:bodyPr wrap="square" rtlCol="0">
            <a:spAutoFit/>
          </a:bodyPr>
          <a:lstStyle/>
          <a:p>
            <a:pPr>
              <a:lnSpc>
                <a:spcPct val="120000"/>
              </a:lnSpc>
            </a:pPr>
            <a:r>
              <a:rPr lang="zh-CN" altLang="en-US" sz="2400" b="1" dirty="0"/>
              <a:t>什么是系统调用，有何作用？</a:t>
            </a:r>
          </a:p>
        </p:txBody>
      </p:sp>
      <p:sp>
        <p:nvSpPr>
          <p:cNvPr id="2" name="灯片编号占位符 1">
            <a:extLst>
              <a:ext uri="{FF2B5EF4-FFF2-40B4-BE49-F238E27FC236}">
                <a16:creationId xmlns:a16="http://schemas.microsoft.com/office/drawing/2014/main" id="{4290825B-0E60-4023-89FA-9BFC4FF7F416}"/>
              </a:ext>
            </a:extLst>
          </p:cNvPr>
          <p:cNvSpPr>
            <a:spLocks noGrp="1"/>
          </p:cNvSpPr>
          <p:nvPr>
            <p:ph type="sldNum" sz="quarter" idx="12"/>
          </p:nvPr>
        </p:nvSpPr>
        <p:spPr/>
        <p:txBody>
          <a:bodyPr/>
          <a:lstStyle/>
          <a:p>
            <a:fld id="{48F63A3B-78C7-47BE-AE5E-E10140E04643}" type="slidenum">
              <a:rPr lang="en-US" smtClean="0"/>
              <a:pPr/>
              <a:t>123</a:t>
            </a:fld>
            <a:endParaRPr lang="en-US" dirty="0"/>
          </a:p>
        </p:txBody>
      </p:sp>
    </p:spTree>
    <p:extLst>
      <p:ext uri="{BB962C8B-B14F-4D97-AF65-F5344CB8AC3E}">
        <p14:creationId xmlns:p14="http://schemas.microsoft.com/office/powerpoint/2010/main" val="15784810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BB355C8-312D-468A-8BFD-CC3A384E0E9C}"/>
              </a:ext>
            </a:extLst>
          </p:cNvPr>
          <p:cNvSpPr>
            <a:spLocks noGrp="1"/>
          </p:cNvSpPr>
          <p:nvPr>
            <p:ph idx="1"/>
          </p:nvPr>
        </p:nvSpPr>
        <p:spPr>
          <a:xfrm>
            <a:off x="647699" y="1190118"/>
            <a:ext cx="9938320" cy="396583"/>
          </a:xfrm>
        </p:spPr>
        <p:txBody>
          <a:bodyPr/>
          <a:lstStyle/>
          <a:p>
            <a:pPr algn="just">
              <a:lnSpc>
                <a:spcPct val="120000"/>
              </a:lnSpc>
              <a:spcBef>
                <a:spcPts val="0"/>
              </a:spcBef>
            </a:pPr>
            <a:r>
              <a:rPr lang="zh-CN" altLang="en-US" b="1" dirty="0"/>
              <a:t>问题</a:t>
            </a:r>
            <a:r>
              <a:rPr lang="zh-CN" altLang="en-US" dirty="0"/>
              <a:t>：操作系统为什么要提供“系统调用”功能？</a:t>
            </a:r>
          </a:p>
        </p:txBody>
      </p:sp>
      <p:sp>
        <p:nvSpPr>
          <p:cNvPr id="4" name="文本框 3">
            <a:extLst>
              <a:ext uri="{FF2B5EF4-FFF2-40B4-BE49-F238E27FC236}">
                <a16:creationId xmlns:a16="http://schemas.microsoft.com/office/drawing/2014/main" id="{FCEFE71A-381D-4031-9E0B-920B60E8C8AA}"/>
              </a:ext>
            </a:extLst>
          </p:cNvPr>
          <p:cNvSpPr txBox="1"/>
          <p:nvPr/>
        </p:nvSpPr>
        <p:spPr>
          <a:xfrm>
            <a:off x="857646" y="402648"/>
            <a:ext cx="5022330" cy="497957"/>
          </a:xfrm>
          <a:prstGeom prst="rect">
            <a:avLst/>
          </a:prstGeom>
          <a:noFill/>
        </p:spPr>
        <p:txBody>
          <a:bodyPr wrap="square" rtlCol="0">
            <a:spAutoFit/>
          </a:bodyPr>
          <a:lstStyle/>
          <a:p>
            <a:pPr>
              <a:lnSpc>
                <a:spcPct val="120000"/>
              </a:lnSpc>
            </a:pPr>
            <a:r>
              <a:rPr lang="zh-CN" altLang="en-US" sz="2400" b="1" dirty="0"/>
              <a:t>什么是系统调用，有何作用？</a:t>
            </a:r>
          </a:p>
        </p:txBody>
      </p:sp>
      <p:sp>
        <p:nvSpPr>
          <p:cNvPr id="5" name="内容占位符 2">
            <a:extLst>
              <a:ext uri="{FF2B5EF4-FFF2-40B4-BE49-F238E27FC236}">
                <a16:creationId xmlns:a16="http://schemas.microsoft.com/office/drawing/2014/main" id="{C2DD90ED-1CA7-4475-8A2B-39E8F21981B3}"/>
              </a:ext>
            </a:extLst>
          </p:cNvPr>
          <p:cNvSpPr txBox="1">
            <a:spLocks/>
          </p:cNvSpPr>
          <p:nvPr/>
        </p:nvSpPr>
        <p:spPr>
          <a:xfrm>
            <a:off x="647699" y="1761834"/>
            <a:ext cx="9938320" cy="1061381"/>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pPr>
            <a:r>
              <a:rPr lang="zh-CN" altLang="en-US" b="1" dirty="0"/>
              <a:t>生活场景</a:t>
            </a:r>
            <a:r>
              <a:rPr lang="zh-CN" altLang="en-US" dirty="0"/>
              <a:t>：你去学校打印店打印论文，当你按下“打印”之后，打印机开始工作。你的论文打印到一半时，另一位同学按下了“打印”按钮开始打印他自己的论文。最终，你的论文和该同学的论文页面并没有混杂在一起，都是按顺序依次打印的。</a:t>
            </a:r>
          </a:p>
        </p:txBody>
      </p:sp>
      <p:sp>
        <p:nvSpPr>
          <p:cNvPr id="6" name="内容占位符 2">
            <a:extLst>
              <a:ext uri="{FF2B5EF4-FFF2-40B4-BE49-F238E27FC236}">
                <a16:creationId xmlns:a16="http://schemas.microsoft.com/office/drawing/2014/main" id="{D4BF9743-CE9E-4E47-9295-BB66FD7C46F6}"/>
              </a:ext>
            </a:extLst>
          </p:cNvPr>
          <p:cNvSpPr txBox="1">
            <a:spLocks/>
          </p:cNvSpPr>
          <p:nvPr/>
        </p:nvSpPr>
        <p:spPr>
          <a:xfrm>
            <a:off x="666749" y="3000079"/>
            <a:ext cx="9938320" cy="396583"/>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pPr>
            <a:r>
              <a:rPr lang="zh-CN" altLang="en-US" b="1" dirty="0"/>
              <a:t>思考</a:t>
            </a:r>
            <a:r>
              <a:rPr lang="zh-CN" altLang="en-US" dirty="0"/>
              <a:t>：如果各个进程可以随意地使用打印机，会发生什么情况？</a:t>
            </a:r>
          </a:p>
        </p:txBody>
      </p:sp>
      <p:sp>
        <p:nvSpPr>
          <p:cNvPr id="7" name="内容占位符 2">
            <a:extLst>
              <a:ext uri="{FF2B5EF4-FFF2-40B4-BE49-F238E27FC236}">
                <a16:creationId xmlns:a16="http://schemas.microsoft.com/office/drawing/2014/main" id="{DD68CF64-B54C-4925-A390-85E9EBA72C1E}"/>
              </a:ext>
            </a:extLst>
          </p:cNvPr>
          <p:cNvSpPr txBox="1">
            <a:spLocks/>
          </p:cNvSpPr>
          <p:nvPr/>
        </p:nvSpPr>
        <p:spPr>
          <a:xfrm>
            <a:off x="647699" y="3577444"/>
            <a:ext cx="9938320" cy="72898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pPr>
            <a:r>
              <a:rPr lang="zh-CN" altLang="en-US" dirty="0"/>
              <a:t>你的论文打印到一半时，另一位同学按下了“打印”按钮开始打印他自己的论文。结果，你的后半部分论文与该同学的页面混杂在一起了。</a:t>
            </a:r>
          </a:p>
        </p:txBody>
      </p:sp>
      <p:sp>
        <p:nvSpPr>
          <p:cNvPr id="8" name="内容占位符 2">
            <a:extLst>
              <a:ext uri="{FF2B5EF4-FFF2-40B4-BE49-F238E27FC236}">
                <a16:creationId xmlns:a16="http://schemas.microsoft.com/office/drawing/2014/main" id="{A40BA1D4-B810-48A4-A7F1-1E12032BD8B5}"/>
              </a:ext>
            </a:extLst>
          </p:cNvPr>
          <p:cNvSpPr txBox="1">
            <a:spLocks/>
          </p:cNvSpPr>
          <p:nvPr/>
        </p:nvSpPr>
        <p:spPr>
          <a:xfrm>
            <a:off x="666749" y="4638254"/>
            <a:ext cx="9938320" cy="72898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pPr>
            <a:r>
              <a:rPr lang="zh-CN" altLang="en-US" b="1" dirty="0"/>
              <a:t>解决方法</a:t>
            </a:r>
            <a:r>
              <a:rPr lang="zh-CN" altLang="en-US" dirty="0"/>
              <a:t>：操作系统提供“系统调用”功能，用户进程想要使用打印机这种共享资源，只能通过系统调用向操作系统发出请求。操作系统会对各个请求进行协调管理。</a:t>
            </a:r>
          </a:p>
        </p:txBody>
      </p:sp>
      <p:sp>
        <p:nvSpPr>
          <p:cNvPr id="2" name="灯片编号占位符 1">
            <a:extLst>
              <a:ext uri="{FF2B5EF4-FFF2-40B4-BE49-F238E27FC236}">
                <a16:creationId xmlns:a16="http://schemas.microsoft.com/office/drawing/2014/main" id="{E08B2E8C-E5F2-48FC-97E7-9B25AE056D31}"/>
              </a:ext>
            </a:extLst>
          </p:cNvPr>
          <p:cNvSpPr>
            <a:spLocks noGrp="1"/>
          </p:cNvSpPr>
          <p:nvPr>
            <p:ph type="sldNum" sz="quarter" idx="12"/>
          </p:nvPr>
        </p:nvSpPr>
        <p:spPr/>
        <p:txBody>
          <a:bodyPr/>
          <a:lstStyle/>
          <a:p>
            <a:fld id="{48F63A3B-78C7-47BE-AE5E-E10140E04643}" type="slidenum">
              <a:rPr lang="en-US" smtClean="0"/>
              <a:pPr/>
              <a:t>124</a:t>
            </a:fld>
            <a:endParaRPr lang="en-US" dirty="0"/>
          </a:p>
        </p:txBody>
      </p:sp>
    </p:spTree>
    <p:extLst>
      <p:ext uri="{BB962C8B-B14F-4D97-AF65-F5344CB8AC3E}">
        <p14:creationId xmlns:p14="http://schemas.microsoft.com/office/powerpoint/2010/main" val="32344640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E5454C-CC66-4DF0-9EA7-A2EA026CD8A4}"/>
              </a:ext>
            </a:extLst>
          </p:cNvPr>
          <p:cNvSpPr>
            <a:spLocks noGrp="1"/>
          </p:cNvSpPr>
          <p:nvPr>
            <p:ph idx="1"/>
          </p:nvPr>
        </p:nvSpPr>
        <p:spPr>
          <a:xfrm>
            <a:off x="598069" y="1029879"/>
            <a:ext cx="9993732" cy="1393779"/>
          </a:xfrm>
        </p:spPr>
        <p:txBody>
          <a:bodyPr/>
          <a:lstStyle/>
          <a:p>
            <a:pPr indent="457200" algn="just">
              <a:lnSpc>
                <a:spcPct val="120000"/>
              </a:lnSpc>
              <a:spcBef>
                <a:spcPts val="0"/>
              </a:spcBef>
            </a:pPr>
            <a:r>
              <a:rPr lang="zh-CN" altLang="en-US" dirty="0"/>
              <a:t>应用程序通过</a:t>
            </a:r>
            <a:r>
              <a:rPr lang="zh-CN" altLang="en-US" dirty="0">
                <a:solidFill>
                  <a:srgbClr val="C00000"/>
                </a:solidFill>
              </a:rPr>
              <a:t>系统调用</a:t>
            </a:r>
            <a:r>
              <a:rPr lang="zh-CN" altLang="en-US" dirty="0"/>
              <a:t>请求操作系统的服务。系统中的各种共享资源都由操作系统统一掌管，因此在用户程序中，凡是与资源有关的操作（如存储分配、</a:t>
            </a:r>
            <a:r>
              <a:rPr lang="en-US" altLang="zh-CN" dirty="0"/>
              <a:t>I/O</a:t>
            </a:r>
            <a:r>
              <a:rPr lang="zh-CN" altLang="en-US" dirty="0"/>
              <a:t>操作、文件管理等），都必须通过系统调用的方式向操作系统提出服务请求，由操作系统代为完成。这样</a:t>
            </a:r>
            <a:r>
              <a:rPr lang="zh-CN" altLang="en-US" dirty="0">
                <a:solidFill>
                  <a:srgbClr val="C00000"/>
                </a:solidFill>
              </a:rPr>
              <a:t>可以保证系统的稳定性和安全性</a:t>
            </a:r>
            <a:r>
              <a:rPr lang="zh-CN" altLang="en-US" dirty="0"/>
              <a:t>，防止用户进行非法操作。</a:t>
            </a:r>
          </a:p>
        </p:txBody>
      </p:sp>
      <p:pic>
        <p:nvPicPr>
          <p:cNvPr id="4" name="图片 3">
            <a:extLst>
              <a:ext uri="{FF2B5EF4-FFF2-40B4-BE49-F238E27FC236}">
                <a16:creationId xmlns:a16="http://schemas.microsoft.com/office/drawing/2014/main" id="{033C1FCF-77CF-40E7-9B7F-2FA864D605A8}"/>
              </a:ext>
            </a:extLst>
          </p:cNvPr>
          <p:cNvPicPr>
            <a:picLocks noChangeAspect="1"/>
          </p:cNvPicPr>
          <p:nvPr/>
        </p:nvPicPr>
        <p:blipFill>
          <a:blip r:embed="rId2"/>
          <a:stretch>
            <a:fillRect/>
          </a:stretch>
        </p:blipFill>
        <p:spPr>
          <a:xfrm>
            <a:off x="857646" y="2643362"/>
            <a:ext cx="7697061" cy="3392230"/>
          </a:xfrm>
          <a:prstGeom prst="rect">
            <a:avLst/>
          </a:prstGeom>
        </p:spPr>
      </p:pic>
      <p:sp>
        <p:nvSpPr>
          <p:cNvPr id="10" name="对话气泡: 矩形 9">
            <a:extLst>
              <a:ext uri="{FF2B5EF4-FFF2-40B4-BE49-F238E27FC236}">
                <a16:creationId xmlns:a16="http://schemas.microsoft.com/office/drawing/2014/main" id="{4E07AAFA-756F-4294-8A4E-197F74358536}"/>
              </a:ext>
            </a:extLst>
          </p:cNvPr>
          <p:cNvSpPr/>
          <p:nvPr/>
        </p:nvSpPr>
        <p:spPr>
          <a:xfrm rot="16200000">
            <a:off x="1246508" y="4162248"/>
            <a:ext cx="1393777" cy="2756350"/>
          </a:xfrm>
          <a:prstGeom prst="wedgeRectCallout">
            <a:avLst>
              <a:gd name="adj1" fmla="val 70117"/>
              <a:gd name="adj2" fmla="val 40847"/>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lnSpc>
                <a:spcPct val="120000"/>
              </a:lnSpc>
            </a:pPr>
            <a:r>
              <a:rPr lang="zh-CN" altLang="en-US" sz="1400" dirty="0">
                <a:solidFill>
                  <a:schemeClr val="tx1"/>
                </a:solidFill>
              </a:rPr>
              <a:t>系统调用的相关处理涉及到对系统资源的管理、对进程的控制、这些功能需要执行一些</a:t>
            </a:r>
            <a:r>
              <a:rPr lang="zh-CN" altLang="en-US" sz="1400" dirty="0">
                <a:solidFill>
                  <a:srgbClr val="FF0000"/>
                </a:solidFill>
              </a:rPr>
              <a:t>特权指令</a:t>
            </a:r>
            <a:r>
              <a:rPr lang="zh-CN" altLang="en-US" sz="1400" dirty="0">
                <a:solidFill>
                  <a:schemeClr val="tx1"/>
                </a:solidFill>
              </a:rPr>
              <a:t>才能完成，因此</a:t>
            </a:r>
            <a:r>
              <a:rPr lang="zh-CN" altLang="en-US" sz="1400" dirty="0">
                <a:solidFill>
                  <a:srgbClr val="FF0000"/>
                </a:solidFill>
              </a:rPr>
              <a:t>系统调用的相关处理需要在核心态</a:t>
            </a:r>
            <a:r>
              <a:rPr lang="zh-CN" altLang="en-US" sz="1400" dirty="0">
                <a:solidFill>
                  <a:schemeClr val="tx1"/>
                </a:solidFill>
              </a:rPr>
              <a:t>下进行</a:t>
            </a:r>
          </a:p>
        </p:txBody>
      </p:sp>
      <p:sp>
        <p:nvSpPr>
          <p:cNvPr id="14" name="文本框 13">
            <a:extLst>
              <a:ext uri="{FF2B5EF4-FFF2-40B4-BE49-F238E27FC236}">
                <a16:creationId xmlns:a16="http://schemas.microsoft.com/office/drawing/2014/main" id="{117D3B9D-622C-4610-954D-759582B468D7}"/>
              </a:ext>
            </a:extLst>
          </p:cNvPr>
          <p:cNvSpPr txBox="1"/>
          <p:nvPr/>
        </p:nvSpPr>
        <p:spPr>
          <a:xfrm>
            <a:off x="857646" y="402648"/>
            <a:ext cx="5238354" cy="497957"/>
          </a:xfrm>
          <a:prstGeom prst="rect">
            <a:avLst/>
          </a:prstGeom>
          <a:noFill/>
        </p:spPr>
        <p:txBody>
          <a:bodyPr wrap="square" rtlCol="0">
            <a:spAutoFit/>
          </a:bodyPr>
          <a:lstStyle/>
          <a:p>
            <a:pPr>
              <a:lnSpc>
                <a:spcPct val="120000"/>
              </a:lnSpc>
            </a:pPr>
            <a:r>
              <a:rPr lang="zh-CN" altLang="en-US" sz="2400" b="1" dirty="0"/>
              <a:t>什么是系统调用，有何作用？</a:t>
            </a:r>
          </a:p>
        </p:txBody>
      </p:sp>
      <p:sp>
        <p:nvSpPr>
          <p:cNvPr id="2" name="灯片编号占位符 1">
            <a:extLst>
              <a:ext uri="{FF2B5EF4-FFF2-40B4-BE49-F238E27FC236}">
                <a16:creationId xmlns:a16="http://schemas.microsoft.com/office/drawing/2014/main" id="{7F9C6B7F-2FAE-43E1-A593-E2CC51028C04}"/>
              </a:ext>
            </a:extLst>
          </p:cNvPr>
          <p:cNvSpPr>
            <a:spLocks noGrp="1"/>
          </p:cNvSpPr>
          <p:nvPr>
            <p:ph type="sldNum" sz="quarter" idx="12"/>
          </p:nvPr>
        </p:nvSpPr>
        <p:spPr/>
        <p:txBody>
          <a:bodyPr/>
          <a:lstStyle/>
          <a:p>
            <a:fld id="{48F63A3B-78C7-47BE-AE5E-E10140E04643}" type="slidenum">
              <a:rPr lang="en-US" smtClean="0"/>
              <a:pPr/>
              <a:t>125</a:t>
            </a:fld>
            <a:endParaRPr lang="en-US" dirty="0"/>
          </a:p>
        </p:txBody>
      </p:sp>
      <p:sp>
        <p:nvSpPr>
          <p:cNvPr id="5" name="矩形标注 4">
            <a:extLst>
              <a:ext uri="{FF2B5EF4-FFF2-40B4-BE49-F238E27FC236}">
                <a16:creationId xmlns:a16="http://schemas.microsoft.com/office/drawing/2014/main" id="{221DF832-FB6D-314B-9356-175EF38F5007}"/>
              </a:ext>
            </a:extLst>
          </p:cNvPr>
          <p:cNvSpPr/>
          <p:nvPr/>
        </p:nvSpPr>
        <p:spPr>
          <a:xfrm>
            <a:off x="8643077" y="3334135"/>
            <a:ext cx="3141555" cy="504056"/>
          </a:xfrm>
          <a:prstGeom prst="wedgeRectCallout">
            <a:avLst>
              <a:gd name="adj1" fmla="val -65533"/>
              <a:gd name="adj2" fmla="val 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create</a:t>
            </a:r>
            <a:r>
              <a:rPr kumimoji="1" lang="zh-CN" altLang="en-US" sz="1600" dirty="0"/>
              <a:t>、</a:t>
            </a:r>
            <a:r>
              <a:rPr kumimoji="1" lang="en-US" altLang="zh-CN" sz="1600" dirty="0"/>
              <a:t>open</a:t>
            </a:r>
            <a:r>
              <a:rPr kumimoji="1" lang="zh-CN" altLang="en-US" sz="1600" dirty="0"/>
              <a:t>、</a:t>
            </a:r>
            <a:r>
              <a:rPr kumimoji="1" lang="en-US" altLang="zh-CN" sz="1600" dirty="0"/>
              <a:t>read</a:t>
            </a:r>
            <a:r>
              <a:rPr kumimoji="1" lang="zh-CN" altLang="en-US" sz="1600" dirty="0"/>
              <a:t>、</a:t>
            </a:r>
            <a:r>
              <a:rPr kumimoji="1" lang="en-US" altLang="zh-CN" sz="1600" dirty="0"/>
              <a:t>write</a:t>
            </a:r>
            <a:r>
              <a:rPr kumimoji="1" lang="zh-CN" altLang="en-US" sz="1600" dirty="0"/>
              <a:t>、</a:t>
            </a:r>
            <a:r>
              <a:rPr kumimoji="1" lang="en-US" altLang="zh-CN" sz="1600" dirty="0"/>
              <a:t>save</a:t>
            </a:r>
            <a:r>
              <a:rPr kumimoji="1" lang="zh-CN" altLang="en-US" sz="1600" dirty="0"/>
              <a:t>、</a:t>
            </a:r>
            <a:r>
              <a:rPr kumimoji="1" lang="en-US" altLang="zh-CN" sz="1600" dirty="0"/>
              <a:t>close</a:t>
            </a:r>
            <a:endParaRPr kumimoji="1" lang="zh-CN" altLang="en-US" sz="1600" dirty="0"/>
          </a:p>
        </p:txBody>
      </p:sp>
      <p:sp>
        <p:nvSpPr>
          <p:cNvPr id="8" name="矩形标注 7">
            <a:extLst>
              <a:ext uri="{FF2B5EF4-FFF2-40B4-BE49-F238E27FC236}">
                <a16:creationId xmlns:a16="http://schemas.microsoft.com/office/drawing/2014/main" id="{95F164BC-4037-E04E-A569-991907D089F0}"/>
              </a:ext>
            </a:extLst>
          </p:cNvPr>
          <p:cNvSpPr/>
          <p:nvPr/>
        </p:nvSpPr>
        <p:spPr>
          <a:xfrm>
            <a:off x="8760296" y="4087449"/>
            <a:ext cx="3141555" cy="504056"/>
          </a:xfrm>
          <a:prstGeom prst="wedgeRectCallout">
            <a:avLst>
              <a:gd name="adj1" fmla="val -65533"/>
              <a:gd name="adj2" fmla="val 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fork</a:t>
            </a:r>
            <a:r>
              <a:rPr kumimoji="1" lang="zh-CN" altLang="en-US" sz="1600" dirty="0"/>
              <a:t>、</a:t>
            </a:r>
            <a:r>
              <a:rPr kumimoji="1" lang="en-US" altLang="zh-CN" sz="1600" dirty="0"/>
              <a:t>exit</a:t>
            </a:r>
            <a:r>
              <a:rPr kumimoji="1" lang="zh-CN" altLang="en-US" sz="1600" dirty="0"/>
              <a:t>、</a:t>
            </a:r>
            <a:r>
              <a:rPr kumimoji="1" lang="en-US" altLang="zh-CN" sz="1600" dirty="0"/>
              <a:t>exec</a:t>
            </a:r>
            <a:r>
              <a:rPr kumimoji="1" lang="zh-CN" altLang="en-US" sz="1600" dirty="0"/>
              <a:t>、</a:t>
            </a:r>
            <a:r>
              <a:rPr kumimoji="1" lang="en-US" altLang="zh-CN" sz="1600" dirty="0"/>
              <a:t>wait</a:t>
            </a:r>
            <a:endParaRPr kumimoji="1" lang="zh-CN" altLang="en-US" sz="1600" dirty="0"/>
          </a:p>
        </p:txBody>
      </p:sp>
      <p:sp>
        <p:nvSpPr>
          <p:cNvPr id="9" name="矩形标注 8">
            <a:extLst>
              <a:ext uri="{FF2B5EF4-FFF2-40B4-BE49-F238E27FC236}">
                <a16:creationId xmlns:a16="http://schemas.microsoft.com/office/drawing/2014/main" id="{26AC64E1-B68C-3946-B865-6719E651A625}"/>
              </a:ext>
            </a:extLst>
          </p:cNvPr>
          <p:cNvSpPr/>
          <p:nvPr/>
        </p:nvSpPr>
        <p:spPr>
          <a:xfrm>
            <a:off x="8760296" y="4833321"/>
            <a:ext cx="3141555" cy="504056"/>
          </a:xfrm>
          <a:prstGeom prst="wedgeRectCallout">
            <a:avLst>
              <a:gd name="adj1" fmla="val -65533"/>
              <a:gd name="adj2" fmla="val 1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a:t>msgget</a:t>
            </a:r>
            <a:r>
              <a:rPr kumimoji="1" lang="zh-CN" altLang="en-US" sz="1600" dirty="0"/>
              <a:t>、</a:t>
            </a:r>
            <a:r>
              <a:rPr kumimoji="1" lang="en-US" altLang="zh-CN" sz="1600" dirty="0" err="1"/>
              <a:t>msgsend</a:t>
            </a:r>
            <a:endParaRPr kumimoji="1" lang="zh-CN" altLang="en-US" sz="1600" dirty="0"/>
          </a:p>
        </p:txBody>
      </p:sp>
    </p:spTree>
    <p:extLst>
      <p:ext uri="{BB962C8B-B14F-4D97-AF65-F5344CB8AC3E}">
        <p14:creationId xmlns:p14="http://schemas.microsoft.com/office/powerpoint/2010/main" val="10784137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表格 25">
            <a:extLst>
              <a:ext uri="{FF2B5EF4-FFF2-40B4-BE49-F238E27FC236}">
                <a16:creationId xmlns:a16="http://schemas.microsoft.com/office/drawing/2014/main" id="{BA3818FA-6AB6-4D58-9B36-29888FA4DEE5}"/>
              </a:ext>
            </a:extLst>
          </p:cNvPr>
          <p:cNvGraphicFramePr>
            <a:graphicFrameLocks noGrp="1"/>
          </p:cNvGraphicFramePr>
          <p:nvPr>
            <p:ph idx="1"/>
            <p:extLst>
              <p:ext uri="{D42A27DB-BD31-4B8C-83A1-F6EECF244321}">
                <p14:modId xmlns:p14="http://schemas.microsoft.com/office/powerpoint/2010/main" val="2961056942"/>
              </p:ext>
            </p:extLst>
          </p:nvPr>
        </p:nvGraphicFramePr>
        <p:xfrm>
          <a:off x="5349758" y="2333371"/>
          <a:ext cx="5346098" cy="2408172"/>
        </p:xfrm>
        <a:graphic>
          <a:graphicData uri="http://schemas.openxmlformats.org/drawingml/2006/table">
            <a:tbl>
              <a:tblPr firstRow="1" bandRow="1">
                <a:tableStyleId>{5C22544A-7EE6-4342-B048-85BDC9FD1C3A}</a:tableStyleId>
              </a:tblPr>
              <a:tblGrid>
                <a:gridCol w="1451638">
                  <a:extLst>
                    <a:ext uri="{9D8B030D-6E8A-4147-A177-3AD203B41FA5}">
                      <a16:colId xmlns:a16="http://schemas.microsoft.com/office/drawing/2014/main" val="3576295055"/>
                    </a:ext>
                  </a:extLst>
                </a:gridCol>
                <a:gridCol w="3894460">
                  <a:extLst>
                    <a:ext uri="{9D8B030D-6E8A-4147-A177-3AD203B41FA5}">
                      <a16:colId xmlns:a16="http://schemas.microsoft.com/office/drawing/2014/main" val="2083080045"/>
                    </a:ext>
                  </a:extLst>
                </a:gridCol>
              </a:tblGrid>
              <a:tr h="670516">
                <a:tc>
                  <a:txBody>
                    <a:bodyPr/>
                    <a:lstStyle/>
                    <a:p>
                      <a:pPr algn="ctr">
                        <a:lnSpc>
                          <a:spcPct val="120000"/>
                        </a:lnSpc>
                        <a:spcBef>
                          <a:spcPts val="0"/>
                        </a:spcBef>
                        <a:spcAft>
                          <a:spcPts val="0"/>
                        </a:spcAft>
                      </a:pPr>
                      <a:r>
                        <a:rPr lang="zh-CN" altLang="en-US" sz="1600" b="0" dirty="0"/>
                        <a:t>普通应用</a:t>
                      </a:r>
                      <a:endParaRPr lang="en-US" altLang="zh-CN" sz="1600" b="0" dirty="0"/>
                    </a:p>
                    <a:p>
                      <a:pPr algn="ctr">
                        <a:lnSpc>
                          <a:spcPct val="120000"/>
                        </a:lnSpc>
                        <a:spcBef>
                          <a:spcPts val="0"/>
                        </a:spcBef>
                        <a:spcAft>
                          <a:spcPts val="0"/>
                        </a:spcAft>
                      </a:pPr>
                      <a:r>
                        <a:rPr lang="zh-CN" altLang="en-US" sz="1600" b="0" dirty="0"/>
                        <a:t>程序</a:t>
                      </a:r>
                    </a:p>
                  </a:txBody>
                  <a:tcPr/>
                </a:tc>
                <a:tc>
                  <a:txBody>
                    <a:bodyPr/>
                    <a:lstStyle/>
                    <a:p>
                      <a:pPr algn="l">
                        <a:lnSpc>
                          <a:spcPct val="120000"/>
                        </a:lnSpc>
                        <a:spcBef>
                          <a:spcPts val="0"/>
                        </a:spcBef>
                        <a:spcAft>
                          <a:spcPts val="0"/>
                        </a:spcAft>
                      </a:pPr>
                      <a:r>
                        <a:rPr lang="zh-CN" altLang="en-US" sz="1600" b="0" dirty="0"/>
                        <a:t>可直接进行系统调用，也可使用库函数。有的库函数涉及系统调用，有的不涉及</a:t>
                      </a:r>
                    </a:p>
                  </a:txBody>
                  <a:tcPr/>
                </a:tc>
                <a:extLst>
                  <a:ext uri="{0D108BD9-81ED-4DB2-BD59-A6C34878D82A}">
                    <a16:rowId xmlns:a16="http://schemas.microsoft.com/office/drawing/2014/main" val="168250474"/>
                  </a:ext>
                </a:extLst>
              </a:tr>
              <a:tr h="957880">
                <a:tc>
                  <a:txBody>
                    <a:bodyPr/>
                    <a:lstStyle/>
                    <a:p>
                      <a:pPr algn="ctr">
                        <a:lnSpc>
                          <a:spcPct val="120000"/>
                        </a:lnSpc>
                        <a:spcBef>
                          <a:spcPts val="0"/>
                        </a:spcBef>
                        <a:spcAft>
                          <a:spcPts val="0"/>
                        </a:spcAft>
                      </a:pPr>
                      <a:endParaRPr lang="en-US" altLang="zh-CN" sz="1600" dirty="0"/>
                    </a:p>
                    <a:p>
                      <a:pPr algn="ctr">
                        <a:lnSpc>
                          <a:spcPct val="120000"/>
                        </a:lnSpc>
                        <a:spcBef>
                          <a:spcPts val="0"/>
                        </a:spcBef>
                        <a:spcAft>
                          <a:spcPts val="0"/>
                        </a:spcAft>
                      </a:pPr>
                      <a:r>
                        <a:rPr lang="zh-CN" altLang="en-US" sz="1600" dirty="0"/>
                        <a:t>编程语言</a:t>
                      </a:r>
                    </a:p>
                  </a:txBody>
                  <a:tcPr/>
                </a:tc>
                <a:tc>
                  <a:txBody>
                    <a:bodyPr/>
                    <a:lstStyle/>
                    <a:p>
                      <a:pPr algn="l">
                        <a:lnSpc>
                          <a:spcPct val="120000"/>
                        </a:lnSpc>
                        <a:spcBef>
                          <a:spcPts val="0"/>
                        </a:spcBef>
                        <a:spcAft>
                          <a:spcPts val="0"/>
                        </a:spcAft>
                      </a:pPr>
                      <a:r>
                        <a:rPr lang="zh-CN" altLang="en-US" sz="1600" dirty="0"/>
                        <a:t>向上提供库函数。有时会将系统调用封装成库函数，以隐藏系统调用的一些细节，使上层进行系统调用更加方便。</a:t>
                      </a:r>
                    </a:p>
                  </a:txBody>
                  <a:tcPr/>
                </a:tc>
                <a:extLst>
                  <a:ext uri="{0D108BD9-81ED-4DB2-BD59-A6C34878D82A}">
                    <a16:rowId xmlns:a16="http://schemas.microsoft.com/office/drawing/2014/main" val="3273486380"/>
                  </a:ext>
                </a:extLst>
              </a:tr>
              <a:tr h="389888">
                <a:tc>
                  <a:txBody>
                    <a:bodyPr/>
                    <a:lstStyle/>
                    <a:p>
                      <a:pPr algn="ctr">
                        <a:lnSpc>
                          <a:spcPct val="120000"/>
                        </a:lnSpc>
                        <a:spcBef>
                          <a:spcPts val="0"/>
                        </a:spcBef>
                        <a:spcAft>
                          <a:spcPts val="0"/>
                        </a:spcAft>
                      </a:pPr>
                      <a:r>
                        <a:rPr lang="zh-CN" altLang="en-US" sz="1600" dirty="0"/>
                        <a:t>操作系统</a:t>
                      </a:r>
                    </a:p>
                  </a:txBody>
                  <a:tcPr/>
                </a:tc>
                <a:tc>
                  <a:txBody>
                    <a:bodyPr/>
                    <a:lstStyle/>
                    <a:p>
                      <a:pPr algn="l">
                        <a:lnSpc>
                          <a:spcPct val="120000"/>
                        </a:lnSpc>
                        <a:spcBef>
                          <a:spcPts val="0"/>
                        </a:spcBef>
                        <a:spcAft>
                          <a:spcPts val="0"/>
                        </a:spcAft>
                      </a:pPr>
                      <a:r>
                        <a:rPr lang="zh-CN" altLang="en-US" sz="1600" dirty="0"/>
                        <a:t>向上提供系统调用</a:t>
                      </a:r>
                    </a:p>
                  </a:txBody>
                  <a:tcPr/>
                </a:tc>
                <a:extLst>
                  <a:ext uri="{0D108BD9-81ED-4DB2-BD59-A6C34878D82A}">
                    <a16:rowId xmlns:a16="http://schemas.microsoft.com/office/drawing/2014/main" val="320495090"/>
                  </a:ext>
                </a:extLst>
              </a:tr>
              <a:tr h="389888">
                <a:tc>
                  <a:txBody>
                    <a:bodyPr/>
                    <a:lstStyle/>
                    <a:p>
                      <a:pPr algn="ctr">
                        <a:lnSpc>
                          <a:spcPct val="120000"/>
                        </a:lnSpc>
                        <a:spcBef>
                          <a:spcPts val="0"/>
                        </a:spcBef>
                        <a:spcAft>
                          <a:spcPts val="0"/>
                        </a:spcAft>
                      </a:pPr>
                      <a:r>
                        <a:rPr lang="zh-CN" altLang="en-US" sz="1600" dirty="0"/>
                        <a:t>裸机</a:t>
                      </a:r>
                    </a:p>
                  </a:txBody>
                  <a:tcPr/>
                </a:tc>
                <a:tc>
                  <a:txBody>
                    <a:bodyPr/>
                    <a:lstStyle/>
                    <a:p>
                      <a:pPr algn="ctr">
                        <a:lnSpc>
                          <a:spcPct val="120000"/>
                        </a:lnSpc>
                        <a:spcBef>
                          <a:spcPts val="0"/>
                        </a:spcBef>
                        <a:spcAft>
                          <a:spcPts val="0"/>
                        </a:spcAft>
                      </a:pPr>
                      <a:endParaRPr lang="zh-CN" altLang="en-US" sz="1600" dirty="0"/>
                    </a:p>
                  </a:txBody>
                  <a:tcPr/>
                </a:tc>
                <a:extLst>
                  <a:ext uri="{0D108BD9-81ED-4DB2-BD59-A6C34878D82A}">
                    <a16:rowId xmlns:a16="http://schemas.microsoft.com/office/drawing/2014/main" val="1363212501"/>
                  </a:ext>
                </a:extLst>
              </a:tr>
            </a:tbl>
          </a:graphicData>
        </a:graphic>
      </p:graphicFrame>
      <p:sp>
        <p:nvSpPr>
          <p:cNvPr id="26" name="箭头: 上 25">
            <a:extLst>
              <a:ext uri="{FF2B5EF4-FFF2-40B4-BE49-F238E27FC236}">
                <a16:creationId xmlns:a16="http://schemas.microsoft.com/office/drawing/2014/main" id="{FBBF93D6-43D4-482F-921B-CFBB4C3C7284}"/>
              </a:ext>
            </a:extLst>
          </p:cNvPr>
          <p:cNvSpPr/>
          <p:nvPr/>
        </p:nvSpPr>
        <p:spPr>
          <a:xfrm>
            <a:off x="10803732" y="2816205"/>
            <a:ext cx="252064" cy="16557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7" name="文本框 26">
            <a:extLst>
              <a:ext uri="{FF2B5EF4-FFF2-40B4-BE49-F238E27FC236}">
                <a16:creationId xmlns:a16="http://schemas.microsoft.com/office/drawing/2014/main" id="{64B20492-EE95-4DCF-A4EF-CA38784F2712}"/>
              </a:ext>
            </a:extLst>
          </p:cNvPr>
          <p:cNvSpPr txBox="1"/>
          <p:nvPr/>
        </p:nvSpPr>
        <p:spPr>
          <a:xfrm>
            <a:off x="5349758" y="4855723"/>
            <a:ext cx="5789046" cy="728982"/>
          </a:xfrm>
          <a:prstGeom prst="rect">
            <a:avLst/>
          </a:prstGeom>
          <a:noFill/>
        </p:spPr>
        <p:txBody>
          <a:bodyPr wrap="square" rtlCol="0">
            <a:spAutoFit/>
          </a:bodyPr>
          <a:lstStyle/>
          <a:p>
            <a:pPr>
              <a:lnSpc>
                <a:spcPct val="120000"/>
              </a:lnSpc>
            </a:pPr>
            <a:r>
              <a:rPr lang="zh-CN" altLang="en-US" dirty="0"/>
              <a:t>不涉及系统调用的库函数：如“取绝对值”的函数</a:t>
            </a:r>
            <a:endParaRPr lang="en-US" altLang="zh-CN" dirty="0"/>
          </a:p>
          <a:p>
            <a:pPr>
              <a:lnSpc>
                <a:spcPct val="120000"/>
              </a:lnSpc>
            </a:pPr>
            <a:r>
              <a:rPr lang="zh-CN" altLang="en-US" dirty="0"/>
              <a:t>涉及系统调用的库函数：如“创建一个新文件”的函数</a:t>
            </a:r>
          </a:p>
        </p:txBody>
      </p:sp>
      <p:sp>
        <p:nvSpPr>
          <p:cNvPr id="6" name="文本框 5">
            <a:extLst>
              <a:ext uri="{FF2B5EF4-FFF2-40B4-BE49-F238E27FC236}">
                <a16:creationId xmlns:a16="http://schemas.microsoft.com/office/drawing/2014/main" id="{075AF0CE-6772-4568-9C63-8DDE48971096}"/>
              </a:ext>
            </a:extLst>
          </p:cNvPr>
          <p:cNvSpPr txBox="1"/>
          <p:nvPr/>
        </p:nvSpPr>
        <p:spPr>
          <a:xfrm>
            <a:off x="857646" y="402648"/>
            <a:ext cx="4086226" cy="497957"/>
          </a:xfrm>
          <a:prstGeom prst="rect">
            <a:avLst/>
          </a:prstGeom>
          <a:noFill/>
        </p:spPr>
        <p:txBody>
          <a:bodyPr wrap="square" rtlCol="0">
            <a:spAutoFit/>
          </a:bodyPr>
          <a:lstStyle/>
          <a:p>
            <a:pPr>
              <a:lnSpc>
                <a:spcPct val="120000"/>
              </a:lnSpc>
            </a:pPr>
            <a:r>
              <a:rPr lang="zh-CN" altLang="en-US" sz="2400" b="1" dirty="0"/>
              <a:t>系统调用与库函数的区别</a:t>
            </a:r>
          </a:p>
        </p:txBody>
      </p:sp>
      <p:grpSp>
        <p:nvGrpSpPr>
          <p:cNvPr id="18" name="组合 17">
            <a:extLst>
              <a:ext uri="{FF2B5EF4-FFF2-40B4-BE49-F238E27FC236}">
                <a16:creationId xmlns:a16="http://schemas.microsoft.com/office/drawing/2014/main" id="{0128469E-CE1F-439B-B136-F13F505E82DB}"/>
              </a:ext>
            </a:extLst>
          </p:cNvPr>
          <p:cNvGrpSpPr/>
          <p:nvPr/>
        </p:nvGrpSpPr>
        <p:grpSpPr>
          <a:xfrm>
            <a:off x="559746" y="2190645"/>
            <a:ext cx="3867530" cy="3254579"/>
            <a:chOff x="704850" y="3450774"/>
            <a:chExt cx="3867530" cy="3254579"/>
          </a:xfrm>
        </p:grpSpPr>
        <p:sp>
          <p:nvSpPr>
            <p:cNvPr id="19" name="矩形 18">
              <a:extLst>
                <a:ext uri="{FF2B5EF4-FFF2-40B4-BE49-F238E27FC236}">
                  <a16:creationId xmlns:a16="http://schemas.microsoft.com/office/drawing/2014/main" id="{3D22BA21-3044-4E7A-B1FA-5042AA267DD3}"/>
                </a:ext>
              </a:extLst>
            </p:cNvPr>
            <p:cNvSpPr/>
            <p:nvPr/>
          </p:nvSpPr>
          <p:spPr>
            <a:xfrm>
              <a:off x="1914028" y="3450774"/>
              <a:ext cx="1418790" cy="425160"/>
            </a:xfrm>
            <a:prstGeom prst="rect">
              <a:avLst/>
            </a:prstGeom>
            <a:solidFill>
              <a:srgbClr val="8FAADC"/>
            </a:solidFill>
            <a:ln w="12700"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rPr>
                <a:t>应用程序</a:t>
              </a:r>
            </a:p>
          </p:txBody>
        </p:sp>
        <p:sp>
          <p:nvSpPr>
            <p:cNvPr id="20" name="矩形 19">
              <a:extLst>
                <a:ext uri="{FF2B5EF4-FFF2-40B4-BE49-F238E27FC236}">
                  <a16:creationId xmlns:a16="http://schemas.microsoft.com/office/drawing/2014/main" id="{CD3EF588-C468-40C1-85D4-34E5D1CE3598}"/>
                </a:ext>
              </a:extLst>
            </p:cNvPr>
            <p:cNvSpPr/>
            <p:nvPr/>
          </p:nvSpPr>
          <p:spPr>
            <a:xfrm>
              <a:off x="704850" y="4396660"/>
              <a:ext cx="1424640" cy="425160"/>
            </a:xfrm>
            <a:prstGeom prst="rect">
              <a:avLst/>
            </a:prstGeom>
            <a:solidFill>
              <a:srgbClr val="8FAADC"/>
            </a:solidFill>
            <a:ln w="12700"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rPr>
                <a:t>C</a:t>
              </a:r>
              <a:r>
                <a:rPr kumimoji="0" lang="zh-CN" altLang="en-US" sz="1800" b="0" i="0" u="none" strike="noStrike" kern="0" cap="none" spc="0" normalizeH="0" baseline="0" noProof="0" dirty="0">
                  <a:ln>
                    <a:noFill/>
                  </a:ln>
                  <a:solidFill>
                    <a:prstClr val="white"/>
                  </a:solidFill>
                  <a:effectLst/>
                  <a:uLnTx/>
                  <a:uFillTx/>
                </a:rPr>
                <a:t>库函数</a:t>
              </a:r>
            </a:p>
          </p:txBody>
        </p:sp>
        <p:sp>
          <p:nvSpPr>
            <p:cNvPr id="21" name="矩形 20">
              <a:extLst>
                <a:ext uri="{FF2B5EF4-FFF2-40B4-BE49-F238E27FC236}">
                  <a16:creationId xmlns:a16="http://schemas.microsoft.com/office/drawing/2014/main" id="{30977B23-C8CE-49F1-A81C-1024C545CAF1}"/>
                </a:ext>
              </a:extLst>
            </p:cNvPr>
            <p:cNvSpPr/>
            <p:nvPr/>
          </p:nvSpPr>
          <p:spPr>
            <a:xfrm>
              <a:off x="1485900" y="5749755"/>
              <a:ext cx="2292600" cy="955598"/>
            </a:xfrm>
            <a:prstGeom prst="rect">
              <a:avLst/>
            </a:prstGeom>
            <a:solidFill>
              <a:srgbClr val="30579C"/>
            </a:solidFill>
            <a:ln w="12700"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endParaRPr>
            </a:p>
          </p:txBody>
        </p:sp>
        <p:sp>
          <p:nvSpPr>
            <p:cNvPr id="22" name="文本框 21">
              <a:extLst>
                <a:ext uri="{FF2B5EF4-FFF2-40B4-BE49-F238E27FC236}">
                  <a16:creationId xmlns:a16="http://schemas.microsoft.com/office/drawing/2014/main" id="{648C0DF6-5170-4D75-84C2-995B8FE1C819}"/>
                </a:ext>
              </a:extLst>
            </p:cNvPr>
            <p:cNvSpPr txBox="1"/>
            <p:nvPr/>
          </p:nvSpPr>
          <p:spPr>
            <a:xfrm>
              <a:off x="1908178" y="5748245"/>
              <a:ext cx="1424640" cy="396583"/>
            </a:xfrm>
            <a:prstGeom prst="rect">
              <a:avLst/>
            </a:prstGeom>
            <a:solidFill>
              <a:srgbClr val="8FAADC"/>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rPr>
                <a:t>系统调用</a:t>
              </a:r>
            </a:p>
          </p:txBody>
        </p:sp>
        <p:sp>
          <p:nvSpPr>
            <p:cNvPr id="23" name="文本框 22">
              <a:extLst>
                <a:ext uri="{FF2B5EF4-FFF2-40B4-BE49-F238E27FC236}">
                  <a16:creationId xmlns:a16="http://schemas.microsoft.com/office/drawing/2014/main" id="{E6CC2FE0-B1F9-4C0B-BFB7-71348BBBA89B}"/>
                </a:ext>
              </a:extLst>
            </p:cNvPr>
            <p:cNvSpPr txBox="1"/>
            <p:nvPr/>
          </p:nvSpPr>
          <p:spPr>
            <a:xfrm>
              <a:off x="1849356" y="6203750"/>
              <a:ext cx="1565754" cy="396583"/>
            </a:xfrm>
            <a:prstGeom prst="rect">
              <a:avLst/>
            </a:prstGeom>
            <a:noFill/>
          </p:spPr>
          <p:txBody>
            <a:bodyPr wrap="square" rtlCol="0">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rPr>
                <a:t>操作系统</a:t>
              </a:r>
            </a:p>
          </p:txBody>
        </p:sp>
        <p:sp>
          <p:nvSpPr>
            <p:cNvPr id="24" name="对话气泡: 矩形 23">
              <a:extLst>
                <a:ext uri="{FF2B5EF4-FFF2-40B4-BE49-F238E27FC236}">
                  <a16:creationId xmlns:a16="http://schemas.microsoft.com/office/drawing/2014/main" id="{0576F1F5-4337-43BA-BCFD-F2F0F2ECA653}"/>
                </a:ext>
              </a:extLst>
            </p:cNvPr>
            <p:cNvSpPr/>
            <p:nvPr/>
          </p:nvSpPr>
          <p:spPr>
            <a:xfrm rot="16200000">
              <a:off x="3378717" y="4295296"/>
              <a:ext cx="618923" cy="1768402"/>
            </a:xfrm>
            <a:prstGeom prst="wedgeRectCallout">
              <a:avLst>
                <a:gd name="adj1" fmla="val -102988"/>
                <a:gd name="adj2" fmla="val -49159"/>
              </a:avLst>
            </a:prstGeom>
            <a:solidFill>
              <a:srgbClr val="70AD47">
                <a:lumMod val="60000"/>
                <a:lumOff val="40000"/>
              </a:srgbClr>
            </a:solidFill>
            <a:ln w="12700" cap="flat" cmpd="sng" algn="ctr">
              <a:solidFill>
                <a:srgbClr val="70AD47">
                  <a:lumMod val="75000"/>
                </a:srgbClr>
              </a:solidFill>
              <a:prstDash val="solid"/>
              <a:miter lim="800000"/>
            </a:ln>
            <a:effectLst/>
          </p:spPr>
          <p:txBody>
            <a:bodyPr vert="vert"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rPr>
                <a:t>系统调用的相关处理在核心态进行</a:t>
              </a:r>
            </a:p>
          </p:txBody>
        </p:sp>
        <p:cxnSp>
          <p:nvCxnSpPr>
            <p:cNvPr id="28" name="直接箭头连接符 27">
              <a:extLst>
                <a:ext uri="{FF2B5EF4-FFF2-40B4-BE49-F238E27FC236}">
                  <a16:creationId xmlns:a16="http://schemas.microsoft.com/office/drawing/2014/main" id="{AFD0F0A3-EBF8-4C44-9C0A-F9ACFFF0FC92}"/>
                </a:ext>
              </a:extLst>
            </p:cNvPr>
            <p:cNvCxnSpPr>
              <a:cxnSpLocks/>
              <a:stCxn id="19" idx="2"/>
              <a:endCxn id="20" idx="0"/>
            </p:cNvCxnSpPr>
            <p:nvPr/>
          </p:nvCxnSpPr>
          <p:spPr>
            <a:xfrm flipH="1">
              <a:off x="1417170" y="3875934"/>
              <a:ext cx="1206253" cy="520726"/>
            </a:xfrm>
            <a:prstGeom prst="straightConnector1">
              <a:avLst/>
            </a:prstGeom>
            <a:noFill/>
            <a:ln w="19050" cap="flat" cmpd="sng" algn="ctr">
              <a:solidFill>
                <a:srgbClr val="ED7D31">
                  <a:lumMod val="75000"/>
                </a:srgbClr>
              </a:solidFill>
              <a:prstDash val="solid"/>
              <a:miter lim="800000"/>
              <a:tailEnd type="triangle"/>
            </a:ln>
            <a:effectLst/>
          </p:spPr>
        </p:cxnSp>
        <p:cxnSp>
          <p:nvCxnSpPr>
            <p:cNvPr id="29" name="直接箭头连接符 28">
              <a:extLst>
                <a:ext uri="{FF2B5EF4-FFF2-40B4-BE49-F238E27FC236}">
                  <a16:creationId xmlns:a16="http://schemas.microsoft.com/office/drawing/2014/main" id="{55A8EA3B-D08C-4D88-9733-43BFC8B3E0ED}"/>
                </a:ext>
              </a:extLst>
            </p:cNvPr>
            <p:cNvCxnSpPr>
              <a:cxnSpLocks/>
              <a:stCxn id="20" idx="2"/>
              <a:endCxn id="22" idx="0"/>
            </p:cNvCxnSpPr>
            <p:nvPr/>
          </p:nvCxnSpPr>
          <p:spPr>
            <a:xfrm>
              <a:off x="1417170" y="4821820"/>
              <a:ext cx="1203328" cy="926425"/>
            </a:xfrm>
            <a:prstGeom prst="straightConnector1">
              <a:avLst/>
            </a:prstGeom>
            <a:noFill/>
            <a:ln w="19050" cap="flat" cmpd="sng" algn="ctr">
              <a:solidFill>
                <a:srgbClr val="ED7D31">
                  <a:lumMod val="75000"/>
                </a:srgbClr>
              </a:solidFill>
              <a:prstDash val="solid"/>
              <a:miter lim="800000"/>
              <a:tailEnd type="triangle"/>
            </a:ln>
            <a:effectLst/>
          </p:spPr>
        </p:cxnSp>
        <p:cxnSp>
          <p:nvCxnSpPr>
            <p:cNvPr id="31" name="直接箭头连接符 30">
              <a:extLst>
                <a:ext uri="{FF2B5EF4-FFF2-40B4-BE49-F238E27FC236}">
                  <a16:creationId xmlns:a16="http://schemas.microsoft.com/office/drawing/2014/main" id="{CDCC7ECC-CC79-4796-A3DB-A3F25C27307D}"/>
                </a:ext>
              </a:extLst>
            </p:cNvPr>
            <p:cNvCxnSpPr>
              <a:cxnSpLocks/>
              <a:stCxn id="19" idx="2"/>
              <a:endCxn id="22" idx="0"/>
            </p:cNvCxnSpPr>
            <p:nvPr/>
          </p:nvCxnSpPr>
          <p:spPr>
            <a:xfrm flipH="1">
              <a:off x="2620498" y="3875934"/>
              <a:ext cx="2925" cy="1872311"/>
            </a:xfrm>
            <a:prstGeom prst="straightConnector1">
              <a:avLst/>
            </a:prstGeom>
            <a:noFill/>
            <a:ln w="19050" cap="flat" cmpd="sng" algn="ctr">
              <a:solidFill>
                <a:srgbClr val="4472C4"/>
              </a:solidFill>
              <a:prstDash val="solid"/>
              <a:miter lim="800000"/>
              <a:tailEnd type="triangle"/>
            </a:ln>
            <a:effectLst/>
          </p:spPr>
        </p:cxnSp>
        <p:cxnSp>
          <p:nvCxnSpPr>
            <p:cNvPr id="32" name="直接箭头连接符 31">
              <a:extLst>
                <a:ext uri="{FF2B5EF4-FFF2-40B4-BE49-F238E27FC236}">
                  <a16:creationId xmlns:a16="http://schemas.microsoft.com/office/drawing/2014/main" id="{5724807C-6AE8-4747-B743-C2B53F4287E3}"/>
                </a:ext>
              </a:extLst>
            </p:cNvPr>
            <p:cNvCxnSpPr>
              <a:cxnSpLocks/>
            </p:cNvCxnSpPr>
            <p:nvPr/>
          </p:nvCxnSpPr>
          <p:spPr>
            <a:xfrm>
              <a:off x="3224941" y="6001672"/>
              <a:ext cx="0" cy="404157"/>
            </a:xfrm>
            <a:prstGeom prst="straightConnector1">
              <a:avLst/>
            </a:prstGeom>
            <a:noFill/>
            <a:ln w="19050" cap="flat" cmpd="sng" algn="ctr">
              <a:solidFill>
                <a:srgbClr val="ED7D31">
                  <a:lumMod val="75000"/>
                </a:srgbClr>
              </a:solidFill>
              <a:prstDash val="solid"/>
              <a:miter lim="800000"/>
              <a:tailEnd type="triangle"/>
            </a:ln>
            <a:effectLst/>
          </p:spPr>
        </p:cxnSp>
      </p:grpSp>
      <p:sp>
        <p:nvSpPr>
          <p:cNvPr id="2" name="灯片编号占位符 1">
            <a:extLst>
              <a:ext uri="{FF2B5EF4-FFF2-40B4-BE49-F238E27FC236}">
                <a16:creationId xmlns:a16="http://schemas.microsoft.com/office/drawing/2014/main" id="{C573C576-9A96-4C9E-83FB-20B44B92914A}"/>
              </a:ext>
            </a:extLst>
          </p:cNvPr>
          <p:cNvSpPr>
            <a:spLocks noGrp="1"/>
          </p:cNvSpPr>
          <p:nvPr>
            <p:ph type="sldNum" sz="quarter" idx="12"/>
          </p:nvPr>
        </p:nvSpPr>
        <p:spPr/>
        <p:txBody>
          <a:bodyPr/>
          <a:lstStyle/>
          <a:p>
            <a:fld id="{48F63A3B-78C7-47BE-AE5E-E10140E04643}" type="slidenum">
              <a:rPr lang="en-US" smtClean="0"/>
              <a:pPr/>
              <a:t>126</a:t>
            </a:fld>
            <a:endParaRPr lang="en-US" dirty="0"/>
          </a:p>
        </p:txBody>
      </p:sp>
    </p:spTree>
    <p:extLst>
      <p:ext uri="{BB962C8B-B14F-4D97-AF65-F5344CB8AC3E}">
        <p14:creationId xmlns:p14="http://schemas.microsoft.com/office/powerpoint/2010/main" val="23883943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A068EDC-4310-48F6-8011-BA4A3B823854}"/>
              </a:ext>
            </a:extLst>
          </p:cNvPr>
          <p:cNvSpPr txBox="1"/>
          <p:nvPr/>
        </p:nvSpPr>
        <p:spPr>
          <a:xfrm>
            <a:off x="857646" y="402648"/>
            <a:ext cx="4086226" cy="497957"/>
          </a:xfrm>
          <a:prstGeom prst="rect">
            <a:avLst/>
          </a:prstGeom>
          <a:noFill/>
        </p:spPr>
        <p:txBody>
          <a:bodyPr wrap="square" rtlCol="0">
            <a:spAutoFit/>
          </a:bodyPr>
          <a:lstStyle/>
          <a:p>
            <a:pPr>
              <a:lnSpc>
                <a:spcPct val="120000"/>
              </a:lnSpc>
            </a:pPr>
            <a:r>
              <a:rPr lang="zh-CN" altLang="en-US" sz="2400" b="1" dirty="0"/>
              <a:t>系统调用背后的过程</a:t>
            </a:r>
          </a:p>
        </p:txBody>
      </p:sp>
      <p:grpSp>
        <p:nvGrpSpPr>
          <p:cNvPr id="15" name="组合 14">
            <a:extLst>
              <a:ext uri="{FF2B5EF4-FFF2-40B4-BE49-F238E27FC236}">
                <a16:creationId xmlns:a16="http://schemas.microsoft.com/office/drawing/2014/main" id="{D33B4472-09E9-4970-A0B7-3FEC0F09BF99}"/>
              </a:ext>
            </a:extLst>
          </p:cNvPr>
          <p:cNvGrpSpPr/>
          <p:nvPr/>
        </p:nvGrpSpPr>
        <p:grpSpPr>
          <a:xfrm>
            <a:off x="2179537" y="2060848"/>
            <a:ext cx="7832926" cy="3168352"/>
            <a:chOff x="542922" y="1419223"/>
            <a:chExt cx="6607976" cy="2354610"/>
          </a:xfrm>
        </p:grpSpPr>
        <p:sp>
          <p:nvSpPr>
            <p:cNvPr id="6" name="矩形: 圆角 5">
              <a:extLst>
                <a:ext uri="{FF2B5EF4-FFF2-40B4-BE49-F238E27FC236}">
                  <a16:creationId xmlns:a16="http://schemas.microsoft.com/office/drawing/2014/main" id="{ED5E63E5-C416-4094-B38C-9AA9EE356D45}"/>
                </a:ext>
              </a:extLst>
            </p:cNvPr>
            <p:cNvSpPr/>
            <p:nvPr/>
          </p:nvSpPr>
          <p:spPr>
            <a:xfrm>
              <a:off x="542922" y="1447798"/>
              <a:ext cx="1762128" cy="497957"/>
            </a:xfrm>
            <a:prstGeom prst="roundRect">
              <a:avLst/>
            </a:prstGeom>
            <a:solidFill>
              <a:srgbClr val="305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高级语言</a:t>
              </a:r>
            </a:p>
          </p:txBody>
        </p:sp>
        <p:sp>
          <p:nvSpPr>
            <p:cNvPr id="7" name="矩形: 圆角 6">
              <a:extLst>
                <a:ext uri="{FF2B5EF4-FFF2-40B4-BE49-F238E27FC236}">
                  <a16:creationId xmlns:a16="http://schemas.microsoft.com/office/drawing/2014/main" id="{E59DF22B-EBD2-4C59-A9EB-933E3995575C}"/>
                </a:ext>
              </a:extLst>
            </p:cNvPr>
            <p:cNvSpPr/>
            <p:nvPr/>
          </p:nvSpPr>
          <p:spPr>
            <a:xfrm>
              <a:off x="3943347" y="1419223"/>
              <a:ext cx="1762127" cy="497957"/>
            </a:xfrm>
            <a:prstGeom prst="roundRect">
              <a:avLst/>
            </a:prstGeom>
            <a:solidFill>
              <a:srgbClr val="305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汇编语言</a:t>
              </a:r>
            </a:p>
          </p:txBody>
        </p:sp>
        <p:sp>
          <p:nvSpPr>
            <p:cNvPr id="8" name="矩形: 圆角 7">
              <a:extLst>
                <a:ext uri="{FF2B5EF4-FFF2-40B4-BE49-F238E27FC236}">
                  <a16:creationId xmlns:a16="http://schemas.microsoft.com/office/drawing/2014/main" id="{2F2A55D3-AF90-45BD-B288-85AAA3087982}"/>
                </a:ext>
              </a:extLst>
            </p:cNvPr>
            <p:cNvSpPr/>
            <p:nvPr/>
          </p:nvSpPr>
          <p:spPr>
            <a:xfrm>
              <a:off x="542923" y="2695575"/>
              <a:ext cx="1762127" cy="650357"/>
            </a:xfrm>
            <a:prstGeom prst="roundRect">
              <a:avLst/>
            </a:prstGeom>
            <a:solidFill>
              <a:srgbClr val="305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系统调用</a:t>
              </a:r>
              <a:r>
                <a:rPr lang="en-US" altLang="zh-CN" dirty="0"/>
                <a:t>:</a:t>
              </a:r>
            </a:p>
            <a:p>
              <a:pPr algn="ctr"/>
              <a:r>
                <a:rPr lang="en-US" altLang="zh-CN" sz="1600" dirty="0"/>
                <a:t>write()</a:t>
              </a:r>
              <a:endParaRPr lang="zh-CN" altLang="en-US" sz="1600" dirty="0"/>
            </a:p>
          </p:txBody>
        </p:sp>
        <p:sp>
          <p:nvSpPr>
            <p:cNvPr id="9" name="矩形: 圆角 8">
              <a:extLst>
                <a:ext uri="{FF2B5EF4-FFF2-40B4-BE49-F238E27FC236}">
                  <a16:creationId xmlns:a16="http://schemas.microsoft.com/office/drawing/2014/main" id="{D942042E-0B5F-49C3-BF0F-2AB4EDF0C7D1}"/>
                </a:ext>
              </a:extLst>
            </p:cNvPr>
            <p:cNvSpPr/>
            <p:nvPr/>
          </p:nvSpPr>
          <p:spPr>
            <a:xfrm>
              <a:off x="3943347" y="2430819"/>
              <a:ext cx="1762127" cy="1152525"/>
            </a:xfrm>
            <a:prstGeom prst="roundRect">
              <a:avLst>
                <a:gd name="adj" fmla="val 10055"/>
              </a:avLst>
            </a:prstGeom>
            <a:solidFill>
              <a:srgbClr val="305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a:t>
              </a:r>
            </a:p>
            <a:p>
              <a:r>
                <a:rPr lang="en-US" altLang="zh-CN" sz="1600" dirty="0" err="1"/>
                <a:t>movl</a:t>
              </a:r>
              <a:r>
                <a:rPr lang="en-US" altLang="zh-CN" sz="1600" dirty="0"/>
                <a:t> $4, %</a:t>
              </a:r>
              <a:r>
                <a:rPr lang="en-US" altLang="zh-CN" sz="1600" dirty="0" err="1"/>
                <a:t>eax</a:t>
              </a:r>
              <a:endParaRPr lang="en-US" altLang="zh-CN" sz="1600" dirty="0"/>
            </a:p>
            <a:p>
              <a:r>
                <a:rPr lang="en-US" altLang="zh-CN" sz="1600" dirty="0"/>
                <a:t>······</a:t>
              </a:r>
            </a:p>
            <a:p>
              <a:r>
                <a:rPr lang="en-US" altLang="zh-CN" sz="1600" dirty="0"/>
                <a:t>int $0x80</a:t>
              </a:r>
              <a:endParaRPr lang="zh-CN" altLang="en-US" sz="1600" dirty="0"/>
            </a:p>
          </p:txBody>
        </p:sp>
        <p:sp>
          <p:nvSpPr>
            <p:cNvPr id="10" name="箭头: 右 9">
              <a:extLst>
                <a:ext uri="{FF2B5EF4-FFF2-40B4-BE49-F238E27FC236}">
                  <a16:creationId xmlns:a16="http://schemas.microsoft.com/office/drawing/2014/main" id="{75EC6E6C-DBBE-4AB3-9906-E15F08FF7ACC}"/>
                </a:ext>
              </a:extLst>
            </p:cNvPr>
            <p:cNvSpPr/>
            <p:nvPr/>
          </p:nvSpPr>
          <p:spPr>
            <a:xfrm>
              <a:off x="2305050" y="1602800"/>
              <a:ext cx="1638297" cy="133350"/>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 name="对话气泡: 圆角矩形 10">
              <a:extLst>
                <a:ext uri="{FF2B5EF4-FFF2-40B4-BE49-F238E27FC236}">
                  <a16:creationId xmlns:a16="http://schemas.microsoft.com/office/drawing/2014/main" id="{D851BE65-E627-41E8-9C00-9A861EC15291}"/>
                </a:ext>
              </a:extLst>
            </p:cNvPr>
            <p:cNvSpPr/>
            <p:nvPr/>
          </p:nvSpPr>
          <p:spPr>
            <a:xfrm>
              <a:off x="2786061" y="1866092"/>
              <a:ext cx="676275" cy="349770"/>
            </a:xfrm>
            <a:prstGeom prst="wedgeRoundRectCallout">
              <a:avLst>
                <a:gd name="adj1" fmla="val -2523"/>
                <a:gd name="adj2" fmla="val -86700"/>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t>编译</a:t>
              </a:r>
            </a:p>
          </p:txBody>
        </p:sp>
        <p:sp>
          <p:nvSpPr>
            <p:cNvPr id="12" name="箭头: 右 11">
              <a:extLst>
                <a:ext uri="{FF2B5EF4-FFF2-40B4-BE49-F238E27FC236}">
                  <a16:creationId xmlns:a16="http://schemas.microsoft.com/office/drawing/2014/main" id="{23AFAD99-ECBE-4755-8526-B9BA13891CDA}"/>
                </a:ext>
              </a:extLst>
            </p:cNvPr>
            <p:cNvSpPr/>
            <p:nvPr/>
          </p:nvSpPr>
          <p:spPr>
            <a:xfrm>
              <a:off x="2305049" y="2945385"/>
              <a:ext cx="1638297" cy="133350"/>
            </a:xfrm>
            <a:prstGeom prst="right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对话气泡: 圆角矩形 12">
              <a:extLst>
                <a:ext uri="{FF2B5EF4-FFF2-40B4-BE49-F238E27FC236}">
                  <a16:creationId xmlns:a16="http://schemas.microsoft.com/office/drawing/2014/main" id="{643F5145-18A9-4825-8138-24A0123B41FD}"/>
                </a:ext>
              </a:extLst>
            </p:cNvPr>
            <p:cNvSpPr/>
            <p:nvPr/>
          </p:nvSpPr>
          <p:spPr>
            <a:xfrm>
              <a:off x="5822159" y="2423675"/>
              <a:ext cx="1328739" cy="519108"/>
            </a:xfrm>
            <a:prstGeom prst="wedgeRoundRectCallout">
              <a:avLst>
                <a:gd name="adj1" fmla="val -70623"/>
                <a:gd name="adj2" fmla="val 39907"/>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t>将参数放入寄存器</a:t>
              </a:r>
            </a:p>
          </p:txBody>
        </p:sp>
        <p:sp>
          <p:nvSpPr>
            <p:cNvPr id="14" name="对话气泡: 圆角矩形 13">
              <a:extLst>
                <a:ext uri="{FF2B5EF4-FFF2-40B4-BE49-F238E27FC236}">
                  <a16:creationId xmlns:a16="http://schemas.microsoft.com/office/drawing/2014/main" id="{F8D3D49B-5A04-4EE9-AB9F-86044DC46B29}"/>
                </a:ext>
              </a:extLst>
            </p:cNvPr>
            <p:cNvSpPr/>
            <p:nvPr/>
          </p:nvSpPr>
          <p:spPr>
            <a:xfrm>
              <a:off x="5822158" y="3254725"/>
              <a:ext cx="1328739" cy="519108"/>
            </a:xfrm>
            <a:prstGeom prst="wedgeRoundRectCallout">
              <a:avLst>
                <a:gd name="adj1" fmla="val -89261"/>
                <a:gd name="adj2" fmla="val -33488"/>
                <a:gd name="adj3" fmla="val 1666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t>执行陷入指令</a:t>
              </a:r>
            </a:p>
          </p:txBody>
        </p:sp>
      </p:grpSp>
      <p:sp>
        <p:nvSpPr>
          <p:cNvPr id="2" name="灯片编号占位符 1">
            <a:extLst>
              <a:ext uri="{FF2B5EF4-FFF2-40B4-BE49-F238E27FC236}">
                <a16:creationId xmlns:a16="http://schemas.microsoft.com/office/drawing/2014/main" id="{2C55A2DF-0807-4404-9348-64165DABE48A}"/>
              </a:ext>
            </a:extLst>
          </p:cNvPr>
          <p:cNvSpPr>
            <a:spLocks noGrp="1"/>
          </p:cNvSpPr>
          <p:nvPr>
            <p:ph type="sldNum" sz="quarter" idx="12"/>
          </p:nvPr>
        </p:nvSpPr>
        <p:spPr/>
        <p:txBody>
          <a:bodyPr/>
          <a:lstStyle/>
          <a:p>
            <a:fld id="{48F63A3B-78C7-47BE-AE5E-E10140E04643}" type="slidenum">
              <a:rPr lang="en-US" smtClean="0"/>
              <a:pPr/>
              <a:t>127</a:t>
            </a:fld>
            <a:endParaRPr lang="en-US" dirty="0"/>
          </a:p>
        </p:txBody>
      </p:sp>
    </p:spTree>
    <p:extLst>
      <p:ext uri="{BB962C8B-B14F-4D97-AF65-F5344CB8AC3E}">
        <p14:creationId xmlns:p14="http://schemas.microsoft.com/office/powerpoint/2010/main" val="9501824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387300-4BAA-4261-8858-89022ED3DC78}"/>
              </a:ext>
            </a:extLst>
          </p:cNvPr>
          <p:cNvSpPr txBox="1"/>
          <p:nvPr/>
        </p:nvSpPr>
        <p:spPr>
          <a:xfrm>
            <a:off x="857646" y="402648"/>
            <a:ext cx="4086226" cy="497957"/>
          </a:xfrm>
          <a:prstGeom prst="rect">
            <a:avLst/>
          </a:prstGeom>
          <a:noFill/>
        </p:spPr>
        <p:txBody>
          <a:bodyPr wrap="square" rtlCol="0">
            <a:spAutoFit/>
          </a:bodyPr>
          <a:lstStyle/>
          <a:p>
            <a:pPr>
              <a:lnSpc>
                <a:spcPct val="120000"/>
              </a:lnSpc>
            </a:pPr>
            <a:r>
              <a:rPr lang="zh-CN" altLang="en-US" sz="2400" b="1" dirty="0"/>
              <a:t>系统调用背后的过程</a:t>
            </a:r>
          </a:p>
        </p:txBody>
      </p:sp>
      <p:graphicFrame>
        <p:nvGraphicFramePr>
          <p:cNvPr id="5" name="表格 5">
            <a:extLst>
              <a:ext uri="{FF2B5EF4-FFF2-40B4-BE49-F238E27FC236}">
                <a16:creationId xmlns:a16="http://schemas.microsoft.com/office/drawing/2014/main" id="{B83A024D-78B5-41B4-BAA6-AC4B878FB343}"/>
              </a:ext>
            </a:extLst>
          </p:cNvPr>
          <p:cNvGraphicFramePr>
            <a:graphicFrameLocks noGrp="1"/>
          </p:cNvGraphicFramePr>
          <p:nvPr>
            <p:extLst>
              <p:ext uri="{D42A27DB-BD31-4B8C-83A1-F6EECF244321}">
                <p14:modId xmlns:p14="http://schemas.microsoft.com/office/powerpoint/2010/main" val="1878207002"/>
              </p:ext>
            </p:extLst>
          </p:nvPr>
        </p:nvGraphicFramePr>
        <p:xfrm>
          <a:off x="1201694" y="1107818"/>
          <a:ext cx="2530475" cy="3078478"/>
        </p:xfrm>
        <a:graphic>
          <a:graphicData uri="http://schemas.openxmlformats.org/drawingml/2006/table">
            <a:tbl>
              <a:tblPr firstRow="1" bandRow="1">
                <a:tableStyleId>{B301B821-A1FF-4177-AEE7-76D212191A09}</a:tableStyleId>
              </a:tblPr>
              <a:tblGrid>
                <a:gridCol w="2530475">
                  <a:extLst>
                    <a:ext uri="{9D8B030D-6E8A-4147-A177-3AD203B41FA5}">
                      <a16:colId xmlns:a16="http://schemas.microsoft.com/office/drawing/2014/main" val="2335086610"/>
                    </a:ext>
                  </a:extLst>
                </a:gridCol>
              </a:tblGrid>
              <a:tr h="370347">
                <a:tc>
                  <a:txBody>
                    <a:bodyPr/>
                    <a:lstStyle/>
                    <a:p>
                      <a:r>
                        <a:rPr lang="zh-CN" altLang="en-US" sz="1600" dirty="0"/>
                        <a:t>高级语言代码</a:t>
                      </a:r>
                    </a:p>
                  </a:txBody>
                  <a:tcPr/>
                </a:tc>
                <a:extLst>
                  <a:ext uri="{0D108BD9-81ED-4DB2-BD59-A6C34878D82A}">
                    <a16:rowId xmlns:a16="http://schemas.microsoft.com/office/drawing/2014/main" val="1013636679"/>
                  </a:ext>
                </a:extLst>
              </a:tr>
              <a:tr h="370347">
                <a:tc>
                  <a:txBody>
                    <a:bodyPr/>
                    <a:lstStyle/>
                    <a:p>
                      <a:r>
                        <a:rPr lang="zh-CN" altLang="en-US" sz="1600" dirty="0"/>
                        <a:t>代码</a:t>
                      </a:r>
                      <a:r>
                        <a:rPr lang="en-US" altLang="zh-CN" sz="1600" dirty="0"/>
                        <a:t>1</a:t>
                      </a:r>
                      <a:endParaRPr lang="zh-CN" altLang="en-US" sz="1600" dirty="0"/>
                    </a:p>
                  </a:txBody>
                  <a:tcPr>
                    <a:solidFill>
                      <a:schemeClr val="bg1"/>
                    </a:solidFill>
                  </a:tcPr>
                </a:tc>
                <a:extLst>
                  <a:ext uri="{0D108BD9-81ED-4DB2-BD59-A6C34878D82A}">
                    <a16:rowId xmlns:a16="http://schemas.microsoft.com/office/drawing/2014/main" val="3184471551"/>
                  </a:ext>
                </a:extLst>
              </a:tr>
              <a:tr h="370347">
                <a:tc>
                  <a:txBody>
                    <a:bodyPr/>
                    <a:lstStyle/>
                    <a:p>
                      <a:r>
                        <a:rPr lang="zh-CN" altLang="en-US" sz="1600" dirty="0"/>
                        <a:t>代码</a:t>
                      </a:r>
                      <a:r>
                        <a:rPr lang="en-US" altLang="zh-CN" sz="1600" dirty="0"/>
                        <a:t>2</a:t>
                      </a:r>
                      <a:endParaRPr lang="zh-CN" altLang="en-US" sz="1600" dirty="0"/>
                    </a:p>
                  </a:txBody>
                  <a:tcPr/>
                </a:tc>
                <a:extLst>
                  <a:ext uri="{0D108BD9-81ED-4DB2-BD59-A6C34878D82A}">
                    <a16:rowId xmlns:a16="http://schemas.microsoft.com/office/drawing/2014/main" val="3616413020"/>
                  </a:ext>
                </a:extLst>
              </a:tr>
              <a:tr h="856396">
                <a:tc>
                  <a:txBody>
                    <a:bodyPr/>
                    <a:lstStyle/>
                    <a:p>
                      <a:r>
                        <a:rPr lang="zh-CN" altLang="en-US" sz="1600" dirty="0"/>
                        <a:t>调用</a:t>
                      </a:r>
                      <a:r>
                        <a:rPr lang="zh-CN" altLang="en-US" sz="1600" dirty="0">
                          <a:solidFill>
                            <a:srgbClr val="C00000"/>
                          </a:solidFill>
                        </a:rPr>
                        <a:t>库函数</a:t>
                      </a:r>
                      <a:r>
                        <a:rPr lang="en-US" altLang="zh-CN" sz="1600" dirty="0">
                          <a:solidFill>
                            <a:schemeClr val="accent2"/>
                          </a:solidFill>
                          <a:latin typeface="+mn-ea"/>
                          <a:ea typeface="+mn-ea"/>
                        </a:rPr>
                        <a:t>write(</a:t>
                      </a:r>
                      <a:r>
                        <a:rPr lang="zh-CN" altLang="en-US" sz="1600" dirty="0">
                          <a:solidFill>
                            <a:schemeClr val="accent2"/>
                          </a:solidFill>
                          <a:latin typeface="+mn-ea"/>
                          <a:ea typeface="+mn-ea"/>
                          <a:cs typeface="Times New Roman" panose="02020603050405020304" pitchFamily="18" charset="0"/>
                        </a:rPr>
                        <a:t>“</a:t>
                      </a:r>
                      <a:r>
                        <a:rPr lang="en-US" altLang="zh-CN" sz="1600" dirty="0" err="1">
                          <a:solidFill>
                            <a:schemeClr val="accent2"/>
                          </a:solidFill>
                          <a:latin typeface="+mn-ea"/>
                          <a:ea typeface="+mn-ea"/>
                          <a:cs typeface="Times New Roman" panose="02020603050405020304" pitchFamily="18" charset="0"/>
                        </a:rPr>
                        <a:t>abc</a:t>
                      </a:r>
                      <a:r>
                        <a:rPr lang="zh-CN" altLang="en-US" sz="1600" dirty="0">
                          <a:solidFill>
                            <a:schemeClr val="accent2"/>
                          </a:solidFill>
                          <a:latin typeface="+mn-ea"/>
                          <a:ea typeface="+mn-ea"/>
                          <a:cs typeface="Times New Roman" panose="02020603050405020304" pitchFamily="18" charset="0"/>
                        </a:rPr>
                        <a:t>“</a:t>
                      </a:r>
                      <a:r>
                        <a:rPr lang="en-US" altLang="zh-CN" sz="1600" dirty="0">
                          <a:solidFill>
                            <a:schemeClr val="accent2"/>
                          </a:solidFill>
                          <a:latin typeface="+mn-ea"/>
                          <a:ea typeface="+mn-ea"/>
                        </a:rPr>
                        <a:t>)</a:t>
                      </a:r>
                      <a:r>
                        <a:rPr lang="zh-CN" altLang="en-US" sz="1600" dirty="0"/>
                        <a:t>该库函数内部封装了</a:t>
                      </a:r>
                      <a:r>
                        <a:rPr lang="zh-CN" altLang="en-US" sz="1600" dirty="0">
                          <a:solidFill>
                            <a:srgbClr val="C00000"/>
                          </a:solidFill>
                        </a:rPr>
                        <a:t>系统调用</a:t>
                      </a:r>
                      <a:r>
                        <a:rPr lang="zh-CN" altLang="en-US" sz="1600" dirty="0"/>
                        <a:t>的复杂细节</a:t>
                      </a:r>
                    </a:p>
                  </a:txBody>
                  <a:tcPr/>
                </a:tc>
                <a:extLst>
                  <a:ext uri="{0D108BD9-81ED-4DB2-BD59-A6C34878D82A}">
                    <a16:rowId xmlns:a16="http://schemas.microsoft.com/office/drawing/2014/main" val="2326448372"/>
                  </a:ext>
                </a:extLst>
              </a:tr>
              <a:tr h="370347">
                <a:tc>
                  <a:txBody>
                    <a:bodyPr/>
                    <a:lstStyle/>
                    <a:p>
                      <a:r>
                        <a:rPr lang="zh-CN" altLang="en-US" sz="1600" dirty="0"/>
                        <a:t>代码</a:t>
                      </a:r>
                      <a:r>
                        <a:rPr lang="en-US" altLang="zh-CN" sz="1600" dirty="0"/>
                        <a:t>4</a:t>
                      </a:r>
                      <a:endParaRPr lang="zh-CN" altLang="en-US" sz="1600" dirty="0"/>
                    </a:p>
                  </a:txBody>
                  <a:tcPr/>
                </a:tc>
                <a:extLst>
                  <a:ext uri="{0D108BD9-81ED-4DB2-BD59-A6C34878D82A}">
                    <a16:rowId xmlns:a16="http://schemas.microsoft.com/office/drawing/2014/main" val="1672102012"/>
                  </a:ext>
                </a:extLst>
              </a:tr>
              <a:tr h="370347">
                <a:tc>
                  <a:txBody>
                    <a:bodyPr/>
                    <a:lstStyle/>
                    <a:p>
                      <a:r>
                        <a:rPr lang="zh-CN" altLang="en-US" sz="1600" dirty="0"/>
                        <a:t>指令</a:t>
                      </a:r>
                      <a:r>
                        <a:rPr lang="en-US" altLang="zh-CN" sz="1600" dirty="0"/>
                        <a:t>5</a:t>
                      </a:r>
                      <a:endParaRPr lang="zh-CN" altLang="en-US" sz="1600" dirty="0"/>
                    </a:p>
                  </a:txBody>
                  <a:tcPr>
                    <a:solidFill>
                      <a:schemeClr val="bg1"/>
                    </a:solidFill>
                  </a:tcPr>
                </a:tc>
                <a:extLst>
                  <a:ext uri="{0D108BD9-81ED-4DB2-BD59-A6C34878D82A}">
                    <a16:rowId xmlns:a16="http://schemas.microsoft.com/office/drawing/2014/main" val="3735745935"/>
                  </a:ext>
                </a:extLst>
              </a:tr>
              <a:tr h="370347">
                <a:tc>
                  <a:txBody>
                    <a:bodyPr/>
                    <a:lstStyle/>
                    <a:p>
                      <a:r>
                        <a:rPr lang="en-US" altLang="zh-CN" sz="1600" dirty="0"/>
                        <a:t>·············</a:t>
                      </a:r>
                      <a:endParaRPr lang="zh-CN" altLang="en-US" sz="1600" dirty="0"/>
                    </a:p>
                  </a:txBody>
                  <a:tcPr/>
                </a:tc>
                <a:extLst>
                  <a:ext uri="{0D108BD9-81ED-4DB2-BD59-A6C34878D82A}">
                    <a16:rowId xmlns:a16="http://schemas.microsoft.com/office/drawing/2014/main" val="4266436149"/>
                  </a:ext>
                </a:extLst>
              </a:tr>
            </a:tbl>
          </a:graphicData>
        </a:graphic>
      </p:graphicFrame>
      <p:graphicFrame>
        <p:nvGraphicFramePr>
          <p:cNvPr id="6" name="表格 5">
            <a:extLst>
              <a:ext uri="{FF2B5EF4-FFF2-40B4-BE49-F238E27FC236}">
                <a16:creationId xmlns:a16="http://schemas.microsoft.com/office/drawing/2014/main" id="{9C94968E-A53C-4CB1-8249-FD033E6A91A5}"/>
              </a:ext>
            </a:extLst>
          </p:cNvPr>
          <p:cNvGraphicFramePr>
            <a:graphicFrameLocks noGrp="1"/>
          </p:cNvGraphicFramePr>
          <p:nvPr>
            <p:extLst>
              <p:ext uri="{D42A27DB-BD31-4B8C-83A1-F6EECF244321}">
                <p14:modId xmlns:p14="http://schemas.microsoft.com/office/powerpoint/2010/main" val="2573456615"/>
              </p:ext>
            </p:extLst>
          </p:nvPr>
        </p:nvGraphicFramePr>
        <p:xfrm>
          <a:off x="5290185" y="1107818"/>
          <a:ext cx="2530475" cy="3078480"/>
        </p:xfrm>
        <a:graphic>
          <a:graphicData uri="http://schemas.openxmlformats.org/drawingml/2006/table">
            <a:tbl>
              <a:tblPr firstRow="1" bandRow="1">
                <a:tableStyleId>{B301B821-A1FF-4177-AEE7-76D212191A09}</a:tableStyleId>
              </a:tblPr>
              <a:tblGrid>
                <a:gridCol w="2530475">
                  <a:extLst>
                    <a:ext uri="{9D8B030D-6E8A-4147-A177-3AD203B41FA5}">
                      <a16:colId xmlns:a16="http://schemas.microsoft.com/office/drawing/2014/main" val="2335086610"/>
                    </a:ext>
                  </a:extLst>
                </a:gridCol>
              </a:tblGrid>
              <a:tr h="279497">
                <a:tc>
                  <a:txBody>
                    <a:bodyPr/>
                    <a:lstStyle/>
                    <a:p>
                      <a:r>
                        <a:rPr lang="zh-CN" altLang="en-US" sz="1600" dirty="0"/>
                        <a:t>汇编语言指令</a:t>
                      </a:r>
                    </a:p>
                  </a:txBody>
                  <a:tcPr/>
                </a:tc>
                <a:extLst>
                  <a:ext uri="{0D108BD9-81ED-4DB2-BD59-A6C34878D82A}">
                    <a16:rowId xmlns:a16="http://schemas.microsoft.com/office/drawing/2014/main" val="1013636679"/>
                  </a:ext>
                </a:extLst>
              </a:tr>
              <a:tr h="279497">
                <a:tc>
                  <a:txBody>
                    <a:bodyPr/>
                    <a:lstStyle/>
                    <a:p>
                      <a:r>
                        <a:rPr lang="en-US" altLang="zh-CN" sz="1600" dirty="0"/>
                        <a:t>·············</a:t>
                      </a:r>
                      <a:endParaRPr lang="zh-CN" altLang="en-US" sz="1600" dirty="0"/>
                    </a:p>
                  </a:txBody>
                  <a:tcPr>
                    <a:solidFill>
                      <a:schemeClr val="bg1"/>
                    </a:solidFill>
                  </a:tcPr>
                </a:tc>
                <a:extLst>
                  <a:ext uri="{0D108BD9-81ED-4DB2-BD59-A6C34878D82A}">
                    <a16:rowId xmlns:a16="http://schemas.microsoft.com/office/drawing/2014/main" val="3184471551"/>
                  </a:ext>
                </a:extLst>
              </a:tr>
              <a:tr h="279497">
                <a:tc>
                  <a:txBody>
                    <a:bodyPr/>
                    <a:lstStyle/>
                    <a:p>
                      <a:r>
                        <a:rPr lang="zh-CN" altLang="en-US" sz="1600" dirty="0"/>
                        <a:t>前期处理相关指令</a:t>
                      </a:r>
                    </a:p>
                  </a:txBody>
                  <a:tcPr/>
                </a:tc>
                <a:extLst>
                  <a:ext uri="{0D108BD9-81ED-4DB2-BD59-A6C34878D82A}">
                    <a16:rowId xmlns:a16="http://schemas.microsoft.com/office/drawing/2014/main" val="3616413020"/>
                  </a:ext>
                </a:extLst>
              </a:tr>
              <a:tr h="686038">
                <a:tc>
                  <a:txBody>
                    <a:bodyPr/>
                    <a:lstStyle/>
                    <a:p>
                      <a:r>
                        <a:rPr lang="en-US" altLang="zh-CN" sz="1600" dirty="0" err="1"/>
                        <a:t>movl</a:t>
                      </a:r>
                      <a:r>
                        <a:rPr lang="zh-CN" altLang="en-US" sz="1600" dirty="0"/>
                        <a:t>指令（将“</a:t>
                      </a:r>
                      <a:r>
                        <a:rPr lang="en-US" altLang="zh-CN" sz="1600" dirty="0" err="1"/>
                        <a:t>abc</a:t>
                      </a:r>
                      <a:r>
                        <a:rPr lang="zh-CN" altLang="en-US" sz="1600" dirty="0"/>
                        <a:t>”作为系统调用参数放到某个通用寄存器中）</a:t>
                      </a:r>
                    </a:p>
                  </a:txBody>
                  <a:tcPr/>
                </a:tc>
                <a:extLst>
                  <a:ext uri="{0D108BD9-81ED-4DB2-BD59-A6C34878D82A}">
                    <a16:rowId xmlns:a16="http://schemas.microsoft.com/office/drawing/2014/main" val="2326448372"/>
                  </a:ext>
                </a:extLst>
              </a:tr>
              <a:tr h="482767">
                <a:tc>
                  <a:txBody>
                    <a:bodyPr/>
                    <a:lstStyle/>
                    <a:p>
                      <a:r>
                        <a:rPr lang="en-US" altLang="zh-CN" sz="1600" dirty="0"/>
                        <a:t>int x</a:t>
                      </a:r>
                      <a:r>
                        <a:rPr lang="zh-CN" altLang="en-US" sz="1600" dirty="0"/>
                        <a:t> 指令（</a:t>
                      </a:r>
                      <a:r>
                        <a:rPr lang="en-US" altLang="zh-CN" sz="1600" dirty="0"/>
                        <a:t>trap/</a:t>
                      </a:r>
                      <a:r>
                        <a:rPr lang="zh-CN" altLang="en-US" sz="1600" dirty="0"/>
                        <a:t>陷入</a:t>
                      </a:r>
                      <a:r>
                        <a:rPr lang="en-US" altLang="zh-CN" sz="1600" dirty="0"/>
                        <a:t>/</a:t>
                      </a:r>
                      <a:r>
                        <a:rPr lang="zh-CN" altLang="en-US" sz="1600" dirty="0"/>
                        <a:t>访管指令）</a:t>
                      </a:r>
                      <a:endParaRPr lang="en-US" altLang="zh-CN" sz="1600" dirty="0"/>
                    </a:p>
                  </a:txBody>
                  <a:tcPr>
                    <a:solidFill>
                      <a:srgbClr val="E9EBF5"/>
                    </a:solidFill>
                  </a:tcPr>
                </a:tc>
                <a:extLst>
                  <a:ext uri="{0D108BD9-81ED-4DB2-BD59-A6C34878D82A}">
                    <a16:rowId xmlns:a16="http://schemas.microsoft.com/office/drawing/2014/main" val="1672102012"/>
                  </a:ext>
                </a:extLst>
              </a:tr>
              <a:tr h="279497">
                <a:tc>
                  <a:txBody>
                    <a:bodyPr/>
                    <a:lstStyle/>
                    <a:p>
                      <a:r>
                        <a:rPr lang="zh-CN" altLang="en-US" sz="1600" dirty="0"/>
                        <a:t>后续处理相关指令</a:t>
                      </a:r>
                    </a:p>
                  </a:txBody>
                  <a:tcPr/>
                </a:tc>
                <a:extLst>
                  <a:ext uri="{0D108BD9-81ED-4DB2-BD59-A6C34878D82A}">
                    <a16:rowId xmlns:a16="http://schemas.microsoft.com/office/drawing/2014/main" val="3735745935"/>
                  </a:ext>
                </a:extLst>
              </a:tr>
              <a:tr h="279497">
                <a:tc>
                  <a:txBody>
                    <a:bodyPr/>
                    <a:lstStyle/>
                    <a:p>
                      <a:r>
                        <a:rPr lang="en-US" altLang="zh-CN" sz="1600" dirty="0"/>
                        <a:t>·············</a:t>
                      </a:r>
                      <a:endParaRPr lang="zh-CN" altLang="en-US" sz="1600" dirty="0"/>
                    </a:p>
                  </a:txBody>
                  <a:tcPr/>
                </a:tc>
                <a:extLst>
                  <a:ext uri="{0D108BD9-81ED-4DB2-BD59-A6C34878D82A}">
                    <a16:rowId xmlns:a16="http://schemas.microsoft.com/office/drawing/2014/main" val="4266436149"/>
                  </a:ext>
                </a:extLst>
              </a:tr>
            </a:tbl>
          </a:graphicData>
        </a:graphic>
      </p:graphicFrame>
      <p:graphicFrame>
        <p:nvGraphicFramePr>
          <p:cNvPr id="7" name="表格 7">
            <a:extLst>
              <a:ext uri="{FF2B5EF4-FFF2-40B4-BE49-F238E27FC236}">
                <a16:creationId xmlns:a16="http://schemas.microsoft.com/office/drawing/2014/main" id="{8570C1E8-B952-4D85-A0D0-1DE77BD0A0D9}"/>
              </a:ext>
            </a:extLst>
          </p:cNvPr>
          <p:cNvGraphicFramePr>
            <a:graphicFrameLocks noGrp="1"/>
          </p:cNvGraphicFramePr>
          <p:nvPr>
            <p:extLst>
              <p:ext uri="{D42A27DB-BD31-4B8C-83A1-F6EECF244321}">
                <p14:modId xmlns:p14="http://schemas.microsoft.com/office/powerpoint/2010/main" val="3655083407"/>
              </p:ext>
            </p:extLst>
          </p:nvPr>
        </p:nvGraphicFramePr>
        <p:xfrm>
          <a:off x="8816022" y="2897709"/>
          <a:ext cx="2035175" cy="1112520"/>
        </p:xfrm>
        <a:graphic>
          <a:graphicData uri="http://schemas.openxmlformats.org/drawingml/2006/table">
            <a:tbl>
              <a:tblPr firstRow="1" bandRow="1">
                <a:tableStyleId>{10A1B5D5-9B99-4C35-A422-299274C87663}</a:tableStyleId>
              </a:tblPr>
              <a:tblGrid>
                <a:gridCol w="2035175">
                  <a:extLst>
                    <a:ext uri="{9D8B030D-6E8A-4147-A177-3AD203B41FA5}">
                      <a16:colId xmlns:a16="http://schemas.microsoft.com/office/drawing/2014/main" val="4274246583"/>
                    </a:ext>
                  </a:extLst>
                </a:gridCol>
              </a:tblGrid>
              <a:tr h="370840">
                <a:tc>
                  <a:txBody>
                    <a:bodyPr/>
                    <a:lstStyle/>
                    <a:p>
                      <a:r>
                        <a:rPr lang="zh-CN" altLang="en-US" sz="1600" dirty="0"/>
                        <a:t>开始</a:t>
                      </a:r>
                    </a:p>
                  </a:txBody>
                  <a:tcPr/>
                </a:tc>
                <a:extLst>
                  <a:ext uri="{0D108BD9-81ED-4DB2-BD59-A6C34878D82A}">
                    <a16:rowId xmlns:a16="http://schemas.microsoft.com/office/drawing/2014/main" val="21410438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a:t>
                      </a:r>
                      <a:endParaRPr lang="zh-CN" altLang="en-US" sz="1600" dirty="0"/>
                    </a:p>
                  </a:txBody>
                  <a:tcPr>
                    <a:solidFill>
                      <a:srgbClr val="FFFFFF"/>
                    </a:solidFill>
                  </a:tcPr>
                </a:tc>
                <a:extLst>
                  <a:ext uri="{0D108BD9-81ED-4DB2-BD59-A6C34878D82A}">
                    <a16:rowId xmlns:a16="http://schemas.microsoft.com/office/drawing/2014/main" val="3207048249"/>
                  </a:ext>
                </a:extLst>
              </a:tr>
              <a:tr h="370840">
                <a:tc>
                  <a:txBody>
                    <a:bodyPr/>
                    <a:lstStyle/>
                    <a:p>
                      <a:r>
                        <a:rPr lang="zh-CN" altLang="en-US" sz="1600" dirty="0"/>
                        <a:t>返回</a:t>
                      </a:r>
                    </a:p>
                  </a:txBody>
                  <a:tcPr/>
                </a:tc>
                <a:extLst>
                  <a:ext uri="{0D108BD9-81ED-4DB2-BD59-A6C34878D82A}">
                    <a16:rowId xmlns:a16="http://schemas.microsoft.com/office/drawing/2014/main" val="2421915904"/>
                  </a:ext>
                </a:extLst>
              </a:tr>
            </a:tbl>
          </a:graphicData>
        </a:graphic>
      </p:graphicFrame>
      <p:sp>
        <p:nvSpPr>
          <p:cNvPr id="8" name="文本框 7">
            <a:extLst>
              <a:ext uri="{FF2B5EF4-FFF2-40B4-BE49-F238E27FC236}">
                <a16:creationId xmlns:a16="http://schemas.microsoft.com/office/drawing/2014/main" id="{C6EEC1DD-1E3C-475D-9BD4-61138A849D7C}"/>
              </a:ext>
            </a:extLst>
          </p:cNvPr>
          <p:cNvSpPr txBox="1"/>
          <p:nvPr/>
        </p:nvSpPr>
        <p:spPr>
          <a:xfrm>
            <a:off x="1055440" y="4195901"/>
            <a:ext cx="2943788" cy="362792"/>
          </a:xfrm>
          <a:prstGeom prst="rect">
            <a:avLst/>
          </a:prstGeom>
          <a:noFill/>
        </p:spPr>
        <p:txBody>
          <a:bodyPr wrap="square" rtlCol="0">
            <a:spAutoFit/>
          </a:bodyPr>
          <a:lstStyle/>
          <a:p>
            <a:pPr algn="ctr">
              <a:lnSpc>
                <a:spcPct val="120000"/>
              </a:lnSpc>
            </a:pPr>
            <a:r>
              <a:rPr lang="zh-CN" altLang="en-US" sz="1600" dirty="0"/>
              <a:t>用户程序（高级语言视角）</a:t>
            </a:r>
          </a:p>
        </p:txBody>
      </p:sp>
      <p:sp>
        <p:nvSpPr>
          <p:cNvPr id="9" name="文本框 8">
            <a:extLst>
              <a:ext uri="{FF2B5EF4-FFF2-40B4-BE49-F238E27FC236}">
                <a16:creationId xmlns:a16="http://schemas.microsoft.com/office/drawing/2014/main" id="{77E70A18-0A00-452C-B707-FFD2BC0D6150}"/>
              </a:ext>
            </a:extLst>
          </p:cNvPr>
          <p:cNvSpPr txBox="1"/>
          <p:nvPr/>
        </p:nvSpPr>
        <p:spPr>
          <a:xfrm>
            <a:off x="5090111" y="4153218"/>
            <a:ext cx="2943788" cy="658257"/>
          </a:xfrm>
          <a:prstGeom prst="rect">
            <a:avLst/>
          </a:prstGeom>
          <a:noFill/>
        </p:spPr>
        <p:txBody>
          <a:bodyPr wrap="square" rtlCol="0">
            <a:spAutoFit/>
          </a:bodyPr>
          <a:lstStyle/>
          <a:p>
            <a:pPr algn="ctr">
              <a:lnSpc>
                <a:spcPct val="120000"/>
              </a:lnSpc>
            </a:pPr>
            <a:r>
              <a:rPr lang="zh-CN" altLang="en-US" sz="1600" dirty="0"/>
              <a:t>用户程序（汇编语言视角）</a:t>
            </a:r>
            <a:endParaRPr lang="en-US" altLang="zh-CN" sz="1600" dirty="0"/>
          </a:p>
          <a:p>
            <a:pPr algn="ctr">
              <a:lnSpc>
                <a:spcPct val="120000"/>
              </a:lnSpc>
            </a:pPr>
            <a:r>
              <a:rPr lang="zh-CN" altLang="en-US" sz="1600" dirty="0"/>
              <a:t>运行在</a:t>
            </a:r>
            <a:r>
              <a:rPr lang="zh-CN" altLang="en-US" sz="1600" dirty="0">
                <a:solidFill>
                  <a:srgbClr val="C00000"/>
                </a:solidFill>
              </a:rPr>
              <a:t>用户态</a:t>
            </a:r>
          </a:p>
        </p:txBody>
      </p:sp>
      <p:sp>
        <p:nvSpPr>
          <p:cNvPr id="10" name="文本框 9">
            <a:extLst>
              <a:ext uri="{FF2B5EF4-FFF2-40B4-BE49-F238E27FC236}">
                <a16:creationId xmlns:a16="http://schemas.microsoft.com/office/drawing/2014/main" id="{501548C3-E482-481A-AC68-93F881E7B448}"/>
              </a:ext>
            </a:extLst>
          </p:cNvPr>
          <p:cNvSpPr txBox="1"/>
          <p:nvPr/>
        </p:nvSpPr>
        <p:spPr>
          <a:xfrm>
            <a:off x="8415412" y="4017815"/>
            <a:ext cx="2943788" cy="658257"/>
          </a:xfrm>
          <a:prstGeom prst="rect">
            <a:avLst/>
          </a:prstGeom>
          <a:noFill/>
        </p:spPr>
        <p:txBody>
          <a:bodyPr wrap="square" rtlCol="0">
            <a:spAutoFit/>
          </a:bodyPr>
          <a:lstStyle/>
          <a:p>
            <a:pPr algn="ctr">
              <a:lnSpc>
                <a:spcPct val="120000"/>
              </a:lnSpc>
            </a:pPr>
            <a:r>
              <a:rPr lang="zh-CN" altLang="en-US" sz="1600" dirty="0"/>
              <a:t>处理系统调用的相关代码</a:t>
            </a:r>
            <a:endParaRPr lang="en-US" altLang="zh-CN" sz="1600" dirty="0"/>
          </a:p>
          <a:p>
            <a:pPr algn="ctr">
              <a:lnSpc>
                <a:spcPct val="120000"/>
              </a:lnSpc>
            </a:pPr>
            <a:r>
              <a:rPr lang="zh-CN" altLang="en-US" sz="1600" dirty="0"/>
              <a:t>（运行在</a:t>
            </a:r>
            <a:r>
              <a:rPr lang="zh-CN" altLang="en-US" sz="1600" dirty="0">
                <a:solidFill>
                  <a:srgbClr val="C00000"/>
                </a:solidFill>
              </a:rPr>
              <a:t>核心态</a:t>
            </a:r>
            <a:r>
              <a:rPr lang="zh-CN" altLang="en-US" sz="1600" dirty="0"/>
              <a:t>）</a:t>
            </a:r>
          </a:p>
        </p:txBody>
      </p:sp>
      <p:sp>
        <p:nvSpPr>
          <p:cNvPr id="11" name="箭头: 右 10">
            <a:extLst>
              <a:ext uri="{FF2B5EF4-FFF2-40B4-BE49-F238E27FC236}">
                <a16:creationId xmlns:a16="http://schemas.microsoft.com/office/drawing/2014/main" id="{5E8ADBA3-985F-4E03-B7EB-77178F918872}"/>
              </a:ext>
            </a:extLst>
          </p:cNvPr>
          <p:cNvSpPr/>
          <p:nvPr/>
        </p:nvSpPr>
        <p:spPr>
          <a:xfrm>
            <a:off x="3834453" y="1244983"/>
            <a:ext cx="1343022" cy="133350"/>
          </a:xfrm>
          <a:prstGeom prst="rightArrow">
            <a:avLst/>
          </a:prstGeom>
          <a:solidFill>
            <a:schemeClr val="accent2">
              <a:lumMod val="60000"/>
              <a:lumOff val="40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对话气泡: 圆角矩形 11">
            <a:extLst>
              <a:ext uri="{FF2B5EF4-FFF2-40B4-BE49-F238E27FC236}">
                <a16:creationId xmlns:a16="http://schemas.microsoft.com/office/drawing/2014/main" id="{CA56167F-7BB8-4A71-AB6B-B70A09021152}"/>
              </a:ext>
            </a:extLst>
          </p:cNvPr>
          <p:cNvSpPr/>
          <p:nvPr/>
        </p:nvSpPr>
        <p:spPr>
          <a:xfrm>
            <a:off x="4058029" y="1556479"/>
            <a:ext cx="676275" cy="349770"/>
          </a:xfrm>
          <a:prstGeom prst="wedgeRoundRectCallout">
            <a:avLst>
              <a:gd name="adj1" fmla="val -2171"/>
              <a:gd name="adj2" fmla="val -104401"/>
              <a:gd name="adj3" fmla="val 16667"/>
            </a:avLst>
          </a:prstGeom>
          <a:solidFill>
            <a:schemeClr val="accent2">
              <a:lumMod val="60000"/>
              <a:lumOff val="40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t>编译</a:t>
            </a:r>
          </a:p>
        </p:txBody>
      </p:sp>
      <p:sp>
        <p:nvSpPr>
          <p:cNvPr id="13" name="对话气泡: 圆角矩形 12">
            <a:extLst>
              <a:ext uri="{FF2B5EF4-FFF2-40B4-BE49-F238E27FC236}">
                <a16:creationId xmlns:a16="http://schemas.microsoft.com/office/drawing/2014/main" id="{D4BF4FAE-BDF0-4CC4-BD17-70D5A792D49F}"/>
              </a:ext>
            </a:extLst>
          </p:cNvPr>
          <p:cNvSpPr/>
          <p:nvPr/>
        </p:nvSpPr>
        <p:spPr>
          <a:xfrm>
            <a:off x="7969090" y="1703820"/>
            <a:ext cx="2390775" cy="1028700"/>
          </a:xfrm>
          <a:prstGeom prst="wedgeRoundRectCallout">
            <a:avLst>
              <a:gd name="adj1" fmla="val -59560"/>
              <a:gd name="adj2" fmla="val 87105"/>
              <a:gd name="adj3" fmla="val 16667"/>
            </a:avLst>
          </a:prstGeom>
          <a:solidFill>
            <a:schemeClr val="accent2">
              <a:lumMod val="60000"/>
              <a:lumOff val="40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dirty="0"/>
              <a:t>int</a:t>
            </a:r>
            <a:r>
              <a:rPr lang="zh-CN" altLang="en-US" sz="1600" dirty="0"/>
              <a:t>指令的参数</a:t>
            </a:r>
            <a:r>
              <a:rPr lang="en-US" altLang="zh-CN" sz="1600" dirty="0"/>
              <a:t>x</a:t>
            </a:r>
            <a:r>
              <a:rPr lang="zh-CN" altLang="en-US" sz="1600" dirty="0"/>
              <a:t>指明了系统调用号。此处的</a:t>
            </a:r>
            <a:r>
              <a:rPr lang="en-US" altLang="zh-CN" sz="1600" dirty="0"/>
              <a:t>int</a:t>
            </a:r>
            <a:r>
              <a:rPr lang="zh-CN" altLang="en-US" sz="1600" dirty="0"/>
              <a:t>不是整数的意思，其实是</a:t>
            </a:r>
            <a:r>
              <a:rPr lang="en-US" altLang="zh-CN" sz="1600" dirty="0"/>
              <a:t>interrupt</a:t>
            </a:r>
            <a:r>
              <a:rPr lang="zh-CN" altLang="en-US" sz="1600" dirty="0"/>
              <a:t>的缩写</a:t>
            </a:r>
          </a:p>
        </p:txBody>
      </p:sp>
      <p:sp>
        <p:nvSpPr>
          <p:cNvPr id="14" name="矩形 13">
            <a:extLst>
              <a:ext uri="{FF2B5EF4-FFF2-40B4-BE49-F238E27FC236}">
                <a16:creationId xmlns:a16="http://schemas.microsoft.com/office/drawing/2014/main" id="{5D885C40-06A9-43FF-AB21-D887FAC707FD}"/>
              </a:ext>
            </a:extLst>
          </p:cNvPr>
          <p:cNvSpPr/>
          <p:nvPr/>
        </p:nvSpPr>
        <p:spPr>
          <a:xfrm>
            <a:off x="1201694" y="2209801"/>
            <a:ext cx="2530475" cy="868909"/>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2241FA0D-933A-4887-B2CC-9CC9F14B8A17}"/>
              </a:ext>
            </a:extLst>
          </p:cNvPr>
          <p:cNvCxnSpPr>
            <a:cxnSpLocks/>
          </p:cNvCxnSpPr>
          <p:nvPr/>
        </p:nvCxnSpPr>
        <p:spPr>
          <a:xfrm flipV="1">
            <a:off x="3753485" y="1790700"/>
            <a:ext cx="1536699" cy="4191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F11462A-73D0-4280-828F-8FC25DEA3BF0}"/>
              </a:ext>
            </a:extLst>
          </p:cNvPr>
          <p:cNvCxnSpPr>
            <a:cxnSpLocks/>
          </p:cNvCxnSpPr>
          <p:nvPr/>
        </p:nvCxnSpPr>
        <p:spPr>
          <a:xfrm>
            <a:off x="3753485" y="3078710"/>
            <a:ext cx="1536699" cy="75812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1D02559-D0BE-40E0-AEE8-5268CB6E958C}"/>
              </a:ext>
            </a:extLst>
          </p:cNvPr>
          <p:cNvCxnSpPr>
            <a:cxnSpLocks/>
          </p:cNvCxnSpPr>
          <p:nvPr/>
        </p:nvCxnSpPr>
        <p:spPr>
          <a:xfrm>
            <a:off x="7680961" y="3523961"/>
            <a:ext cx="1154111" cy="470600"/>
          </a:xfrm>
          <a:prstGeom prst="line">
            <a:avLst/>
          </a:prstGeom>
          <a:ln w="19050">
            <a:prstDash val="dash"/>
            <a:head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68C86C3-05DB-43C1-B8F2-71B92FD33BAC}"/>
              </a:ext>
            </a:extLst>
          </p:cNvPr>
          <p:cNvCxnSpPr>
            <a:cxnSpLocks/>
          </p:cNvCxnSpPr>
          <p:nvPr/>
        </p:nvCxnSpPr>
        <p:spPr>
          <a:xfrm flipV="1">
            <a:off x="7680961" y="2907235"/>
            <a:ext cx="1154111" cy="600972"/>
          </a:xfrm>
          <a:prstGeom prst="line">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内容占位符 2">
            <a:extLst>
              <a:ext uri="{FF2B5EF4-FFF2-40B4-BE49-F238E27FC236}">
                <a16:creationId xmlns:a16="http://schemas.microsoft.com/office/drawing/2014/main" id="{7803FCD5-2086-4BE4-AFBE-EA8D11889D65}"/>
              </a:ext>
            </a:extLst>
          </p:cNvPr>
          <p:cNvSpPr>
            <a:spLocks noGrp="1"/>
          </p:cNvSpPr>
          <p:nvPr>
            <p:ph idx="1"/>
          </p:nvPr>
        </p:nvSpPr>
        <p:spPr>
          <a:xfrm>
            <a:off x="565488" y="4796070"/>
            <a:ext cx="2163484" cy="362792"/>
          </a:xfrm>
        </p:spPr>
        <p:txBody>
          <a:bodyPr/>
          <a:lstStyle/>
          <a:p>
            <a:pPr algn="just">
              <a:lnSpc>
                <a:spcPct val="120000"/>
              </a:lnSpc>
              <a:spcBef>
                <a:spcPts val="0"/>
              </a:spcBef>
            </a:pPr>
            <a:r>
              <a:rPr lang="zh-CN" altLang="en-US" sz="1600" dirty="0"/>
              <a:t>传统系统调用参数</a:t>
            </a:r>
          </a:p>
        </p:txBody>
      </p:sp>
      <p:sp>
        <p:nvSpPr>
          <p:cNvPr id="30" name="内容占位符 2">
            <a:extLst>
              <a:ext uri="{FF2B5EF4-FFF2-40B4-BE49-F238E27FC236}">
                <a16:creationId xmlns:a16="http://schemas.microsoft.com/office/drawing/2014/main" id="{EACA4FED-D0B5-4F6D-A9C7-E2D4AFE97808}"/>
              </a:ext>
            </a:extLst>
          </p:cNvPr>
          <p:cNvSpPr txBox="1">
            <a:spLocks/>
          </p:cNvSpPr>
          <p:nvPr/>
        </p:nvSpPr>
        <p:spPr>
          <a:xfrm>
            <a:off x="3051369" y="4796070"/>
            <a:ext cx="2330127" cy="36279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spcBef>
                <a:spcPts val="0"/>
              </a:spcBef>
            </a:pPr>
            <a:r>
              <a:rPr lang="zh-CN" altLang="en-US" sz="1600" dirty="0"/>
              <a:t>执行陷入指令（</a:t>
            </a:r>
            <a:r>
              <a:rPr lang="zh-CN" altLang="en-US" sz="1600" dirty="0">
                <a:solidFill>
                  <a:srgbClr val="C00000"/>
                </a:solidFill>
              </a:rPr>
              <a:t>用户态</a:t>
            </a:r>
            <a:r>
              <a:rPr lang="zh-CN" altLang="en-US" sz="1600" dirty="0"/>
              <a:t>）</a:t>
            </a:r>
          </a:p>
        </p:txBody>
      </p:sp>
      <p:sp>
        <p:nvSpPr>
          <p:cNvPr id="31" name="内容占位符 2">
            <a:extLst>
              <a:ext uri="{FF2B5EF4-FFF2-40B4-BE49-F238E27FC236}">
                <a16:creationId xmlns:a16="http://schemas.microsoft.com/office/drawing/2014/main" id="{253E1820-33EA-40F8-BA34-C8F011C7FBE7}"/>
              </a:ext>
            </a:extLst>
          </p:cNvPr>
          <p:cNvSpPr txBox="1">
            <a:spLocks/>
          </p:cNvSpPr>
          <p:nvPr/>
        </p:nvSpPr>
        <p:spPr>
          <a:xfrm>
            <a:off x="5625372" y="4798727"/>
            <a:ext cx="3436176" cy="36279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pPr>
            <a:r>
              <a:rPr lang="zh-CN" altLang="en-US" sz="1600" dirty="0"/>
              <a:t>执行系统调用相应服务程序（</a:t>
            </a:r>
            <a:r>
              <a:rPr lang="zh-CN" altLang="en-US" sz="1600" dirty="0">
                <a:solidFill>
                  <a:srgbClr val="C00000"/>
                </a:solidFill>
              </a:rPr>
              <a:t>核心态</a:t>
            </a:r>
            <a:r>
              <a:rPr lang="zh-CN" altLang="en-US" sz="1600" dirty="0"/>
              <a:t>）</a:t>
            </a:r>
          </a:p>
        </p:txBody>
      </p:sp>
      <p:sp>
        <p:nvSpPr>
          <p:cNvPr id="32" name="内容占位符 2">
            <a:extLst>
              <a:ext uri="{FF2B5EF4-FFF2-40B4-BE49-F238E27FC236}">
                <a16:creationId xmlns:a16="http://schemas.microsoft.com/office/drawing/2014/main" id="{F4BCB412-B64D-4603-BAB6-57BA94B981FE}"/>
              </a:ext>
            </a:extLst>
          </p:cNvPr>
          <p:cNvSpPr txBox="1">
            <a:spLocks/>
          </p:cNvSpPr>
          <p:nvPr/>
        </p:nvSpPr>
        <p:spPr>
          <a:xfrm>
            <a:off x="9383945" y="4814584"/>
            <a:ext cx="1824623" cy="36279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spcBef>
                <a:spcPts val="0"/>
              </a:spcBef>
            </a:pPr>
            <a:r>
              <a:rPr lang="zh-CN" altLang="en-US" sz="1600" dirty="0"/>
              <a:t>返回用户程序</a:t>
            </a:r>
          </a:p>
        </p:txBody>
      </p:sp>
      <p:cxnSp>
        <p:nvCxnSpPr>
          <p:cNvPr id="33" name="直接箭头连接符 32">
            <a:extLst>
              <a:ext uri="{FF2B5EF4-FFF2-40B4-BE49-F238E27FC236}">
                <a16:creationId xmlns:a16="http://schemas.microsoft.com/office/drawing/2014/main" id="{7E598106-2BCE-479F-8000-D9DDDFE83526}"/>
              </a:ext>
            </a:extLst>
          </p:cNvPr>
          <p:cNvCxnSpPr>
            <a:cxnSpLocks/>
          </p:cNvCxnSpPr>
          <p:nvPr/>
        </p:nvCxnSpPr>
        <p:spPr>
          <a:xfrm>
            <a:off x="2662019" y="5003351"/>
            <a:ext cx="3893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DA560FE-F38B-4657-BB3E-FDADD8C7B2F8}"/>
              </a:ext>
            </a:extLst>
          </p:cNvPr>
          <p:cNvCxnSpPr>
            <a:cxnSpLocks/>
          </p:cNvCxnSpPr>
          <p:nvPr/>
        </p:nvCxnSpPr>
        <p:spPr>
          <a:xfrm>
            <a:off x="5252580" y="4989648"/>
            <a:ext cx="3893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EC32276-FD39-4D5D-995D-7B9C3EED7892}"/>
              </a:ext>
            </a:extLst>
          </p:cNvPr>
          <p:cNvCxnSpPr>
            <a:cxnSpLocks/>
          </p:cNvCxnSpPr>
          <p:nvPr/>
        </p:nvCxnSpPr>
        <p:spPr>
          <a:xfrm>
            <a:off x="9179745" y="4989323"/>
            <a:ext cx="3893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内容占位符 2">
            <a:extLst>
              <a:ext uri="{FF2B5EF4-FFF2-40B4-BE49-F238E27FC236}">
                <a16:creationId xmlns:a16="http://schemas.microsoft.com/office/drawing/2014/main" id="{352E0208-7029-451D-9E98-9F8991B39E91}"/>
              </a:ext>
            </a:extLst>
          </p:cNvPr>
          <p:cNvSpPr txBox="1">
            <a:spLocks/>
          </p:cNvSpPr>
          <p:nvPr/>
        </p:nvSpPr>
        <p:spPr>
          <a:xfrm>
            <a:off x="552815" y="5226448"/>
            <a:ext cx="935665" cy="36279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pPr>
            <a:r>
              <a:rPr lang="zh-CN" altLang="en-US" sz="1600" b="1" dirty="0"/>
              <a:t>注意：</a:t>
            </a:r>
          </a:p>
        </p:txBody>
      </p:sp>
      <p:sp>
        <p:nvSpPr>
          <p:cNvPr id="37" name="内容占位符 2">
            <a:extLst>
              <a:ext uri="{FF2B5EF4-FFF2-40B4-BE49-F238E27FC236}">
                <a16:creationId xmlns:a16="http://schemas.microsoft.com/office/drawing/2014/main" id="{AE7A31D8-30B1-40F5-94C3-B14A4246E846}"/>
              </a:ext>
            </a:extLst>
          </p:cNvPr>
          <p:cNvSpPr txBox="1">
            <a:spLocks/>
          </p:cNvSpPr>
          <p:nvPr/>
        </p:nvSpPr>
        <p:spPr>
          <a:xfrm>
            <a:off x="1221027" y="5157192"/>
            <a:ext cx="8884998" cy="115679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0"/>
              </a:spcBef>
            </a:pPr>
            <a:r>
              <a:rPr lang="en-US" altLang="zh-CN" sz="1600" dirty="0"/>
              <a:t>1. </a:t>
            </a:r>
            <a:r>
              <a:rPr lang="zh-CN" altLang="en-US" sz="1600" dirty="0">
                <a:solidFill>
                  <a:srgbClr val="C00000"/>
                </a:solidFill>
              </a:rPr>
              <a:t>陷入指令</a:t>
            </a:r>
            <a:r>
              <a:rPr lang="zh-CN" altLang="en-US" sz="1600" dirty="0"/>
              <a:t>是在</a:t>
            </a:r>
            <a:r>
              <a:rPr lang="zh-CN" altLang="en-US" sz="1600" dirty="0">
                <a:solidFill>
                  <a:srgbClr val="C00000"/>
                </a:solidFill>
              </a:rPr>
              <a:t>用户态</a:t>
            </a:r>
            <a:r>
              <a:rPr lang="zh-CN" altLang="en-US" sz="1600" dirty="0"/>
              <a:t>执行的，执行陷入指令之后立即引发一个</a:t>
            </a:r>
            <a:r>
              <a:rPr lang="zh-CN" altLang="en-US" sz="1600" dirty="0">
                <a:solidFill>
                  <a:srgbClr val="C00000"/>
                </a:solidFill>
              </a:rPr>
              <a:t>内中断</a:t>
            </a:r>
            <a:r>
              <a:rPr lang="zh-CN" altLang="en-US" sz="1600" dirty="0"/>
              <a:t>，从而</a:t>
            </a:r>
            <a:r>
              <a:rPr lang="en-US" altLang="zh-CN" sz="1600" dirty="0"/>
              <a:t>CPU</a:t>
            </a:r>
            <a:r>
              <a:rPr lang="zh-CN" altLang="en-US" sz="1600" dirty="0"/>
              <a:t>进入核心态</a:t>
            </a:r>
            <a:endParaRPr lang="en-US" altLang="zh-CN" sz="1600" dirty="0"/>
          </a:p>
          <a:p>
            <a:pPr algn="just">
              <a:lnSpc>
                <a:spcPct val="150000"/>
              </a:lnSpc>
              <a:spcBef>
                <a:spcPts val="0"/>
              </a:spcBef>
            </a:pPr>
            <a:r>
              <a:rPr lang="en-US" altLang="zh-CN" sz="1600" dirty="0"/>
              <a:t>2. </a:t>
            </a:r>
            <a:r>
              <a:rPr lang="zh-CN" altLang="en-US" sz="1600" dirty="0">
                <a:solidFill>
                  <a:srgbClr val="C00000"/>
                </a:solidFill>
              </a:rPr>
              <a:t>发出系统调用请求</a:t>
            </a:r>
            <a:r>
              <a:rPr lang="zh-CN" altLang="en-US" sz="1600" dirty="0"/>
              <a:t>是在</a:t>
            </a:r>
            <a:r>
              <a:rPr lang="zh-CN" altLang="en-US" sz="1600" dirty="0">
                <a:solidFill>
                  <a:srgbClr val="C00000"/>
                </a:solidFill>
              </a:rPr>
              <a:t>用户态</a:t>
            </a:r>
            <a:r>
              <a:rPr lang="zh-CN" altLang="en-US" sz="1600" dirty="0"/>
              <a:t>，而</a:t>
            </a:r>
            <a:r>
              <a:rPr lang="zh-CN" altLang="en-US" sz="1600" dirty="0">
                <a:solidFill>
                  <a:srgbClr val="C00000"/>
                </a:solidFill>
              </a:rPr>
              <a:t>对系统调用的相应处理</a:t>
            </a:r>
            <a:r>
              <a:rPr lang="zh-CN" altLang="en-US" sz="1600" dirty="0"/>
              <a:t>在</a:t>
            </a:r>
            <a:r>
              <a:rPr lang="zh-CN" altLang="en-US" sz="1600" dirty="0">
                <a:solidFill>
                  <a:srgbClr val="C00000"/>
                </a:solidFill>
              </a:rPr>
              <a:t>核心态</a:t>
            </a:r>
            <a:r>
              <a:rPr lang="zh-CN" altLang="en-US" sz="1600" dirty="0"/>
              <a:t>下进行</a:t>
            </a:r>
            <a:endParaRPr lang="en-US" altLang="zh-CN" sz="1600" dirty="0"/>
          </a:p>
          <a:p>
            <a:pPr algn="just">
              <a:lnSpc>
                <a:spcPct val="150000"/>
              </a:lnSpc>
              <a:spcBef>
                <a:spcPts val="0"/>
              </a:spcBef>
            </a:pPr>
            <a:r>
              <a:rPr lang="en-US" altLang="zh-CN" sz="1600" dirty="0"/>
              <a:t>3. </a:t>
            </a:r>
            <a:r>
              <a:rPr lang="zh-CN" altLang="en-US" sz="1600" dirty="0"/>
              <a:t>陷入指令是唯一一个只能在用户态执行，而不可在核心态执行的指令</a:t>
            </a:r>
            <a:endParaRPr lang="en-US" altLang="zh-CN" sz="1600" dirty="0"/>
          </a:p>
        </p:txBody>
      </p:sp>
      <p:sp>
        <p:nvSpPr>
          <p:cNvPr id="2" name="灯片编号占位符 1">
            <a:extLst>
              <a:ext uri="{FF2B5EF4-FFF2-40B4-BE49-F238E27FC236}">
                <a16:creationId xmlns:a16="http://schemas.microsoft.com/office/drawing/2014/main" id="{C993901F-6C06-45AC-8BF7-3D31D5699DD8}"/>
              </a:ext>
            </a:extLst>
          </p:cNvPr>
          <p:cNvSpPr>
            <a:spLocks noGrp="1"/>
          </p:cNvSpPr>
          <p:nvPr>
            <p:ph type="sldNum" sz="quarter" idx="12"/>
          </p:nvPr>
        </p:nvSpPr>
        <p:spPr/>
        <p:txBody>
          <a:bodyPr/>
          <a:lstStyle/>
          <a:p>
            <a:fld id="{48F63A3B-78C7-47BE-AE5E-E10140E04643}" type="slidenum">
              <a:rPr lang="en-US" smtClean="0"/>
              <a:pPr/>
              <a:t>128</a:t>
            </a:fld>
            <a:endParaRPr lang="en-US" dirty="0"/>
          </a:p>
        </p:txBody>
      </p:sp>
    </p:spTree>
    <p:extLst>
      <p:ext uri="{BB962C8B-B14F-4D97-AF65-F5344CB8AC3E}">
        <p14:creationId xmlns:p14="http://schemas.microsoft.com/office/powerpoint/2010/main" val="8543975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C62B5DC-D3CB-44B7-A7C6-2C1F7127CE41}"/>
              </a:ext>
            </a:extLst>
          </p:cNvPr>
          <p:cNvSpPr txBox="1"/>
          <p:nvPr/>
        </p:nvSpPr>
        <p:spPr>
          <a:xfrm>
            <a:off x="857646" y="402648"/>
            <a:ext cx="4086226" cy="497957"/>
          </a:xfrm>
          <a:prstGeom prst="rect">
            <a:avLst/>
          </a:prstGeom>
          <a:noFill/>
        </p:spPr>
        <p:txBody>
          <a:bodyPr wrap="square" rtlCol="0">
            <a:spAutoFit/>
          </a:bodyPr>
          <a:lstStyle/>
          <a:p>
            <a:pPr>
              <a:lnSpc>
                <a:spcPct val="120000"/>
              </a:lnSpc>
            </a:pPr>
            <a:r>
              <a:rPr lang="zh-CN" altLang="en-US" sz="2400" b="1" dirty="0"/>
              <a:t>知识回顾</a:t>
            </a:r>
          </a:p>
        </p:txBody>
      </p:sp>
      <p:pic>
        <p:nvPicPr>
          <p:cNvPr id="6" name="图片 5">
            <a:extLst>
              <a:ext uri="{FF2B5EF4-FFF2-40B4-BE49-F238E27FC236}">
                <a16:creationId xmlns:a16="http://schemas.microsoft.com/office/drawing/2014/main" id="{92FD3DD5-B654-46C5-987E-FB740FA95EBE}"/>
              </a:ext>
            </a:extLst>
          </p:cNvPr>
          <p:cNvPicPr>
            <a:picLocks noChangeAspect="1"/>
          </p:cNvPicPr>
          <p:nvPr/>
        </p:nvPicPr>
        <p:blipFill>
          <a:blip r:embed="rId2"/>
          <a:stretch>
            <a:fillRect/>
          </a:stretch>
        </p:blipFill>
        <p:spPr>
          <a:xfrm>
            <a:off x="666749" y="1075485"/>
            <a:ext cx="9811011" cy="5154002"/>
          </a:xfrm>
          <a:prstGeom prst="rect">
            <a:avLst/>
          </a:prstGeom>
        </p:spPr>
      </p:pic>
      <p:sp>
        <p:nvSpPr>
          <p:cNvPr id="7" name="对话气泡: 矩形 6">
            <a:extLst>
              <a:ext uri="{FF2B5EF4-FFF2-40B4-BE49-F238E27FC236}">
                <a16:creationId xmlns:a16="http://schemas.microsoft.com/office/drawing/2014/main" id="{D9E1147E-B76F-4C10-9024-2044A0F0BB13}"/>
              </a:ext>
            </a:extLst>
          </p:cNvPr>
          <p:cNvSpPr/>
          <p:nvPr/>
        </p:nvSpPr>
        <p:spPr>
          <a:xfrm rot="16200000">
            <a:off x="7807549" y="4068335"/>
            <a:ext cx="952771" cy="2577380"/>
          </a:xfrm>
          <a:prstGeom prst="wedgeRectCallout">
            <a:avLst>
              <a:gd name="adj1" fmla="val 2519"/>
              <a:gd name="adj2" fmla="val -80257"/>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lnSpc>
                <a:spcPct val="120000"/>
              </a:lnSpc>
            </a:pPr>
            <a:r>
              <a:rPr lang="zh-CN" altLang="en-US" sz="1200" b="1" dirty="0">
                <a:solidFill>
                  <a:schemeClr val="tx1"/>
                </a:solidFill>
              </a:rPr>
              <a:t>系统调用</a:t>
            </a:r>
            <a:r>
              <a:rPr lang="zh-CN" altLang="en-US" sz="1200" dirty="0">
                <a:solidFill>
                  <a:schemeClr val="tx1"/>
                </a:solidFill>
              </a:rPr>
              <a:t>发生在用户态，对系统调用的处理发生在核心态。</a:t>
            </a:r>
            <a:endParaRPr lang="en-US" altLang="zh-CN" sz="1200" dirty="0">
              <a:solidFill>
                <a:schemeClr val="tx1"/>
              </a:solidFill>
            </a:endParaRPr>
          </a:p>
          <a:p>
            <a:pPr algn="ctr">
              <a:lnSpc>
                <a:spcPct val="120000"/>
              </a:lnSpc>
            </a:pPr>
            <a:r>
              <a:rPr lang="zh-CN" altLang="en-US" sz="1200" b="1" dirty="0">
                <a:solidFill>
                  <a:schemeClr val="tx1"/>
                </a:solidFill>
              </a:rPr>
              <a:t>执行陷入</a:t>
            </a:r>
            <a:r>
              <a:rPr lang="zh-CN" altLang="en-US" sz="1200" dirty="0">
                <a:solidFill>
                  <a:schemeClr val="tx1"/>
                </a:solidFill>
              </a:rPr>
              <a:t>指令会产生内中断，使处理器从用户态进入核心态。</a:t>
            </a:r>
          </a:p>
        </p:txBody>
      </p:sp>
      <p:sp>
        <p:nvSpPr>
          <p:cNvPr id="9" name="对话气泡: 矩形 8">
            <a:extLst>
              <a:ext uri="{FF2B5EF4-FFF2-40B4-BE49-F238E27FC236}">
                <a16:creationId xmlns:a16="http://schemas.microsoft.com/office/drawing/2014/main" id="{0B8CD424-B7C1-4948-9A80-E93F2BFA530B}"/>
              </a:ext>
            </a:extLst>
          </p:cNvPr>
          <p:cNvSpPr/>
          <p:nvPr/>
        </p:nvSpPr>
        <p:spPr>
          <a:xfrm rot="16200000">
            <a:off x="8397937" y="1631894"/>
            <a:ext cx="952771" cy="2318131"/>
          </a:xfrm>
          <a:prstGeom prst="wedgeRectCallout">
            <a:avLst>
              <a:gd name="adj1" fmla="val 373"/>
              <a:gd name="adj2" fmla="val -81711"/>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lnSpc>
                <a:spcPct val="120000"/>
              </a:lnSpc>
            </a:pPr>
            <a:r>
              <a:rPr lang="zh-CN" altLang="en-US" sz="1200" dirty="0">
                <a:solidFill>
                  <a:schemeClr val="tx1"/>
                </a:solidFill>
              </a:rPr>
              <a:t>凡是与资源有关的操作、会直接影响到其他进程的操作，一定需要操作系统介入，即需要通过系统调用来实现</a:t>
            </a:r>
          </a:p>
        </p:txBody>
      </p:sp>
      <p:sp>
        <p:nvSpPr>
          <p:cNvPr id="2" name="灯片编号占位符 1">
            <a:extLst>
              <a:ext uri="{FF2B5EF4-FFF2-40B4-BE49-F238E27FC236}">
                <a16:creationId xmlns:a16="http://schemas.microsoft.com/office/drawing/2014/main" id="{57AC9A8D-6B3A-415F-B678-7533597973BE}"/>
              </a:ext>
            </a:extLst>
          </p:cNvPr>
          <p:cNvSpPr>
            <a:spLocks noGrp="1"/>
          </p:cNvSpPr>
          <p:nvPr>
            <p:ph type="sldNum" sz="quarter" idx="12"/>
          </p:nvPr>
        </p:nvSpPr>
        <p:spPr/>
        <p:txBody>
          <a:bodyPr/>
          <a:lstStyle/>
          <a:p>
            <a:fld id="{48F63A3B-78C7-47BE-AE5E-E10140E04643}" type="slidenum">
              <a:rPr lang="en-US" smtClean="0"/>
              <a:pPr/>
              <a:t>129</a:t>
            </a:fld>
            <a:endParaRPr lang="en-US" dirty="0"/>
          </a:p>
        </p:txBody>
      </p:sp>
    </p:spTree>
    <p:extLst>
      <p:ext uri="{BB962C8B-B14F-4D97-AF65-F5344CB8AC3E}">
        <p14:creationId xmlns:p14="http://schemas.microsoft.com/office/powerpoint/2010/main" val="3523569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a:extLst>
              <a:ext uri="{FF2B5EF4-FFF2-40B4-BE49-F238E27FC236}">
                <a16:creationId xmlns:a16="http://schemas.microsoft.com/office/drawing/2014/main" id="{B10DC45E-ABFB-4895-9393-0F1B5F914669}"/>
              </a:ext>
            </a:extLst>
          </p:cNvPr>
          <p:cNvSpPr>
            <a:spLocks noGrp="1" noChangeArrowheads="1"/>
          </p:cNvSpPr>
          <p:nvPr>
            <p:ph type="title"/>
          </p:nvPr>
        </p:nvSpPr>
        <p:spPr>
          <a:xfrm>
            <a:off x="839788" y="1404356"/>
            <a:ext cx="9217025" cy="2536400"/>
          </a:xfrm>
        </p:spPr>
        <p:txBody>
          <a:bodyPr rtlCol="0">
            <a:spAutoFit/>
          </a:bodyPr>
          <a:lstStyle/>
          <a:p>
            <a:pPr marL="285750" indent="-285750" eaLnBrk="1" fontAlgn="auto" hangingPunct="1">
              <a:lnSpc>
                <a:spcPct val="150000"/>
              </a:lnSpc>
              <a:spcAft>
                <a:spcPts val="0"/>
              </a:spcAft>
              <a:buFont typeface="Wingdings" pitchFamily="2" charset="2"/>
              <a:buChar char="n"/>
              <a:defRPr/>
            </a:pPr>
            <a:r>
              <a:rPr lang="en-US" altLang="zh-CN" sz="1800" b="1" dirty="0">
                <a:latin typeface="+mn-lt"/>
                <a:ea typeface="+mn-ea"/>
                <a:cs typeface="+mn-ea"/>
                <a:sym typeface="+mn-lt"/>
              </a:rPr>
              <a:t>1.1.2  </a:t>
            </a:r>
            <a:r>
              <a:rPr lang="zh-CN" altLang="en-US" sz="1800" b="1" dirty="0">
                <a:latin typeface="+mn-lt"/>
                <a:ea typeface="+mn-ea"/>
                <a:cs typeface="+mn-ea"/>
                <a:sym typeface="+mn-lt"/>
              </a:rPr>
              <a:t>操作系统的作用         </a:t>
            </a: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2. OS</a:t>
            </a:r>
            <a:r>
              <a:rPr lang="zh-CN" altLang="en-US" sz="1800" b="1" dirty="0">
                <a:latin typeface="+mn-lt"/>
                <a:ea typeface="+mn-ea"/>
                <a:cs typeface="+mn-ea"/>
                <a:sym typeface="+mn-lt"/>
              </a:rPr>
              <a:t>作为计算机系统资源的管理者</a:t>
            </a:r>
            <a:br>
              <a:rPr lang="en-US" altLang="zh-CN" sz="1800" b="1" dirty="0">
                <a:latin typeface="+mn-lt"/>
                <a:ea typeface="+mn-ea"/>
                <a:cs typeface="+mn-ea"/>
                <a:sym typeface="+mn-lt"/>
              </a:rPr>
            </a:br>
            <a:r>
              <a:rPr lang="zh-CN" altLang="en-US" sz="1800" dirty="0">
                <a:latin typeface="+mn-lt"/>
                <a:ea typeface="+mn-ea"/>
                <a:cs typeface="+mn-ea"/>
                <a:sym typeface="+mn-lt"/>
              </a:rPr>
              <a:t>　　在一个计算机系统中，通常都含有多种硬件和软件资源。归纳起来可将这些资源分为四类：</a:t>
            </a:r>
            <a:r>
              <a:rPr lang="zh-CN" altLang="en-US" sz="1800" dirty="0">
                <a:solidFill>
                  <a:srgbClr val="FF0000"/>
                </a:solidFill>
                <a:latin typeface="+mn-lt"/>
                <a:ea typeface="+mn-ea"/>
                <a:cs typeface="+mn-ea"/>
                <a:sym typeface="+mn-lt"/>
              </a:rPr>
              <a:t>处理机、存储器、</a:t>
            </a:r>
            <a:r>
              <a:rPr lang="en-US" altLang="zh-CN" sz="1800" dirty="0">
                <a:solidFill>
                  <a:srgbClr val="FF0000"/>
                </a:solidFill>
                <a:latin typeface="+mn-lt"/>
                <a:ea typeface="+mn-ea"/>
                <a:cs typeface="+mn-ea"/>
                <a:sym typeface="+mn-lt"/>
              </a:rPr>
              <a:t>I/O</a:t>
            </a:r>
            <a:r>
              <a:rPr lang="zh-CN" altLang="en-US" sz="1800" dirty="0">
                <a:solidFill>
                  <a:srgbClr val="FF0000"/>
                </a:solidFill>
                <a:latin typeface="+mn-lt"/>
                <a:ea typeface="+mn-ea"/>
                <a:cs typeface="+mn-ea"/>
                <a:sym typeface="+mn-lt"/>
              </a:rPr>
              <a:t>设备以及文件</a:t>
            </a:r>
            <a:r>
              <a:rPr lang="en-US" altLang="zh-CN" sz="1800" dirty="0">
                <a:latin typeface="+mn-lt"/>
                <a:ea typeface="+mn-ea"/>
                <a:cs typeface="+mn-ea"/>
                <a:sym typeface="+mn-lt"/>
              </a:rPr>
              <a:t>(</a:t>
            </a:r>
            <a:r>
              <a:rPr lang="zh-CN" altLang="en-US" sz="1800" dirty="0">
                <a:latin typeface="+mn-lt"/>
                <a:ea typeface="+mn-ea"/>
                <a:cs typeface="+mn-ea"/>
                <a:sym typeface="+mn-lt"/>
              </a:rPr>
              <a:t>数据和程序</a:t>
            </a:r>
            <a:r>
              <a:rPr lang="en-US" altLang="zh-CN" sz="1800" dirty="0">
                <a:latin typeface="+mn-lt"/>
                <a:ea typeface="+mn-ea"/>
                <a:cs typeface="+mn-ea"/>
                <a:sym typeface="+mn-lt"/>
              </a:rPr>
              <a:t>)</a:t>
            </a:r>
            <a:r>
              <a:rPr lang="zh-CN" altLang="en-US" sz="1800" dirty="0">
                <a:latin typeface="+mn-lt"/>
                <a:ea typeface="+mn-ea"/>
                <a:cs typeface="+mn-ea"/>
                <a:sym typeface="+mn-lt"/>
              </a:rPr>
              <a:t>。相应地，</a:t>
            </a:r>
            <a:r>
              <a:rPr lang="en-US" altLang="zh-CN" sz="1800" dirty="0">
                <a:latin typeface="+mn-lt"/>
                <a:ea typeface="+mn-ea"/>
                <a:cs typeface="+mn-ea"/>
                <a:sym typeface="+mn-lt"/>
              </a:rPr>
              <a:t>OS</a:t>
            </a:r>
            <a:r>
              <a:rPr lang="zh-CN" altLang="en-US" sz="1800" dirty="0">
                <a:latin typeface="+mn-lt"/>
                <a:ea typeface="+mn-ea"/>
                <a:cs typeface="+mn-ea"/>
                <a:sym typeface="+mn-lt"/>
              </a:rPr>
              <a:t>的主要功能也正是对这四类资源进行有效的管理。</a:t>
            </a:r>
            <a:br>
              <a:rPr lang="en-US" altLang="zh-CN" sz="1800" dirty="0">
                <a:latin typeface="+mn-lt"/>
                <a:ea typeface="+mn-ea"/>
                <a:cs typeface="+mn-ea"/>
                <a:sym typeface="+mn-lt"/>
              </a:rPr>
            </a:br>
            <a:endParaRPr lang="zh-CN" altLang="en-US" sz="1800" dirty="0">
              <a:latin typeface="+mn-lt"/>
              <a:ea typeface="+mn-ea"/>
              <a:cs typeface="+mn-ea"/>
              <a:sym typeface="+mn-lt"/>
            </a:endParaRPr>
          </a:p>
        </p:txBody>
      </p:sp>
      <p:sp>
        <p:nvSpPr>
          <p:cNvPr id="4" name="文本框 3">
            <a:extLst>
              <a:ext uri="{FF2B5EF4-FFF2-40B4-BE49-F238E27FC236}">
                <a16:creationId xmlns:a16="http://schemas.microsoft.com/office/drawing/2014/main" id="{1979FC98-14C0-4C50-8416-F2C4F4DAF38E}"/>
              </a:ext>
            </a:extLst>
          </p:cNvPr>
          <p:cNvSpPr txBox="1"/>
          <p:nvPr/>
        </p:nvSpPr>
        <p:spPr>
          <a:xfrm>
            <a:off x="766763" y="188913"/>
            <a:ext cx="6192837"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1.1  </a:t>
            </a:r>
            <a:r>
              <a:rPr lang="zh-CN" altLang="en-US" sz="3200" b="1" dirty="0">
                <a:latin typeface="+mn-lt"/>
                <a:ea typeface="+mn-ea"/>
                <a:cs typeface="+mn-ea"/>
                <a:sym typeface="+mn-lt"/>
              </a:rPr>
              <a:t>操作系统的目标和作用</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CB5FD879-507D-E44C-BEC1-F5E775264068}"/>
              </a:ext>
            </a:extLst>
          </p:cNvPr>
          <p:cNvSpPr>
            <a:spLocks noGrp="1"/>
          </p:cNvSpPr>
          <p:nvPr>
            <p:ph type="sldNum" sz="quarter" idx="11"/>
          </p:nvPr>
        </p:nvSpPr>
        <p:spPr/>
        <p:txBody>
          <a:bodyPr/>
          <a:lstStyle/>
          <a:p>
            <a:pPr>
              <a:defRPr/>
            </a:pPr>
            <a:fld id="{AD8A1803-9DE3-4EB3-BC11-0E54EC1517AB}" type="slidenum">
              <a:rPr lang="en-US" smtClean="0"/>
              <a:pPr>
                <a:defRPr/>
              </a:pPr>
              <a:t>13</a:t>
            </a:fld>
            <a:endParaRPr lang="en-US"/>
          </a:p>
        </p:txBody>
      </p:sp>
      <p:sp>
        <p:nvSpPr>
          <p:cNvPr id="2" name="矩形 1">
            <a:extLst>
              <a:ext uri="{FF2B5EF4-FFF2-40B4-BE49-F238E27FC236}">
                <a16:creationId xmlns:a16="http://schemas.microsoft.com/office/drawing/2014/main" id="{28997B8F-A0D5-534B-A5D2-539098D1D57A}"/>
              </a:ext>
            </a:extLst>
          </p:cNvPr>
          <p:cNvSpPr/>
          <p:nvPr/>
        </p:nvSpPr>
        <p:spPr>
          <a:xfrm>
            <a:off x="1631504" y="3645024"/>
            <a:ext cx="6096000" cy="2120709"/>
          </a:xfrm>
          <a:prstGeom prst="rect">
            <a:avLst/>
          </a:prstGeom>
        </p:spPr>
        <p:txBody>
          <a:bodyPr>
            <a:spAutoFit/>
          </a:bodyPr>
          <a:lstStyle/>
          <a:p>
            <a:pPr marL="285750" indent="-285750">
              <a:lnSpc>
                <a:spcPct val="150000"/>
              </a:lnSpc>
              <a:buFont typeface="Wingdings" pitchFamily="2" charset="2"/>
              <a:buChar char="n"/>
            </a:pPr>
            <a:r>
              <a:rPr lang="zh-CN" altLang="en-US" dirty="0">
                <a:cs typeface="+mn-ea"/>
                <a:sym typeface="+mn-lt"/>
              </a:rPr>
              <a:t>处理机管理是用于分配和控制处理机；</a:t>
            </a:r>
            <a:endParaRPr lang="en-US" altLang="zh-CN" dirty="0">
              <a:cs typeface="+mn-ea"/>
              <a:sym typeface="+mn-lt"/>
            </a:endParaRPr>
          </a:p>
          <a:p>
            <a:pPr marL="285750" indent="-285750">
              <a:lnSpc>
                <a:spcPct val="150000"/>
              </a:lnSpc>
              <a:buFont typeface="Wingdings" pitchFamily="2" charset="2"/>
              <a:buChar char="n"/>
            </a:pPr>
            <a:r>
              <a:rPr lang="zh-CN" altLang="en-US" dirty="0">
                <a:cs typeface="+mn-ea"/>
                <a:sym typeface="+mn-lt"/>
              </a:rPr>
              <a:t>存储器管理主要负责内存的分配与回收；</a:t>
            </a:r>
            <a:endParaRPr lang="en-US" altLang="zh-CN" dirty="0">
              <a:cs typeface="+mn-ea"/>
              <a:sym typeface="+mn-lt"/>
            </a:endParaRPr>
          </a:p>
          <a:p>
            <a:pPr marL="285750" indent="-285750">
              <a:lnSpc>
                <a:spcPct val="150000"/>
              </a:lnSpc>
              <a:buFont typeface="Wingdings" pitchFamily="2" charset="2"/>
              <a:buChar char="n"/>
            </a:pPr>
            <a:r>
              <a:rPr lang="en-US" altLang="zh-CN" dirty="0">
                <a:cs typeface="+mn-ea"/>
                <a:sym typeface="+mn-lt"/>
              </a:rPr>
              <a:t>I/O</a:t>
            </a:r>
            <a:r>
              <a:rPr lang="zh-CN" altLang="en-US" dirty="0">
                <a:cs typeface="+mn-ea"/>
                <a:sym typeface="+mn-lt"/>
              </a:rPr>
              <a:t>设备管理是负责</a:t>
            </a:r>
            <a:r>
              <a:rPr lang="en-US" altLang="zh-CN" dirty="0">
                <a:cs typeface="+mn-ea"/>
                <a:sym typeface="+mn-lt"/>
              </a:rPr>
              <a:t>I/O</a:t>
            </a:r>
            <a:r>
              <a:rPr lang="zh-CN" altLang="en-US" dirty="0">
                <a:cs typeface="+mn-ea"/>
                <a:sym typeface="+mn-lt"/>
              </a:rPr>
              <a:t>设备的分配</a:t>
            </a:r>
            <a:r>
              <a:rPr lang="en-US" altLang="zh-CN" dirty="0">
                <a:cs typeface="+mn-ea"/>
                <a:sym typeface="+mn-lt"/>
              </a:rPr>
              <a:t>(</a:t>
            </a:r>
            <a:r>
              <a:rPr lang="zh-CN" altLang="en-US" dirty="0">
                <a:cs typeface="+mn-ea"/>
                <a:sym typeface="+mn-lt"/>
              </a:rPr>
              <a:t>回收</a:t>
            </a:r>
            <a:r>
              <a:rPr lang="en-US" altLang="zh-CN" dirty="0">
                <a:cs typeface="+mn-ea"/>
                <a:sym typeface="+mn-lt"/>
              </a:rPr>
              <a:t>)</a:t>
            </a:r>
            <a:r>
              <a:rPr lang="zh-CN" altLang="en-US" dirty="0">
                <a:cs typeface="+mn-ea"/>
                <a:sym typeface="+mn-lt"/>
              </a:rPr>
              <a:t>与操纵；</a:t>
            </a:r>
            <a:endParaRPr lang="en-US" altLang="zh-CN" dirty="0">
              <a:cs typeface="+mn-ea"/>
              <a:sym typeface="+mn-lt"/>
            </a:endParaRPr>
          </a:p>
          <a:p>
            <a:pPr marL="285750" indent="-285750">
              <a:lnSpc>
                <a:spcPct val="150000"/>
              </a:lnSpc>
              <a:buFont typeface="Wingdings" pitchFamily="2" charset="2"/>
              <a:buChar char="n"/>
            </a:pPr>
            <a:r>
              <a:rPr lang="zh-CN" altLang="en-US" dirty="0">
                <a:cs typeface="+mn-ea"/>
                <a:sym typeface="+mn-lt"/>
              </a:rPr>
              <a:t>文件管理是用于实现对文件的存取、共享和保护。</a:t>
            </a:r>
            <a:endParaRPr lang="en-US" altLang="zh-CN" dirty="0">
              <a:cs typeface="+mn-ea"/>
              <a:sym typeface="+mn-lt"/>
            </a:endParaRPr>
          </a:p>
          <a:p>
            <a:pPr>
              <a:lnSpc>
                <a:spcPct val="150000"/>
              </a:lnSpc>
            </a:pPr>
            <a:r>
              <a:rPr lang="zh-CN" altLang="en-US" dirty="0">
                <a:cs typeface="+mn-ea"/>
                <a:sym typeface="+mn-lt"/>
              </a:rPr>
              <a:t>可见，</a:t>
            </a:r>
            <a:r>
              <a:rPr lang="en-US" altLang="zh-CN" dirty="0">
                <a:cs typeface="+mn-ea"/>
                <a:sym typeface="+mn-lt"/>
              </a:rPr>
              <a:t>OS</a:t>
            </a:r>
            <a:r>
              <a:rPr lang="zh-CN" altLang="en-US" dirty="0">
                <a:cs typeface="+mn-ea"/>
                <a:sym typeface="+mn-lt"/>
              </a:rPr>
              <a:t>的确是计算机系统资源的管理者。</a:t>
            </a:r>
            <a:endParaRPr lang="zh-CN" altLang="en-US"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a:extLst>
              <a:ext uri="{FF2B5EF4-FFF2-40B4-BE49-F238E27FC236}">
                <a16:creationId xmlns:a16="http://schemas.microsoft.com/office/drawing/2014/main" id="{BA540768-4EAD-481C-8730-0C5366F1A137}"/>
              </a:ext>
            </a:extLst>
          </p:cNvPr>
          <p:cNvSpPr>
            <a:spLocks noGrp="1" noChangeArrowheads="1"/>
          </p:cNvSpPr>
          <p:nvPr>
            <p:ph type="title"/>
          </p:nvPr>
        </p:nvSpPr>
        <p:spPr>
          <a:xfrm>
            <a:off x="766763" y="1268760"/>
            <a:ext cx="5401245" cy="5029390"/>
          </a:xfrm>
        </p:spPr>
        <p:txBody>
          <a:bodyPr wrap="square"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1.1.2  </a:t>
            </a:r>
            <a:r>
              <a:rPr lang="zh-CN" altLang="en-US" sz="1800" b="1" dirty="0">
                <a:latin typeface="+mn-lt"/>
                <a:ea typeface="+mn-ea"/>
                <a:cs typeface="+mn-ea"/>
                <a:sym typeface="+mn-lt"/>
              </a:rPr>
              <a:t>操作系统的作用         </a:t>
            </a: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3. OS</a:t>
            </a:r>
            <a:r>
              <a:rPr lang="zh-CN" altLang="en-US" sz="1800" b="1" dirty="0">
                <a:latin typeface="+mn-lt"/>
                <a:ea typeface="+mn-ea"/>
                <a:cs typeface="+mn-ea"/>
                <a:sym typeface="+mn-lt"/>
              </a:rPr>
              <a:t>实现了对计算机资源的抽象</a:t>
            </a:r>
            <a:br>
              <a:rPr lang="zh-CN" altLang="en-US" sz="1800" b="1" dirty="0">
                <a:latin typeface="+mn-lt"/>
                <a:ea typeface="+mn-ea"/>
                <a:cs typeface="+mn-ea"/>
                <a:sym typeface="+mn-lt"/>
              </a:rPr>
            </a:br>
            <a:r>
              <a:rPr lang="zh-CN" altLang="en-US" sz="1800" dirty="0">
                <a:latin typeface="+mn-lt"/>
                <a:ea typeface="+mn-ea"/>
                <a:cs typeface="+mn-ea"/>
                <a:sym typeface="+mn-lt"/>
              </a:rPr>
              <a:t>　　对于一台完全无软件的计算机系统</a:t>
            </a:r>
            <a:r>
              <a:rPr lang="en-US" altLang="zh-CN" sz="1800" dirty="0">
                <a:latin typeface="+mn-lt"/>
                <a:ea typeface="+mn-ea"/>
                <a:cs typeface="+mn-ea"/>
                <a:sym typeface="+mn-lt"/>
              </a:rPr>
              <a:t>(</a:t>
            </a:r>
            <a:r>
              <a:rPr lang="zh-CN" altLang="en-US" sz="1800" dirty="0">
                <a:latin typeface="+mn-lt"/>
                <a:ea typeface="+mn-ea"/>
                <a:cs typeface="+mn-ea"/>
                <a:sym typeface="+mn-lt"/>
              </a:rPr>
              <a:t>即裸机</a:t>
            </a:r>
            <a:r>
              <a:rPr lang="en-US" altLang="zh-CN" sz="1800" dirty="0">
                <a:latin typeface="+mn-lt"/>
                <a:ea typeface="+mn-ea"/>
                <a:cs typeface="+mn-ea"/>
                <a:sym typeface="+mn-lt"/>
              </a:rPr>
              <a:t>)</a:t>
            </a:r>
            <a:r>
              <a:rPr lang="zh-CN" altLang="en-US" sz="1800" dirty="0">
                <a:latin typeface="+mn-lt"/>
                <a:ea typeface="+mn-ea"/>
                <a:cs typeface="+mn-ea"/>
                <a:sym typeface="+mn-lt"/>
              </a:rPr>
              <a:t>，由于它向用户提供的仅是硬件接口</a:t>
            </a:r>
            <a:r>
              <a:rPr lang="en-US" altLang="zh-CN" sz="1800" dirty="0">
                <a:latin typeface="+mn-lt"/>
                <a:ea typeface="+mn-ea"/>
                <a:cs typeface="+mn-ea"/>
                <a:sym typeface="+mn-lt"/>
              </a:rPr>
              <a:t>(</a:t>
            </a:r>
            <a:r>
              <a:rPr lang="zh-CN" altLang="en-US" sz="1800" dirty="0">
                <a:latin typeface="+mn-lt"/>
                <a:ea typeface="+mn-ea"/>
                <a:cs typeface="+mn-ea"/>
                <a:sym typeface="+mn-lt"/>
              </a:rPr>
              <a:t>物理接口</a:t>
            </a:r>
            <a:r>
              <a:rPr lang="en-US" altLang="zh-CN" sz="1800" dirty="0">
                <a:latin typeface="+mn-lt"/>
                <a:ea typeface="+mn-ea"/>
                <a:cs typeface="+mn-ea"/>
                <a:sym typeface="+mn-lt"/>
              </a:rPr>
              <a:t>)</a:t>
            </a:r>
            <a:r>
              <a:rPr lang="zh-CN" altLang="en-US" sz="1800" dirty="0">
                <a:latin typeface="+mn-lt"/>
                <a:ea typeface="+mn-ea"/>
                <a:cs typeface="+mn-ea"/>
                <a:sym typeface="+mn-lt"/>
              </a:rPr>
              <a:t>，因此，用户必须对物理接口的实现细节有充分的了解，这就致使该物理机器难于广泛使用。为了方便用户使用</a:t>
            </a:r>
            <a:r>
              <a:rPr lang="en-US" altLang="zh-CN" sz="1800" dirty="0">
                <a:latin typeface="+mn-lt"/>
                <a:ea typeface="+mn-ea"/>
                <a:cs typeface="+mn-ea"/>
                <a:sym typeface="+mn-lt"/>
              </a:rPr>
              <a:t>I/O</a:t>
            </a:r>
            <a:r>
              <a:rPr lang="zh-CN" altLang="en-US" sz="1800" dirty="0">
                <a:latin typeface="+mn-lt"/>
                <a:ea typeface="+mn-ea"/>
                <a:cs typeface="+mn-ea"/>
                <a:sym typeface="+mn-lt"/>
              </a:rPr>
              <a:t>设备，人们在裸机上覆盖上一层</a:t>
            </a:r>
            <a:r>
              <a:rPr lang="en-US" altLang="zh-CN" sz="1800" dirty="0">
                <a:latin typeface="+mn-lt"/>
                <a:ea typeface="+mn-ea"/>
                <a:cs typeface="+mn-ea"/>
                <a:sym typeface="+mn-lt"/>
              </a:rPr>
              <a:t>I/O</a:t>
            </a:r>
            <a:r>
              <a:rPr lang="zh-CN" altLang="en-US" sz="1800" dirty="0">
                <a:latin typeface="+mn-lt"/>
                <a:ea typeface="+mn-ea"/>
                <a:cs typeface="+mn-ea"/>
                <a:sym typeface="+mn-lt"/>
              </a:rPr>
              <a:t>设备管理软件，如图</a:t>
            </a:r>
            <a:r>
              <a:rPr lang="en-US" altLang="zh-CN" sz="1800" dirty="0">
                <a:latin typeface="+mn-lt"/>
                <a:ea typeface="+mn-ea"/>
                <a:cs typeface="+mn-ea"/>
                <a:sym typeface="+mn-lt"/>
              </a:rPr>
              <a:t>1-2</a:t>
            </a:r>
            <a:r>
              <a:rPr lang="zh-CN" altLang="en-US" sz="1800" dirty="0">
                <a:latin typeface="+mn-lt"/>
                <a:ea typeface="+mn-ea"/>
                <a:cs typeface="+mn-ea"/>
                <a:sym typeface="+mn-lt"/>
              </a:rPr>
              <a:t>所示，由它来实现对</a:t>
            </a:r>
            <a:r>
              <a:rPr lang="en-US" altLang="zh-CN" sz="1800" dirty="0">
                <a:latin typeface="+mn-lt"/>
                <a:ea typeface="+mn-ea"/>
                <a:cs typeface="+mn-ea"/>
                <a:sym typeface="+mn-lt"/>
              </a:rPr>
              <a:t>I/O</a:t>
            </a:r>
            <a:r>
              <a:rPr lang="zh-CN" altLang="en-US" sz="1800" dirty="0">
                <a:latin typeface="+mn-lt"/>
                <a:ea typeface="+mn-ea"/>
                <a:cs typeface="+mn-ea"/>
                <a:sym typeface="+mn-lt"/>
              </a:rPr>
              <a:t>设备操作的细节，并向上将</a:t>
            </a:r>
            <a:r>
              <a:rPr lang="en-US" altLang="zh-CN" sz="1800" dirty="0">
                <a:latin typeface="+mn-lt"/>
                <a:ea typeface="+mn-ea"/>
                <a:cs typeface="+mn-ea"/>
                <a:sym typeface="+mn-lt"/>
              </a:rPr>
              <a:t>I/O</a:t>
            </a:r>
            <a:r>
              <a:rPr lang="zh-CN" altLang="en-US" sz="1800" dirty="0">
                <a:latin typeface="+mn-lt"/>
                <a:ea typeface="+mn-ea"/>
                <a:cs typeface="+mn-ea"/>
                <a:sym typeface="+mn-lt"/>
              </a:rPr>
              <a:t>设备抽象为一组数据结构以及一组</a:t>
            </a:r>
            <a:r>
              <a:rPr lang="en-US" altLang="zh-CN" sz="1800" dirty="0">
                <a:latin typeface="+mn-lt"/>
                <a:ea typeface="+mn-ea"/>
                <a:cs typeface="+mn-ea"/>
                <a:sym typeface="+mn-lt"/>
              </a:rPr>
              <a:t>I/O</a:t>
            </a:r>
            <a:r>
              <a:rPr lang="zh-CN" altLang="en-US" sz="1800" dirty="0">
                <a:latin typeface="+mn-lt"/>
                <a:ea typeface="+mn-ea"/>
                <a:cs typeface="+mn-ea"/>
                <a:sym typeface="+mn-lt"/>
              </a:rPr>
              <a:t>操作命令，如</a:t>
            </a:r>
            <a:r>
              <a:rPr lang="en-US" altLang="zh-CN" sz="1800" dirty="0">
                <a:latin typeface="+mn-lt"/>
                <a:ea typeface="+mn-ea"/>
                <a:cs typeface="+mn-ea"/>
                <a:sym typeface="+mn-lt"/>
              </a:rPr>
              <a:t>read</a:t>
            </a:r>
            <a:r>
              <a:rPr lang="zh-CN" altLang="en-US" sz="1800" dirty="0">
                <a:latin typeface="+mn-lt"/>
                <a:ea typeface="+mn-ea"/>
                <a:cs typeface="+mn-ea"/>
                <a:sym typeface="+mn-lt"/>
              </a:rPr>
              <a:t>和</a:t>
            </a:r>
            <a:r>
              <a:rPr lang="en-US" altLang="zh-CN" sz="1800" dirty="0">
                <a:latin typeface="+mn-lt"/>
                <a:ea typeface="+mn-ea"/>
                <a:cs typeface="+mn-ea"/>
                <a:sym typeface="+mn-lt"/>
              </a:rPr>
              <a:t>write</a:t>
            </a:r>
            <a:r>
              <a:rPr lang="zh-CN" altLang="en-US" sz="1800" dirty="0">
                <a:latin typeface="+mn-lt"/>
                <a:ea typeface="+mn-ea"/>
                <a:cs typeface="+mn-ea"/>
                <a:sym typeface="+mn-lt"/>
              </a:rPr>
              <a:t>命令，这样用户即可利用这些数据结构及操作命令来进行数据输入或输出，而无需关心</a:t>
            </a:r>
            <a:r>
              <a:rPr lang="en-US" altLang="zh-CN" sz="1800" dirty="0">
                <a:latin typeface="+mn-lt"/>
                <a:ea typeface="+mn-ea"/>
                <a:cs typeface="+mn-ea"/>
                <a:sym typeface="+mn-lt"/>
              </a:rPr>
              <a:t>I/O</a:t>
            </a:r>
            <a:r>
              <a:rPr lang="zh-CN" altLang="en-US" sz="1800" dirty="0">
                <a:latin typeface="+mn-lt"/>
                <a:ea typeface="+mn-ea"/>
                <a:cs typeface="+mn-ea"/>
                <a:sym typeface="+mn-lt"/>
              </a:rPr>
              <a:t>是如何具体实现的。 </a:t>
            </a:r>
          </a:p>
        </p:txBody>
      </p:sp>
      <p:sp>
        <p:nvSpPr>
          <p:cNvPr id="4" name="文本框 3">
            <a:extLst>
              <a:ext uri="{FF2B5EF4-FFF2-40B4-BE49-F238E27FC236}">
                <a16:creationId xmlns:a16="http://schemas.microsoft.com/office/drawing/2014/main" id="{BEC11D8B-20A3-49D3-9FE0-0AF99F72837F}"/>
              </a:ext>
            </a:extLst>
          </p:cNvPr>
          <p:cNvSpPr txBox="1"/>
          <p:nvPr/>
        </p:nvSpPr>
        <p:spPr>
          <a:xfrm>
            <a:off x="766763" y="188913"/>
            <a:ext cx="6192837"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1.1  </a:t>
            </a:r>
            <a:r>
              <a:rPr lang="zh-CN" altLang="en-US" sz="3200" b="1" dirty="0">
                <a:latin typeface="+mn-lt"/>
                <a:ea typeface="+mn-ea"/>
                <a:cs typeface="+mn-ea"/>
                <a:sym typeface="+mn-lt"/>
              </a:rPr>
              <a:t>操作系统的目标和作用</a:t>
            </a:r>
            <a:endParaRPr lang="zh-CN" altLang="en-US" sz="3200" dirty="0">
              <a:latin typeface="+mn-lt"/>
              <a:ea typeface="+mn-ea"/>
              <a:cs typeface="+mn-ea"/>
              <a:sym typeface="+mn-lt"/>
            </a:endParaRPr>
          </a:p>
        </p:txBody>
      </p:sp>
      <p:pic>
        <p:nvPicPr>
          <p:cNvPr id="5" name="Picture 4">
            <a:extLst>
              <a:ext uri="{FF2B5EF4-FFF2-40B4-BE49-F238E27FC236}">
                <a16:creationId xmlns:a16="http://schemas.microsoft.com/office/drawing/2014/main" id="{AF38C821-A2B2-8D4A-8A36-969F49DAB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264" y="2142122"/>
            <a:ext cx="3598565" cy="257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02E8A3D2-0011-8746-A2C5-201E390A869E}"/>
              </a:ext>
            </a:extLst>
          </p:cNvPr>
          <p:cNvSpPr>
            <a:spLocks noGrp="1" noChangeArrowheads="1"/>
          </p:cNvSpPr>
          <p:nvPr>
            <p:ph idx="1"/>
          </p:nvPr>
        </p:nvSpPr>
        <p:spPr>
          <a:xfrm>
            <a:off x="6535821" y="5229200"/>
            <a:ext cx="4489450" cy="590550"/>
          </a:xfrm>
        </p:spPr>
        <p:txBody>
          <a:bodyPr rtlCol="0">
            <a:normAutofit/>
          </a:bodyPr>
          <a:lstStyle/>
          <a:p>
            <a:pPr marL="0" indent="0" eaLnBrk="1" fontAlgn="auto" hangingPunct="1">
              <a:lnSpc>
                <a:spcPct val="15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1-2  I/O</a:t>
            </a:r>
            <a:r>
              <a:rPr lang="zh-CN" altLang="en-US" dirty="0">
                <a:latin typeface="+mn-lt"/>
                <a:ea typeface="+mn-ea"/>
                <a:cs typeface="+mn-ea"/>
                <a:sym typeface="+mn-lt"/>
              </a:rPr>
              <a:t>软件隐藏了</a:t>
            </a:r>
            <a:r>
              <a:rPr lang="en-US" altLang="zh-CN" dirty="0">
                <a:latin typeface="+mn-lt"/>
                <a:ea typeface="+mn-ea"/>
                <a:cs typeface="+mn-ea"/>
                <a:sym typeface="+mn-lt"/>
              </a:rPr>
              <a:t>I/O</a:t>
            </a:r>
            <a:r>
              <a:rPr lang="zh-CN" altLang="en-US" dirty="0">
                <a:latin typeface="+mn-lt"/>
                <a:ea typeface="+mn-ea"/>
                <a:cs typeface="+mn-ea"/>
                <a:sym typeface="+mn-lt"/>
              </a:rPr>
              <a:t>操作实现的细节</a:t>
            </a:r>
          </a:p>
        </p:txBody>
      </p:sp>
      <p:sp>
        <p:nvSpPr>
          <p:cNvPr id="3" name="灯片编号占位符 2">
            <a:extLst>
              <a:ext uri="{FF2B5EF4-FFF2-40B4-BE49-F238E27FC236}">
                <a16:creationId xmlns:a16="http://schemas.microsoft.com/office/drawing/2014/main" id="{B3D50470-6773-9D48-8A5D-DC2BB062BBB0}"/>
              </a:ext>
            </a:extLst>
          </p:cNvPr>
          <p:cNvSpPr>
            <a:spLocks noGrp="1"/>
          </p:cNvSpPr>
          <p:nvPr>
            <p:ph type="sldNum" sz="quarter" idx="11"/>
          </p:nvPr>
        </p:nvSpPr>
        <p:spPr/>
        <p:txBody>
          <a:bodyPr/>
          <a:lstStyle/>
          <a:p>
            <a:pPr>
              <a:defRPr/>
            </a:pPr>
            <a:fld id="{AD8A1803-9DE3-4EB3-BC11-0E54EC1517AB}" type="slidenum">
              <a:rPr lang="en-US" smtClean="0"/>
              <a:pPr>
                <a:defRPr/>
              </a:pPr>
              <a:t>14</a:t>
            </a:fld>
            <a:endParaRPr lang="en-US"/>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a:extLst>
              <a:ext uri="{FF2B5EF4-FFF2-40B4-BE49-F238E27FC236}">
                <a16:creationId xmlns:a16="http://schemas.microsoft.com/office/drawing/2014/main" id="{73948D39-CC0B-49CD-A4E2-E967CA8F11B5}"/>
              </a:ext>
            </a:extLst>
          </p:cNvPr>
          <p:cNvSpPr>
            <a:spLocks noGrp="1" noChangeArrowheads="1"/>
          </p:cNvSpPr>
          <p:nvPr>
            <p:ph type="title"/>
          </p:nvPr>
        </p:nvSpPr>
        <p:spPr>
          <a:xfrm>
            <a:off x="839788" y="1196974"/>
            <a:ext cx="9288462" cy="4392265"/>
          </a:xfrm>
        </p:spPr>
        <p:txBody>
          <a:bodyPr rtlCol="0">
            <a:noAutofit/>
          </a:bodyPr>
          <a:lstStyle/>
          <a:p>
            <a:pPr eaLnBrk="1" fontAlgn="auto" hangingPunct="1">
              <a:lnSpc>
                <a:spcPct val="150000"/>
              </a:lnSpc>
              <a:spcAft>
                <a:spcPts val="0"/>
              </a:spcAft>
              <a:defRPr/>
            </a:pPr>
            <a:r>
              <a:rPr lang="en-US" altLang="zh-CN" sz="2800" b="1" dirty="0">
                <a:latin typeface="+mn-lt"/>
                <a:ea typeface="+mn-ea"/>
                <a:cs typeface="+mn-ea"/>
                <a:sym typeface="+mn-lt"/>
              </a:rPr>
              <a:t>1.1.3  </a:t>
            </a:r>
            <a:r>
              <a:rPr lang="zh-CN" altLang="en-US" sz="2800" b="1" dirty="0">
                <a:latin typeface="+mn-lt"/>
                <a:ea typeface="+mn-ea"/>
                <a:cs typeface="+mn-ea"/>
                <a:sym typeface="+mn-lt"/>
              </a:rPr>
              <a:t>推动操作系统发展的主要动力   </a:t>
            </a:r>
            <a:br>
              <a:rPr lang="zh-CN" altLang="en-US" sz="2800" dirty="0">
                <a:latin typeface="+mn-lt"/>
                <a:ea typeface="+mn-ea"/>
                <a:cs typeface="+mn-ea"/>
                <a:sym typeface="+mn-lt"/>
              </a:rPr>
            </a:br>
            <a:r>
              <a:rPr lang="zh-CN" altLang="en-US" sz="2800" dirty="0">
                <a:latin typeface="+mn-lt"/>
                <a:ea typeface="+mn-ea"/>
                <a:cs typeface="+mn-ea"/>
                <a:sym typeface="+mn-lt"/>
              </a:rPr>
              <a:t>　　</a:t>
            </a:r>
            <a:r>
              <a:rPr lang="en-US" altLang="zh-CN" sz="2800" b="1" dirty="0">
                <a:latin typeface="+mn-lt"/>
                <a:ea typeface="+mn-ea"/>
                <a:cs typeface="+mn-ea"/>
                <a:sym typeface="+mn-lt"/>
              </a:rPr>
              <a:t>1.</a:t>
            </a:r>
            <a:r>
              <a:rPr lang="zh-CN" altLang="en-US" sz="2800" b="1" dirty="0">
                <a:latin typeface="+mn-lt"/>
                <a:ea typeface="+mn-ea"/>
                <a:cs typeface="+mn-ea"/>
                <a:sym typeface="+mn-lt"/>
              </a:rPr>
              <a:t> 不断提高计算机资源利用率</a:t>
            </a:r>
            <a:br>
              <a:rPr lang="zh-CN" altLang="en-US" sz="2800" b="1" dirty="0">
                <a:latin typeface="+mn-lt"/>
                <a:ea typeface="+mn-ea"/>
                <a:cs typeface="+mn-ea"/>
                <a:sym typeface="+mn-lt"/>
              </a:rPr>
            </a:br>
            <a:r>
              <a:rPr lang="zh-CN" altLang="en-US" sz="2800" b="1" dirty="0">
                <a:latin typeface="+mn-lt"/>
                <a:ea typeface="+mn-ea"/>
                <a:cs typeface="+mn-ea"/>
                <a:sym typeface="+mn-lt"/>
              </a:rPr>
              <a:t>　　</a:t>
            </a:r>
            <a:r>
              <a:rPr lang="en-US" altLang="zh-CN" sz="2800" b="1" dirty="0">
                <a:latin typeface="+mn-lt"/>
                <a:ea typeface="+mn-ea"/>
                <a:cs typeface="+mn-ea"/>
                <a:sym typeface="+mn-lt"/>
              </a:rPr>
              <a:t>2. </a:t>
            </a:r>
            <a:r>
              <a:rPr lang="zh-CN" altLang="en-US" sz="2800" b="1" dirty="0">
                <a:latin typeface="+mn-lt"/>
                <a:ea typeface="+mn-ea"/>
                <a:cs typeface="+mn-ea"/>
                <a:sym typeface="+mn-lt"/>
              </a:rPr>
              <a:t>方便用户</a:t>
            </a:r>
            <a:br>
              <a:rPr lang="zh-CN" altLang="en-US" sz="2800" b="1" dirty="0">
                <a:latin typeface="+mn-lt"/>
                <a:ea typeface="+mn-ea"/>
                <a:cs typeface="+mn-ea"/>
                <a:sym typeface="+mn-lt"/>
              </a:rPr>
            </a:br>
            <a:r>
              <a:rPr lang="zh-CN" altLang="en-US" sz="2800" b="1" dirty="0">
                <a:latin typeface="+mn-lt"/>
                <a:ea typeface="+mn-ea"/>
                <a:cs typeface="+mn-ea"/>
                <a:sym typeface="+mn-lt"/>
              </a:rPr>
              <a:t>　　</a:t>
            </a:r>
            <a:r>
              <a:rPr lang="en-US" altLang="zh-CN" sz="2800" b="1" dirty="0">
                <a:latin typeface="+mn-lt"/>
                <a:ea typeface="+mn-ea"/>
                <a:cs typeface="+mn-ea"/>
                <a:sym typeface="+mn-lt"/>
              </a:rPr>
              <a:t>3. </a:t>
            </a:r>
            <a:r>
              <a:rPr lang="zh-CN" altLang="en-US" sz="2800" b="1" dirty="0">
                <a:latin typeface="+mn-lt"/>
                <a:ea typeface="+mn-ea"/>
                <a:cs typeface="+mn-ea"/>
                <a:sym typeface="+mn-lt"/>
              </a:rPr>
              <a:t>器件的不断更新换代</a:t>
            </a:r>
            <a:br>
              <a:rPr lang="zh-CN" altLang="en-US" sz="2800" b="1" dirty="0">
                <a:latin typeface="+mn-lt"/>
                <a:ea typeface="+mn-ea"/>
                <a:cs typeface="+mn-ea"/>
                <a:sym typeface="+mn-lt"/>
              </a:rPr>
            </a:br>
            <a:r>
              <a:rPr lang="zh-CN" altLang="en-US" sz="2800" b="1" dirty="0">
                <a:latin typeface="+mn-lt"/>
                <a:ea typeface="+mn-ea"/>
                <a:cs typeface="+mn-ea"/>
                <a:sym typeface="+mn-lt"/>
              </a:rPr>
              <a:t>　　</a:t>
            </a:r>
            <a:r>
              <a:rPr lang="en-US" altLang="zh-CN" sz="2800" b="1" dirty="0">
                <a:latin typeface="+mn-lt"/>
                <a:ea typeface="+mn-ea"/>
                <a:cs typeface="+mn-ea"/>
                <a:sym typeface="+mn-lt"/>
              </a:rPr>
              <a:t>4. </a:t>
            </a:r>
            <a:r>
              <a:rPr lang="zh-CN" altLang="en-US" sz="2800" b="1" dirty="0">
                <a:latin typeface="+mn-lt"/>
                <a:ea typeface="+mn-ea"/>
                <a:cs typeface="+mn-ea"/>
                <a:sym typeface="+mn-lt"/>
              </a:rPr>
              <a:t>计算机体系结构的不断发展</a:t>
            </a:r>
            <a:br>
              <a:rPr lang="zh-CN" altLang="en-US" sz="2800" b="1" dirty="0">
                <a:latin typeface="+mn-lt"/>
                <a:ea typeface="+mn-ea"/>
                <a:cs typeface="+mn-ea"/>
                <a:sym typeface="+mn-lt"/>
              </a:rPr>
            </a:br>
            <a:r>
              <a:rPr lang="zh-CN" altLang="en-US" sz="2800" b="1" dirty="0">
                <a:latin typeface="+mn-lt"/>
                <a:ea typeface="+mn-ea"/>
                <a:cs typeface="+mn-ea"/>
                <a:sym typeface="+mn-lt"/>
              </a:rPr>
              <a:t>　　</a:t>
            </a:r>
            <a:r>
              <a:rPr lang="en-US" altLang="zh-CN" sz="2800" b="1" dirty="0">
                <a:latin typeface="+mn-lt"/>
                <a:ea typeface="+mn-ea"/>
                <a:cs typeface="+mn-ea"/>
                <a:sym typeface="+mn-lt"/>
              </a:rPr>
              <a:t>5. </a:t>
            </a:r>
            <a:r>
              <a:rPr lang="zh-CN" altLang="en-US" sz="2800" b="1" dirty="0">
                <a:latin typeface="+mn-lt"/>
                <a:ea typeface="+mn-ea"/>
                <a:cs typeface="+mn-ea"/>
                <a:sym typeface="+mn-lt"/>
              </a:rPr>
              <a:t>不断提出新的应用需求</a:t>
            </a:r>
          </a:p>
        </p:txBody>
      </p:sp>
      <p:sp>
        <p:nvSpPr>
          <p:cNvPr id="5" name="文本框 4">
            <a:extLst>
              <a:ext uri="{FF2B5EF4-FFF2-40B4-BE49-F238E27FC236}">
                <a16:creationId xmlns:a16="http://schemas.microsoft.com/office/drawing/2014/main" id="{F4D1B71D-2F32-40C0-8023-ACD5EF48BEA5}"/>
              </a:ext>
            </a:extLst>
          </p:cNvPr>
          <p:cNvSpPr txBox="1"/>
          <p:nvPr/>
        </p:nvSpPr>
        <p:spPr>
          <a:xfrm>
            <a:off x="766763" y="188913"/>
            <a:ext cx="6192837"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1.1  </a:t>
            </a:r>
            <a:r>
              <a:rPr lang="zh-CN" altLang="en-US" sz="3200" b="1" dirty="0">
                <a:latin typeface="+mn-lt"/>
                <a:ea typeface="+mn-ea"/>
                <a:cs typeface="+mn-ea"/>
                <a:sym typeface="+mn-lt"/>
              </a:rPr>
              <a:t>操作系统的目标和作用</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B2AF3DFA-2CDC-5548-9DF7-84329C817012}"/>
              </a:ext>
            </a:extLst>
          </p:cNvPr>
          <p:cNvSpPr>
            <a:spLocks noGrp="1"/>
          </p:cNvSpPr>
          <p:nvPr>
            <p:ph type="sldNum" sz="quarter" idx="11"/>
          </p:nvPr>
        </p:nvSpPr>
        <p:spPr/>
        <p:txBody>
          <a:bodyPr/>
          <a:lstStyle/>
          <a:p>
            <a:pPr>
              <a:defRPr/>
            </a:pPr>
            <a:fld id="{AD8A1803-9DE3-4EB3-BC11-0E54EC1517AB}" type="slidenum">
              <a:rPr lang="en-US" smtClean="0"/>
              <a:pPr>
                <a:defRPr/>
              </a:pPr>
              <a:t>15</a:t>
            </a:fld>
            <a:endParaRPr lang="en-US"/>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a:extLst>
              <a:ext uri="{FF2B5EF4-FFF2-40B4-BE49-F238E27FC236}">
                <a16:creationId xmlns:a16="http://schemas.microsoft.com/office/drawing/2014/main" id="{12BB8429-34B4-474E-98CF-B1C9ABB341C6}"/>
              </a:ext>
            </a:extLst>
          </p:cNvPr>
          <p:cNvSpPr/>
          <p:nvPr/>
        </p:nvSpPr>
        <p:spPr>
          <a:xfrm>
            <a:off x="1632323" y="1628800"/>
            <a:ext cx="3960440" cy="504000"/>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800" dirty="0">
                <a:solidFill>
                  <a:srgbClr val="FF0000"/>
                </a:solidFill>
                <a:latin typeface="+mn-lt"/>
                <a:ea typeface="+mn-ea"/>
                <a:cs typeface="+mn-ea"/>
                <a:sym typeface="+mn-lt"/>
              </a:rPr>
              <a:t>人工操作方式；</a:t>
            </a:r>
            <a:endParaRPr kumimoji="1" lang="zh-CN" altLang="en-US" dirty="0"/>
          </a:p>
        </p:txBody>
      </p:sp>
      <p:sp>
        <p:nvSpPr>
          <p:cNvPr id="4" name="文本框 3">
            <a:extLst>
              <a:ext uri="{FF2B5EF4-FFF2-40B4-BE49-F238E27FC236}">
                <a16:creationId xmlns:a16="http://schemas.microsoft.com/office/drawing/2014/main" id="{F16BCD78-1CEE-4AD4-A164-11BAF6BBA847}"/>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647B880E-4CF2-B540-9DCB-B63A08B97607}"/>
              </a:ext>
            </a:extLst>
          </p:cNvPr>
          <p:cNvSpPr>
            <a:spLocks noGrp="1"/>
          </p:cNvSpPr>
          <p:nvPr>
            <p:ph type="sldNum" sz="quarter" idx="11"/>
          </p:nvPr>
        </p:nvSpPr>
        <p:spPr/>
        <p:txBody>
          <a:bodyPr/>
          <a:lstStyle/>
          <a:p>
            <a:pPr>
              <a:defRPr/>
            </a:pPr>
            <a:fld id="{AD8A1803-9DE3-4EB3-BC11-0E54EC1517AB}" type="slidenum">
              <a:rPr lang="en-US" smtClean="0"/>
              <a:pPr>
                <a:defRPr/>
              </a:pPr>
              <a:t>16</a:t>
            </a:fld>
            <a:endParaRPr lang="en-US"/>
          </a:p>
        </p:txBody>
      </p:sp>
      <p:sp>
        <p:nvSpPr>
          <p:cNvPr id="7" name="五边形 6">
            <a:extLst>
              <a:ext uri="{FF2B5EF4-FFF2-40B4-BE49-F238E27FC236}">
                <a16:creationId xmlns:a16="http://schemas.microsoft.com/office/drawing/2014/main" id="{85D721A9-1BAD-5D45-BF83-38AE5A5D269C}"/>
              </a:ext>
            </a:extLst>
          </p:cNvPr>
          <p:cNvSpPr/>
          <p:nvPr/>
        </p:nvSpPr>
        <p:spPr>
          <a:xfrm>
            <a:off x="1632323" y="2376335"/>
            <a:ext cx="6407893" cy="504000"/>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0" lang="en-US" altLang="zh-CN"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20</a:t>
            </a:r>
            <a:r>
              <a:rPr kumimoji="0" lang="zh-CN" altLang="en-US"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世纪</a:t>
            </a:r>
            <a:r>
              <a:rPr kumimoji="0" lang="en-US" altLang="zh-CN"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50</a:t>
            </a:r>
            <a:r>
              <a:rPr kumimoji="0" lang="zh-CN" altLang="en-US"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年代中期：</a:t>
            </a:r>
            <a:r>
              <a:rPr kumimoji="0" lang="zh-CN" altLang="en-US" sz="1800" b="0" i="0" u="none" strike="noStrike" kern="1200" cap="none" spc="0" normalizeH="0" baseline="0" noProof="0" dirty="0">
                <a:ln>
                  <a:noFill/>
                </a:ln>
                <a:solidFill>
                  <a:prstClr val="black"/>
                </a:solidFill>
                <a:effectLst/>
                <a:uLnTx/>
                <a:uFillTx/>
                <a:latin typeface="微软雅黑" panose="020F0502020204030204"/>
                <a:ea typeface="微软雅黑"/>
                <a:cs typeface="+mn-ea"/>
                <a:sym typeface="+mn-lt"/>
              </a:rPr>
              <a:t>出现了第一个简单的</a:t>
            </a:r>
            <a:r>
              <a:rPr kumimoji="0" lang="zh-CN" altLang="en-US"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批处理</a:t>
            </a:r>
            <a:r>
              <a:rPr kumimoji="0" lang="en-US" altLang="zh-CN"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OS</a:t>
            </a:r>
            <a:r>
              <a:rPr kumimoji="0" lang="zh-CN" altLang="en-US" sz="1800" b="0" i="0" u="none" strike="noStrike" kern="1200" cap="none" spc="0" normalizeH="0" baseline="0" noProof="0" dirty="0">
                <a:ln>
                  <a:noFill/>
                </a:ln>
                <a:solidFill>
                  <a:prstClr val="black"/>
                </a:solidFill>
                <a:effectLst/>
                <a:uLnTx/>
                <a:uFillTx/>
                <a:latin typeface="微软雅黑" panose="020F0502020204030204"/>
                <a:ea typeface="微软雅黑"/>
                <a:cs typeface="+mn-ea"/>
                <a:sym typeface="+mn-lt"/>
              </a:rPr>
              <a:t>；</a:t>
            </a:r>
            <a:endParaRPr kumimoji="1" lang="zh-CN" altLang="en-US" dirty="0"/>
          </a:p>
        </p:txBody>
      </p:sp>
      <p:sp>
        <p:nvSpPr>
          <p:cNvPr id="8" name="五边形 7">
            <a:extLst>
              <a:ext uri="{FF2B5EF4-FFF2-40B4-BE49-F238E27FC236}">
                <a16:creationId xmlns:a16="http://schemas.microsoft.com/office/drawing/2014/main" id="{584D2437-966C-BE4B-B5E4-CA17CACA36BA}"/>
              </a:ext>
            </a:extLst>
          </p:cNvPr>
          <p:cNvSpPr/>
          <p:nvPr/>
        </p:nvSpPr>
        <p:spPr>
          <a:xfrm>
            <a:off x="1632322" y="3284984"/>
            <a:ext cx="6407893" cy="129614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0" lang="en-US" altLang="zh-CN"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20</a:t>
            </a:r>
            <a:r>
              <a:rPr kumimoji="0" lang="zh-CN" altLang="en-US"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世纪</a:t>
            </a:r>
            <a:r>
              <a:rPr kumimoji="0" lang="en-US" altLang="zh-CN"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60</a:t>
            </a:r>
            <a:r>
              <a:rPr kumimoji="0" lang="zh-CN" altLang="en-US"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年代中期：</a:t>
            </a:r>
            <a:r>
              <a:rPr kumimoji="0" lang="zh-CN" altLang="en-US" sz="1800" b="0" i="0" u="none" strike="noStrike" kern="1200" cap="none" spc="0" normalizeH="0" baseline="0" noProof="0" dirty="0">
                <a:ln>
                  <a:noFill/>
                </a:ln>
                <a:solidFill>
                  <a:prstClr val="black"/>
                </a:solidFill>
                <a:effectLst/>
                <a:uLnTx/>
                <a:uFillTx/>
                <a:latin typeface="微软雅黑" panose="020F0502020204030204"/>
                <a:ea typeface="微软雅黑"/>
                <a:cs typeface="+mn-ea"/>
                <a:sym typeface="+mn-lt"/>
              </a:rPr>
              <a:t>开发出</a:t>
            </a:r>
            <a:r>
              <a:rPr kumimoji="0" lang="zh-CN" altLang="en-US"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多道程序批处理系统</a:t>
            </a:r>
            <a:r>
              <a:rPr kumimoji="0" lang="zh-CN" altLang="en-US" sz="1800" b="0" i="0" u="none" strike="noStrike" kern="1200" cap="none" spc="0" normalizeH="0" baseline="0" noProof="0" dirty="0">
                <a:ln>
                  <a:noFill/>
                </a:ln>
                <a:solidFill>
                  <a:prstClr val="black"/>
                </a:solidFill>
                <a:effectLst/>
                <a:uLnTx/>
                <a:uFillTx/>
                <a:latin typeface="微软雅黑" panose="020F0502020204030204"/>
                <a:ea typeface="微软雅黑"/>
                <a:cs typeface="+mn-ea"/>
                <a:sym typeface="+mn-lt"/>
              </a:rPr>
              <a:t>；不久又推出</a:t>
            </a:r>
            <a:r>
              <a:rPr kumimoji="0" lang="zh-CN" altLang="en-US"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分时系统</a:t>
            </a:r>
            <a:r>
              <a:rPr kumimoji="0" lang="zh-CN" altLang="en-US" sz="1800" b="0" i="0" u="none" strike="noStrike" kern="1200" cap="none" spc="0" normalizeH="0" baseline="0" noProof="0" dirty="0">
                <a:ln>
                  <a:noFill/>
                </a:ln>
                <a:solidFill>
                  <a:prstClr val="black"/>
                </a:solidFill>
                <a:effectLst/>
                <a:uLnTx/>
                <a:uFillTx/>
                <a:latin typeface="微软雅黑" panose="020F0502020204030204"/>
                <a:ea typeface="微软雅黑"/>
                <a:cs typeface="+mn-ea"/>
                <a:sym typeface="+mn-lt"/>
              </a:rPr>
              <a:t>，与此同时，用于工业和武器控制的</a:t>
            </a:r>
            <a:r>
              <a:rPr kumimoji="0" lang="zh-CN" altLang="en-US"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实时</a:t>
            </a:r>
            <a:r>
              <a:rPr kumimoji="0" lang="en-US" altLang="zh-CN"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OS</a:t>
            </a:r>
            <a:r>
              <a:rPr kumimoji="0" lang="zh-CN" altLang="en-US" sz="1800" b="0" i="0" u="none" strike="noStrike" kern="1200" cap="none" spc="0" normalizeH="0" baseline="0" noProof="0" dirty="0">
                <a:ln>
                  <a:noFill/>
                </a:ln>
                <a:solidFill>
                  <a:prstClr val="black"/>
                </a:solidFill>
                <a:effectLst/>
                <a:uLnTx/>
                <a:uFillTx/>
                <a:latin typeface="微软雅黑" panose="020F0502020204030204"/>
                <a:ea typeface="微软雅黑"/>
                <a:cs typeface="+mn-ea"/>
                <a:sym typeface="+mn-lt"/>
              </a:rPr>
              <a:t>也相继问世；</a:t>
            </a:r>
            <a:endParaRPr kumimoji="1" lang="zh-CN" altLang="en-US" dirty="0"/>
          </a:p>
        </p:txBody>
      </p:sp>
      <p:sp>
        <p:nvSpPr>
          <p:cNvPr id="9" name="五边形 8">
            <a:extLst>
              <a:ext uri="{FF2B5EF4-FFF2-40B4-BE49-F238E27FC236}">
                <a16:creationId xmlns:a16="http://schemas.microsoft.com/office/drawing/2014/main" id="{09175CEA-E86D-6C4A-961C-13D7E5A4FB4B}"/>
              </a:ext>
            </a:extLst>
          </p:cNvPr>
          <p:cNvSpPr/>
          <p:nvPr/>
        </p:nvSpPr>
        <p:spPr>
          <a:xfrm>
            <a:off x="1632322" y="4865734"/>
            <a:ext cx="9721474" cy="1296144"/>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0" lang="en-US" altLang="zh-CN"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20</a:t>
            </a:r>
            <a:r>
              <a:rPr kumimoji="0" lang="zh-CN" altLang="en-US"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世纪</a:t>
            </a:r>
            <a:r>
              <a:rPr kumimoji="0" lang="en-US" altLang="zh-CN"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70</a:t>
            </a:r>
            <a:r>
              <a:rPr kumimoji="0" lang="zh-CN" altLang="en-US"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到</a:t>
            </a:r>
            <a:r>
              <a:rPr kumimoji="0" lang="en-US" altLang="zh-CN"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90</a:t>
            </a:r>
            <a:r>
              <a:rPr kumimoji="0" lang="zh-CN" altLang="en-US" sz="1800" b="0" i="0" u="none" strike="noStrike" kern="1200" cap="none" spc="0" normalizeH="0" baseline="0" noProof="0" dirty="0">
                <a:ln>
                  <a:noFill/>
                </a:ln>
                <a:solidFill>
                  <a:prstClr val="black"/>
                </a:solidFill>
                <a:effectLst/>
                <a:highlight>
                  <a:srgbClr val="FFFF00"/>
                </a:highlight>
                <a:uLnTx/>
                <a:uFillTx/>
                <a:latin typeface="微软雅黑" panose="020F0502020204030204"/>
                <a:ea typeface="微软雅黑"/>
                <a:cs typeface="+mn-ea"/>
                <a:sym typeface="+mn-lt"/>
              </a:rPr>
              <a:t>年代，</a:t>
            </a:r>
            <a:r>
              <a:rPr kumimoji="0" lang="zh-CN" altLang="en-US" sz="1800" b="0" i="0" u="none" strike="noStrike" kern="1200" cap="none" spc="0" normalizeH="0" baseline="0" noProof="0" dirty="0">
                <a:ln>
                  <a:noFill/>
                </a:ln>
                <a:solidFill>
                  <a:prstClr val="black"/>
                </a:solidFill>
                <a:effectLst/>
                <a:uLnTx/>
                <a:uFillTx/>
                <a:latin typeface="微软雅黑" panose="020F0502020204030204"/>
                <a:ea typeface="微软雅黑"/>
                <a:cs typeface="+mn-ea"/>
                <a:sym typeface="+mn-lt"/>
              </a:rPr>
              <a:t>是</a:t>
            </a:r>
            <a:r>
              <a:rPr kumimoji="0" lang="en-US" altLang="zh-CN" sz="1800" b="0" i="0" u="none" strike="noStrike" kern="1200" cap="none" spc="0" normalizeH="0" baseline="0" noProof="0" dirty="0">
                <a:ln>
                  <a:noFill/>
                </a:ln>
                <a:solidFill>
                  <a:prstClr val="black"/>
                </a:solidFill>
                <a:effectLst/>
                <a:uLnTx/>
                <a:uFillTx/>
                <a:latin typeface="微软雅黑" panose="020F0502020204030204"/>
                <a:ea typeface="微软雅黑"/>
                <a:cs typeface="+mn-ea"/>
                <a:sym typeface="+mn-lt"/>
              </a:rPr>
              <a:t>VLSI</a:t>
            </a:r>
            <a:r>
              <a:rPr kumimoji="0" lang="zh-CN" altLang="en-US" sz="1800" b="0" i="0" u="none" strike="noStrike" kern="1200" cap="none" spc="0" normalizeH="0" baseline="0" noProof="0" dirty="0">
                <a:ln>
                  <a:noFill/>
                </a:ln>
                <a:solidFill>
                  <a:prstClr val="black"/>
                </a:solidFill>
                <a:effectLst/>
                <a:uLnTx/>
                <a:uFillTx/>
                <a:latin typeface="微软雅黑" panose="020F0502020204030204"/>
                <a:ea typeface="微软雅黑"/>
                <a:cs typeface="+mn-ea"/>
                <a:sym typeface="+mn-lt"/>
              </a:rPr>
              <a:t>和计算机体系结构大发展的年代，导致了微型机、多处理机和计算机网络的诞生和发展，与此相应地，也相继开发出了</a:t>
            </a:r>
            <a:r>
              <a:rPr kumimoji="0" lang="zh-CN" altLang="en-US"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微机</a:t>
            </a:r>
            <a:r>
              <a:rPr kumimoji="0" lang="en-US" altLang="zh-CN"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OS</a:t>
            </a:r>
            <a:r>
              <a:rPr kumimoji="0" lang="zh-CN" altLang="en-US"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、多处理机</a:t>
            </a:r>
            <a:r>
              <a:rPr kumimoji="0" lang="en-US" altLang="zh-CN"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OS</a:t>
            </a:r>
            <a:r>
              <a:rPr kumimoji="0" lang="zh-CN" altLang="en-US"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和网络</a:t>
            </a:r>
            <a:r>
              <a:rPr kumimoji="0" lang="en-US" altLang="zh-CN" sz="1800" b="0" i="0" u="none" strike="noStrike" kern="1200" cap="none" spc="0" normalizeH="0" baseline="0" noProof="0" dirty="0">
                <a:ln>
                  <a:noFill/>
                </a:ln>
                <a:solidFill>
                  <a:srgbClr val="FF0000"/>
                </a:solidFill>
                <a:effectLst/>
                <a:uLnTx/>
                <a:uFillTx/>
                <a:latin typeface="微软雅黑" panose="020F0502020204030204"/>
                <a:ea typeface="微软雅黑"/>
                <a:cs typeface="+mn-ea"/>
                <a:sym typeface="+mn-lt"/>
              </a:rPr>
              <a:t>OS</a:t>
            </a:r>
            <a:r>
              <a:rPr kumimoji="0" lang="zh-CN" altLang="en-US" sz="1800" b="0" i="0" u="none" strike="noStrike" kern="1200" cap="none" spc="0" normalizeH="0" baseline="0" noProof="0" dirty="0">
                <a:ln>
                  <a:noFill/>
                </a:ln>
                <a:solidFill>
                  <a:prstClr val="black"/>
                </a:solidFill>
                <a:effectLst/>
                <a:uLnTx/>
                <a:uFillTx/>
                <a:latin typeface="微软雅黑" panose="020F0502020204030204"/>
                <a:ea typeface="微软雅黑"/>
                <a:cs typeface="+mn-ea"/>
                <a:sym typeface="+mn-lt"/>
              </a:rPr>
              <a:t>，并得到极为迅猛的发展。</a:t>
            </a:r>
            <a:endParaRPr kumimoji="1" lang="zh-CN" altLang="en-US" dirty="0"/>
          </a:p>
        </p:txBody>
      </p:sp>
      <p:cxnSp>
        <p:nvCxnSpPr>
          <p:cNvPr id="11" name="直线箭头连接符 10">
            <a:extLst>
              <a:ext uri="{FF2B5EF4-FFF2-40B4-BE49-F238E27FC236}">
                <a16:creationId xmlns:a16="http://schemas.microsoft.com/office/drawing/2014/main" id="{AAB5D5C8-8DD4-6345-B883-E8628ED6E41A}"/>
              </a:ext>
            </a:extLst>
          </p:cNvPr>
          <p:cNvCxnSpPr/>
          <p:nvPr/>
        </p:nvCxnSpPr>
        <p:spPr>
          <a:xfrm>
            <a:off x="1343472" y="1268760"/>
            <a:ext cx="0" cy="508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a:extLst>
              <a:ext uri="{FF2B5EF4-FFF2-40B4-BE49-F238E27FC236}">
                <a16:creationId xmlns:a16="http://schemas.microsoft.com/office/drawing/2014/main" id="{6531FE68-1BA7-4B05-9055-BB4C991ED0DA}"/>
              </a:ext>
            </a:extLst>
          </p:cNvPr>
          <p:cNvSpPr>
            <a:spLocks noGrp="1" noChangeArrowheads="1"/>
          </p:cNvSpPr>
          <p:nvPr>
            <p:ph type="title"/>
          </p:nvPr>
        </p:nvSpPr>
        <p:spPr>
          <a:xfrm>
            <a:off x="839788" y="1104900"/>
            <a:ext cx="9359900" cy="3783013"/>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1.2.1  </a:t>
            </a:r>
            <a:r>
              <a:rPr lang="zh-CN" altLang="en-US" sz="1800" b="1" dirty="0">
                <a:latin typeface="+mn-lt"/>
                <a:ea typeface="+mn-ea"/>
                <a:cs typeface="+mn-ea"/>
                <a:sym typeface="+mn-lt"/>
              </a:rPr>
              <a:t>未配置操作系统的计算机系统        </a:t>
            </a:r>
            <a:r>
              <a:rPr lang="en-US" altLang="zh-CN" sz="1800" b="1" dirty="0">
                <a:latin typeface="+mn-lt"/>
                <a:ea typeface="+mn-ea"/>
                <a:cs typeface="+mn-ea"/>
                <a:sym typeface="+mn-lt"/>
              </a:rPr>
              <a:t>1945</a:t>
            </a:r>
            <a:r>
              <a:rPr lang="zh-CN" altLang="en-US" sz="1800" b="1" dirty="0">
                <a:latin typeface="+mn-lt"/>
                <a:ea typeface="+mn-ea"/>
                <a:cs typeface="+mn-ea"/>
                <a:sym typeface="+mn-lt"/>
              </a:rPr>
              <a:t>年第一台计算机 </a:t>
            </a: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人工操作方式</a:t>
            </a:r>
            <a:br>
              <a:rPr lang="zh-CN" altLang="en-US" sz="1800" b="1" dirty="0">
                <a:latin typeface="+mn-lt"/>
                <a:ea typeface="+mn-ea"/>
                <a:cs typeface="+mn-ea"/>
                <a:sym typeface="+mn-lt"/>
              </a:rPr>
            </a:br>
            <a:r>
              <a:rPr lang="zh-CN" altLang="en-US" sz="1800" dirty="0">
                <a:latin typeface="+mn-lt"/>
                <a:ea typeface="+mn-ea"/>
                <a:cs typeface="+mn-ea"/>
                <a:sym typeface="+mn-lt"/>
              </a:rPr>
              <a:t>　　早期的操作方式是由程序员将事先已穿孔的</a:t>
            </a:r>
            <a:r>
              <a:rPr lang="zh-CN" altLang="en-US" sz="1800" b="1" dirty="0">
                <a:solidFill>
                  <a:srgbClr val="FF0000"/>
                </a:solidFill>
                <a:latin typeface="+mn-lt"/>
                <a:ea typeface="+mn-ea"/>
                <a:cs typeface="+mn-ea"/>
                <a:sym typeface="+mn-lt"/>
              </a:rPr>
              <a:t>纸带</a:t>
            </a:r>
            <a:r>
              <a:rPr lang="en-US" altLang="zh-CN" sz="1800" b="1" dirty="0">
                <a:solidFill>
                  <a:srgbClr val="FF0000"/>
                </a:solidFill>
                <a:latin typeface="+mn-lt"/>
                <a:ea typeface="+mn-ea"/>
                <a:cs typeface="+mn-ea"/>
                <a:sym typeface="+mn-lt"/>
              </a:rPr>
              <a:t>(</a:t>
            </a:r>
            <a:r>
              <a:rPr lang="zh-CN" altLang="en-US" sz="1800" b="1" dirty="0">
                <a:solidFill>
                  <a:srgbClr val="FF0000"/>
                </a:solidFill>
                <a:latin typeface="+mn-lt"/>
                <a:ea typeface="+mn-ea"/>
                <a:cs typeface="+mn-ea"/>
                <a:sym typeface="+mn-lt"/>
              </a:rPr>
              <a:t>或卡片</a:t>
            </a:r>
            <a:r>
              <a:rPr lang="en-US" altLang="zh-CN" sz="1800" b="1" dirty="0">
                <a:solidFill>
                  <a:srgbClr val="FF0000"/>
                </a:solidFill>
                <a:latin typeface="+mn-lt"/>
                <a:ea typeface="+mn-ea"/>
                <a:cs typeface="+mn-ea"/>
                <a:sym typeface="+mn-lt"/>
              </a:rPr>
              <a:t>)</a:t>
            </a:r>
            <a:r>
              <a:rPr lang="zh-CN" altLang="en-US" sz="1800" dirty="0">
                <a:latin typeface="+mn-lt"/>
                <a:ea typeface="+mn-ea"/>
                <a:cs typeface="+mn-ea"/>
                <a:sym typeface="+mn-lt"/>
              </a:rPr>
              <a:t>，装入纸带输入机</a:t>
            </a:r>
            <a:r>
              <a:rPr lang="en-US" altLang="zh-CN" sz="1800" dirty="0">
                <a:latin typeface="+mn-lt"/>
                <a:ea typeface="+mn-ea"/>
                <a:cs typeface="+mn-ea"/>
                <a:sym typeface="+mn-lt"/>
              </a:rPr>
              <a:t>(</a:t>
            </a:r>
            <a:r>
              <a:rPr lang="zh-CN" altLang="en-US" sz="1800" dirty="0">
                <a:latin typeface="+mn-lt"/>
                <a:ea typeface="+mn-ea"/>
                <a:cs typeface="+mn-ea"/>
                <a:sym typeface="+mn-lt"/>
              </a:rPr>
              <a:t>或卡片输入机</a:t>
            </a:r>
            <a:r>
              <a:rPr lang="en-US" altLang="zh-CN" sz="1800" dirty="0">
                <a:latin typeface="+mn-lt"/>
                <a:ea typeface="+mn-ea"/>
                <a:cs typeface="+mn-ea"/>
                <a:sym typeface="+mn-lt"/>
              </a:rPr>
              <a:t>)</a:t>
            </a:r>
            <a:r>
              <a:rPr lang="zh-CN" altLang="en-US" sz="1800" dirty="0">
                <a:latin typeface="+mn-lt"/>
                <a:ea typeface="+mn-ea"/>
                <a:cs typeface="+mn-ea"/>
                <a:sym typeface="+mn-lt"/>
              </a:rPr>
              <a:t>，再启动它们将纸带</a:t>
            </a:r>
            <a:r>
              <a:rPr lang="en-US" altLang="zh-CN" sz="1800" dirty="0">
                <a:latin typeface="+mn-lt"/>
                <a:ea typeface="+mn-ea"/>
                <a:cs typeface="+mn-ea"/>
                <a:sym typeface="+mn-lt"/>
              </a:rPr>
              <a:t>(</a:t>
            </a:r>
            <a:r>
              <a:rPr lang="zh-CN" altLang="en-US" sz="1800" dirty="0">
                <a:latin typeface="+mn-lt"/>
                <a:ea typeface="+mn-ea"/>
                <a:cs typeface="+mn-ea"/>
                <a:sym typeface="+mn-lt"/>
              </a:rPr>
              <a:t>或卡片</a:t>
            </a:r>
            <a:r>
              <a:rPr lang="en-US" altLang="zh-CN" sz="1800" dirty="0">
                <a:latin typeface="+mn-lt"/>
                <a:ea typeface="+mn-ea"/>
                <a:cs typeface="+mn-ea"/>
                <a:sym typeface="+mn-lt"/>
              </a:rPr>
              <a:t>)</a:t>
            </a:r>
            <a:r>
              <a:rPr lang="zh-CN" altLang="en-US" sz="1800" dirty="0">
                <a:latin typeface="+mn-lt"/>
                <a:ea typeface="+mn-ea"/>
                <a:cs typeface="+mn-ea"/>
                <a:sym typeface="+mn-lt"/>
              </a:rPr>
              <a:t>上的程序和数据输入计算机，然后启动计算机运行。仅当程序运行完毕并取走计算结果后，才允许下一个用户上机。这种人工操作方式有以下两方面的缺点：</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solidFill>
                  <a:srgbClr val="FF0000"/>
                </a:solidFill>
                <a:latin typeface="+mn-lt"/>
                <a:ea typeface="+mn-ea"/>
                <a:cs typeface="+mn-ea"/>
                <a:sym typeface="+mn-lt"/>
              </a:rPr>
              <a:t>用户独占全机</a:t>
            </a:r>
            <a:r>
              <a:rPr lang="zh-CN" altLang="en-US" sz="1800" dirty="0">
                <a:latin typeface="+mn-lt"/>
                <a:ea typeface="+mn-ea"/>
                <a:cs typeface="+mn-ea"/>
                <a:sym typeface="+mn-lt"/>
              </a:rPr>
              <a:t>，即一台计算机的全部资源由上机用户所独占。</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en-US" altLang="zh-CN" sz="1800" dirty="0">
                <a:solidFill>
                  <a:srgbClr val="FF0000"/>
                </a:solidFill>
                <a:latin typeface="+mn-lt"/>
                <a:ea typeface="+mn-ea"/>
                <a:cs typeface="+mn-ea"/>
                <a:sym typeface="+mn-lt"/>
              </a:rPr>
              <a:t>CPU</a:t>
            </a:r>
            <a:r>
              <a:rPr lang="zh-CN" altLang="en-US" sz="1800" dirty="0">
                <a:solidFill>
                  <a:srgbClr val="FF0000"/>
                </a:solidFill>
                <a:latin typeface="+mn-lt"/>
                <a:ea typeface="+mn-ea"/>
                <a:cs typeface="+mn-ea"/>
                <a:sym typeface="+mn-lt"/>
              </a:rPr>
              <a:t>等待人工操作</a:t>
            </a:r>
            <a:r>
              <a:rPr lang="zh-CN" altLang="en-US" sz="1800" dirty="0">
                <a:latin typeface="+mn-lt"/>
                <a:ea typeface="+mn-ea"/>
                <a:cs typeface="+mn-ea"/>
                <a:sym typeface="+mn-lt"/>
              </a:rPr>
              <a:t>。当用户进行装带</a:t>
            </a:r>
            <a:r>
              <a:rPr lang="en-US" altLang="zh-CN" sz="1800" dirty="0">
                <a:latin typeface="+mn-lt"/>
                <a:ea typeface="+mn-ea"/>
                <a:cs typeface="+mn-ea"/>
                <a:sym typeface="+mn-lt"/>
              </a:rPr>
              <a:t>(</a:t>
            </a:r>
            <a:r>
              <a:rPr lang="zh-CN" altLang="en-US" sz="1800" dirty="0">
                <a:latin typeface="+mn-lt"/>
                <a:ea typeface="+mn-ea"/>
                <a:cs typeface="+mn-ea"/>
                <a:sym typeface="+mn-lt"/>
              </a:rPr>
              <a:t>卡</a:t>
            </a:r>
            <a:r>
              <a:rPr lang="en-US" altLang="zh-CN" sz="1800" dirty="0">
                <a:latin typeface="+mn-lt"/>
                <a:ea typeface="+mn-ea"/>
                <a:cs typeface="+mn-ea"/>
                <a:sym typeface="+mn-lt"/>
              </a:rPr>
              <a:t>)</a:t>
            </a:r>
            <a:r>
              <a:rPr lang="zh-CN" altLang="en-US" sz="1800" dirty="0">
                <a:latin typeface="+mn-lt"/>
                <a:ea typeface="+mn-ea"/>
                <a:cs typeface="+mn-ea"/>
                <a:sym typeface="+mn-lt"/>
              </a:rPr>
              <a:t>、卸带</a:t>
            </a:r>
            <a:r>
              <a:rPr lang="en-US" altLang="zh-CN" sz="1800" dirty="0">
                <a:latin typeface="+mn-lt"/>
                <a:ea typeface="+mn-ea"/>
                <a:cs typeface="+mn-ea"/>
                <a:sym typeface="+mn-lt"/>
              </a:rPr>
              <a:t>(</a:t>
            </a:r>
            <a:r>
              <a:rPr lang="zh-CN" altLang="en-US" sz="1800" dirty="0">
                <a:latin typeface="+mn-lt"/>
                <a:ea typeface="+mn-ea"/>
                <a:cs typeface="+mn-ea"/>
                <a:sym typeface="+mn-lt"/>
              </a:rPr>
              <a:t>卡</a:t>
            </a:r>
            <a:r>
              <a:rPr lang="en-US" altLang="zh-CN" sz="1800" dirty="0">
                <a:latin typeface="+mn-lt"/>
                <a:ea typeface="+mn-ea"/>
                <a:cs typeface="+mn-ea"/>
                <a:sym typeface="+mn-lt"/>
              </a:rPr>
              <a:t>)</a:t>
            </a:r>
            <a:r>
              <a:rPr lang="zh-CN" altLang="en-US" sz="1800" dirty="0">
                <a:latin typeface="+mn-lt"/>
                <a:ea typeface="+mn-ea"/>
                <a:cs typeface="+mn-ea"/>
                <a:sym typeface="+mn-lt"/>
              </a:rPr>
              <a:t>等人工操作时，</a:t>
            </a:r>
            <a:r>
              <a:rPr lang="en-US" altLang="zh-CN" sz="1800" dirty="0">
                <a:latin typeface="+mn-lt"/>
                <a:ea typeface="+mn-ea"/>
                <a:cs typeface="+mn-ea"/>
                <a:sym typeface="+mn-lt"/>
              </a:rPr>
              <a:t>CPU</a:t>
            </a:r>
            <a:r>
              <a:rPr lang="zh-CN" altLang="en-US" sz="1800" dirty="0">
                <a:latin typeface="+mn-lt"/>
                <a:ea typeface="+mn-ea"/>
                <a:cs typeface="+mn-ea"/>
                <a:sym typeface="+mn-lt"/>
              </a:rPr>
              <a:t>及内存等资源是空闲的。</a:t>
            </a:r>
          </a:p>
        </p:txBody>
      </p:sp>
      <p:sp>
        <p:nvSpPr>
          <p:cNvPr id="4" name="文本框 3">
            <a:extLst>
              <a:ext uri="{FF2B5EF4-FFF2-40B4-BE49-F238E27FC236}">
                <a16:creationId xmlns:a16="http://schemas.microsoft.com/office/drawing/2014/main" id="{DC014874-C70D-4544-B354-AA30E8E70CA5}"/>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16A8DD23-7157-6F47-87DE-F7D0629126CE}"/>
              </a:ext>
            </a:extLst>
          </p:cNvPr>
          <p:cNvSpPr>
            <a:spLocks noGrp="1"/>
          </p:cNvSpPr>
          <p:nvPr>
            <p:ph type="sldNum" sz="quarter" idx="11"/>
          </p:nvPr>
        </p:nvSpPr>
        <p:spPr/>
        <p:txBody>
          <a:bodyPr/>
          <a:lstStyle/>
          <a:p>
            <a:pPr>
              <a:defRPr/>
            </a:pPr>
            <a:fld id="{AD8A1803-9DE3-4EB3-BC11-0E54EC1517AB}" type="slidenum">
              <a:rPr lang="en-US" smtClean="0"/>
              <a:pPr>
                <a:defRPr/>
              </a:pPr>
              <a:t>17</a:t>
            </a:fld>
            <a:endParaRPr lang="en-US"/>
          </a:p>
        </p:txBody>
      </p:sp>
      <p:pic>
        <p:nvPicPr>
          <p:cNvPr id="5" name="图片 4">
            <a:extLst>
              <a:ext uri="{FF2B5EF4-FFF2-40B4-BE49-F238E27FC236}">
                <a16:creationId xmlns:a16="http://schemas.microsoft.com/office/drawing/2014/main" id="{3C3C6979-7AE6-B24F-BA65-8F530055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0" y="4406486"/>
            <a:ext cx="3888882" cy="2412165"/>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a:extLst>
              <a:ext uri="{FF2B5EF4-FFF2-40B4-BE49-F238E27FC236}">
                <a16:creationId xmlns:a16="http://schemas.microsoft.com/office/drawing/2014/main" id="{6531FE68-1BA7-4B05-9055-BB4C991ED0DA}"/>
              </a:ext>
            </a:extLst>
          </p:cNvPr>
          <p:cNvSpPr>
            <a:spLocks noGrp="1" noChangeArrowheads="1"/>
          </p:cNvSpPr>
          <p:nvPr>
            <p:ph type="title"/>
          </p:nvPr>
        </p:nvSpPr>
        <p:spPr>
          <a:xfrm>
            <a:off x="839788" y="1104900"/>
            <a:ext cx="9359900" cy="3783013"/>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1.2.1  </a:t>
            </a:r>
            <a:r>
              <a:rPr lang="zh-CN" altLang="en-US" sz="1800" b="1" dirty="0">
                <a:latin typeface="+mn-lt"/>
                <a:ea typeface="+mn-ea"/>
                <a:cs typeface="+mn-ea"/>
                <a:sym typeface="+mn-lt"/>
              </a:rPr>
              <a:t>未配置操作系统的计算机系统        </a:t>
            </a:r>
            <a:r>
              <a:rPr lang="en-US" altLang="zh-CN" sz="1800" b="1" dirty="0">
                <a:latin typeface="+mn-lt"/>
                <a:ea typeface="+mn-ea"/>
                <a:cs typeface="+mn-ea"/>
                <a:sym typeface="+mn-lt"/>
              </a:rPr>
              <a:t>1945</a:t>
            </a:r>
            <a:r>
              <a:rPr lang="zh-CN" altLang="en-US" sz="1800" b="1" dirty="0">
                <a:latin typeface="+mn-lt"/>
                <a:ea typeface="+mn-ea"/>
                <a:cs typeface="+mn-ea"/>
                <a:sym typeface="+mn-lt"/>
              </a:rPr>
              <a:t>年第一台计算机 </a:t>
            </a: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人工操作方式</a:t>
            </a:r>
            <a:br>
              <a:rPr lang="zh-CN" altLang="en-US" sz="1800" b="1" dirty="0">
                <a:latin typeface="+mn-lt"/>
                <a:ea typeface="+mn-ea"/>
                <a:cs typeface="+mn-ea"/>
                <a:sym typeface="+mn-lt"/>
              </a:rPr>
            </a:br>
            <a:r>
              <a:rPr lang="zh-CN" altLang="en-US" sz="1800" dirty="0">
                <a:latin typeface="+mn-lt"/>
                <a:ea typeface="+mn-ea"/>
                <a:cs typeface="+mn-ea"/>
                <a:sym typeface="+mn-lt"/>
              </a:rPr>
              <a:t>　　早期的操作方式是由程序员将事先已穿孔的</a:t>
            </a:r>
            <a:r>
              <a:rPr lang="zh-CN" altLang="en-US" sz="1800" b="1" dirty="0">
                <a:solidFill>
                  <a:srgbClr val="FF0000"/>
                </a:solidFill>
                <a:latin typeface="+mn-lt"/>
                <a:ea typeface="+mn-ea"/>
                <a:cs typeface="+mn-ea"/>
                <a:sym typeface="+mn-lt"/>
              </a:rPr>
              <a:t>纸带</a:t>
            </a:r>
            <a:r>
              <a:rPr lang="en-US" altLang="zh-CN" sz="1800" b="1" dirty="0">
                <a:solidFill>
                  <a:srgbClr val="FF0000"/>
                </a:solidFill>
                <a:latin typeface="+mn-lt"/>
                <a:ea typeface="+mn-ea"/>
                <a:cs typeface="+mn-ea"/>
                <a:sym typeface="+mn-lt"/>
              </a:rPr>
              <a:t>(</a:t>
            </a:r>
            <a:r>
              <a:rPr lang="zh-CN" altLang="en-US" sz="1800" b="1" dirty="0">
                <a:solidFill>
                  <a:srgbClr val="FF0000"/>
                </a:solidFill>
                <a:latin typeface="+mn-lt"/>
                <a:ea typeface="+mn-ea"/>
                <a:cs typeface="+mn-ea"/>
                <a:sym typeface="+mn-lt"/>
              </a:rPr>
              <a:t>或卡片</a:t>
            </a:r>
            <a:r>
              <a:rPr lang="en-US" altLang="zh-CN" sz="1800" b="1" dirty="0">
                <a:solidFill>
                  <a:srgbClr val="FF0000"/>
                </a:solidFill>
                <a:latin typeface="+mn-lt"/>
                <a:ea typeface="+mn-ea"/>
                <a:cs typeface="+mn-ea"/>
                <a:sym typeface="+mn-lt"/>
              </a:rPr>
              <a:t>)</a:t>
            </a:r>
            <a:r>
              <a:rPr lang="zh-CN" altLang="en-US" sz="1800" dirty="0">
                <a:latin typeface="+mn-lt"/>
                <a:ea typeface="+mn-ea"/>
                <a:cs typeface="+mn-ea"/>
                <a:sym typeface="+mn-lt"/>
              </a:rPr>
              <a:t>，装入纸带输入机</a:t>
            </a:r>
            <a:r>
              <a:rPr lang="en-US" altLang="zh-CN" sz="1800" dirty="0">
                <a:latin typeface="+mn-lt"/>
                <a:ea typeface="+mn-ea"/>
                <a:cs typeface="+mn-ea"/>
                <a:sym typeface="+mn-lt"/>
              </a:rPr>
              <a:t>(</a:t>
            </a:r>
            <a:r>
              <a:rPr lang="zh-CN" altLang="en-US" sz="1800" dirty="0">
                <a:latin typeface="+mn-lt"/>
                <a:ea typeface="+mn-ea"/>
                <a:cs typeface="+mn-ea"/>
                <a:sym typeface="+mn-lt"/>
              </a:rPr>
              <a:t>或卡片输入机</a:t>
            </a:r>
            <a:r>
              <a:rPr lang="en-US" altLang="zh-CN" sz="1800" dirty="0">
                <a:latin typeface="+mn-lt"/>
                <a:ea typeface="+mn-ea"/>
                <a:cs typeface="+mn-ea"/>
                <a:sym typeface="+mn-lt"/>
              </a:rPr>
              <a:t>)</a:t>
            </a:r>
            <a:r>
              <a:rPr lang="zh-CN" altLang="en-US" sz="1800" dirty="0">
                <a:latin typeface="+mn-lt"/>
                <a:ea typeface="+mn-ea"/>
                <a:cs typeface="+mn-ea"/>
                <a:sym typeface="+mn-lt"/>
              </a:rPr>
              <a:t>，再启动它们将纸带</a:t>
            </a:r>
            <a:r>
              <a:rPr lang="en-US" altLang="zh-CN" sz="1800" dirty="0">
                <a:latin typeface="+mn-lt"/>
                <a:ea typeface="+mn-ea"/>
                <a:cs typeface="+mn-ea"/>
                <a:sym typeface="+mn-lt"/>
              </a:rPr>
              <a:t>(</a:t>
            </a:r>
            <a:r>
              <a:rPr lang="zh-CN" altLang="en-US" sz="1800" dirty="0">
                <a:latin typeface="+mn-lt"/>
                <a:ea typeface="+mn-ea"/>
                <a:cs typeface="+mn-ea"/>
                <a:sym typeface="+mn-lt"/>
              </a:rPr>
              <a:t>或卡片</a:t>
            </a:r>
            <a:r>
              <a:rPr lang="en-US" altLang="zh-CN" sz="1800" dirty="0">
                <a:latin typeface="+mn-lt"/>
                <a:ea typeface="+mn-ea"/>
                <a:cs typeface="+mn-ea"/>
                <a:sym typeface="+mn-lt"/>
              </a:rPr>
              <a:t>)</a:t>
            </a:r>
            <a:r>
              <a:rPr lang="zh-CN" altLang="en-US" sz="1800" dirty="0">
                <a:latin typeface="+mn-lt"/>
                <a:ea typeface="+mn-ea"/>
                <a:cs typeface="+mn-ea"/>
                <a:sym typeface="+mn-lt"/>
              </a:rPr>
              <a:t>上的程序和数据输入计算机，然后启动计算机运行。仅当程序运行完毕并取走计算结果后，才允许下一个用户上机。这种人工操作方式有以下两方面的缺点：</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solidFill>
                  <a:srgbClr val="FF0000"/>
                </a:solidFill>
                <a:latin typeface="+mn-lt"/>
                <a:ea typeface="+mn-ea"/>
                <a:cs typeface="+mn-ea"/>
                <a:sym typeface="+mn-lt"/>
              </a:rPr>
              <a:t>用户独占全机</a:t>
            </a:r>
            <a:r>
              <a:rPr lang="zh-CN" altLang="en-US" sz="1800" dirty="0">
                <a:latin typeface="+mn-lt"/>
                <a:ea typeface="+mn-ea"/>
                <a:cs typeface="+mn-ea"/>
                <a:sym typeface="+mn-lt"/>
              </a:rPr>
              <a:t>，即一台计算机的全部资源由上机用户所独占。</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en-US" altLang="zh-CN" sz="1800" dirty="0">
                <a:solidFill>
                  <a:srgbClr val="FF0000"/>
                </a:solidFill>
                <a:latin typeface="+mn-lt"/>
                <a:ea typeface="+mn-ea"/>
                <a:cs typeface="+mn-ea"/>
                <a:sym typeface="+mn-lt"/>
              </a:rPr>
              <a:t>CPU</a:t>
            </a:r>
            <a:r>
              <a:rPr lang="zh-CN" altLang="en-US" sz="1800" dirty="0">
                <a:solidFill>
                  <a:srgbClr val="FF0000"/>
                </a:solidFill>
                <a:latin typeface="+mn-lt"/>
                <a:ea typeface="+mn-ea"/>
                <a:cs typeface="+mn-ea"/>
                <a:sym typeface="+mn-lt"/>
              </a:rPr>
              <a:t>等待人工操作</a:t>
            </a:r>
            <a:r>
              <a:rPr lang="zh-CN" altLang="en-US" sz="1800" dirty="0">
                <a:latin typeface="+mn-lt"/>
                <a:ea typeface="+mn-ea"/>
                <a:cs typeface="+mn-ea"/>
                <a:sym typeface="+mn-lt"/>
              </a:rPr>
              <a:t>。当用户进行装带</a:t>
            </a:r>
            <a:r>
              <a:rPr lang="en-US" altLang="zh-CN" sz="1800" dirty="0">
                <a:latin typeface="+mn-lt"/>
                <a:ea typeface="+mn-ea"/>
                <a:cs typeface="+mn-ea"/>
                <a:sym typeface="+mn-lt"/>
              </a:rPr>
              <a:t>(</a:t>
            </a:r>
            <a:r>
              <a:rPr lang="zh-CN" altLang="en-US" sz="1800" dirty="0">
                <a:latin typeface="+mn-lt"/>
                <a:ea typeface="+mn-ea"/>
                <a:cs typeface="+mn-ea"/>
                <a:sym typeface="+mn-lt"/>
              </a:rPr>
              <a:t>卡</a:t>
            </a:r>
            <a:r>
              <a:rPr lang="en-US" altLang="zh-CN" sz="1800" dirty="0">
                <a:latin typeface="+mn-lt"/>
                <a:ea typeface="+mn-ea"/>
                <a:cs typeface="+mn-ea"/>
                <a:sym typeface="+mn-lt"/>
              </a:rPr>
              <a:t>)</a:t>
            </a:r>
            <a:r>
              <a:rPr lang="zh-CN" altLang="en-US" sz="1800" dirty="0">
                <a:latin typeface="+mn-lt"/>
                <a:ea typeface="+mn-ea"/>
                <a:cs typeface="+mn-ea"/>
                <a:sym typeface="+mn-lt"/>
              </a:rPr>
              <a:t>、卸带</a:t>
            </a:r>
            <a:r>
              <a:rPr lang="en-US" altLang="zh-CN" sz="1800" dirty="0">
                <a:latin typeface="+mn-lt"/>
                <a:ea typeface="+mn-ea"/>
                <a:cs typeface="+mn-ea"/>
                <a:sym typeface="+mn-lt"/>
              </a:rPr>
              <a:t>(</a:t>
            </a:r>
            <a:r>
              <a:rPr lang="zh-CN" altLang="en-US" sz="1800" dirty="0">
                <a:latin typeface="+mn-lt"/>
                <a:ea typeface="+mn-ea"/>
                <a:cs typeface="+mn-ea"/>
                <a:sym typeface="+mn-lt"/>
              </a:rPr>
              <a:t>卡</a:t>
            </a:r>
            <a:r>
              <a:rPr lang="en-US" altLang="zh-CN" sz="1800" dirty="0">
                <a:latin typeface="+mn-lt"/>
                <a:ea typeface="+mn-ea"/>
                <a:cs typeface="+mn-ea"/>
                <a:sym typeface="+mn-lt"/>
              </a:rPr>
              <a:t>)</a:t>
            </a:r>
            <a:r>
              <a:rPr lang="zh-CN" altLang="en-US" sz="1800" dirty="0">
                <a:latin typeface="+mn-lt"/>
                <a:ea typeface="+mn-ea"/>
                <a:cs typeface="+mn-ea"/>
                <a:sym typeface="+mn-lt"/>
              </a:rPr>
              <a:t>等人工操作时，</a:t>
            </a:r>
            <a:r>
              <a:rPr lang="en-US" altLang="zh-CN" sz="1800" dirty="0">
                <a:latin typeface="+mn-lt"/>
                <a:ea typeface="+mn-ea"/>
                <a:cs typeface="+mn-ea"/>
                <a:sym typeface="+mn-lt"/>
              </a:rPr>
              <a:t>CPU</a:t>
            </a:r>
            <a:r>
              <a:rPr lang="zh-CN" altLang="en-US" sz="1800" dirty="0">
                <a:latin typeface="+mn-lt"/>
                <a:ea typeface="+mn-ea"/>
                <a:cs typeface="+mn-ea"/>
                <a:sym typeface="+mn-lt"/>
              </a:rPr>
              <a:t>及内存等资源是空闲的。</a:t>
            </a:r>
          </a:p>
        </p:txBody>
      </p:sp>
      <p:sp>
        <p:nvSpPr>
          <p:cNvPr id="4" name="文本框 3">
            <a:extLst>
              <a:ext uri="{FF2B5EF4-FFF2-40B4-BE49-F238E27FC236}">
                <a16:creationId xmlns:a16="http://schemas.microsoft.com/office/drawing/2014/main" id="{DC014874-C70D-4544-B354-AA30E8E70CA5}"/>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16A8DD23-7157-6F47-87DE-F7D0629126CE}"/>
              </a:ext>
            </a:extLst>
          </p:cNvPr>
          <p:cNvSpPr>
            <a:spLocks noGrp="1"/>
          </p:cNvSpPr>
          <p:nvPr>
            <p:ph type="sldNum" sz="quarter" idx="11"/>
          </p:nvPr>
        </p:nvSpPr>
        <p:spPr/>
        <p:txBody>
          <a:bodyPr/>
          <a:lstStyle/>
          <a:p>
            <a:pPr>
              <a:defRPr/>
            </a:pPr>
            <a:fld id="{AD8A1803-9DE3-4EB3-BC11-0E54EC1517AB}" type="slidenum">
              <a:rPr lang="en-US" smtClean="0"/>
              <a:pPr>
                <a:defRPr/>
              </a:pPr>
              <a:t>18</a:t>
            </a:fld>
            <a:endParaRPr lang="en-US"/>
          </a:p>
        </p:txBody>
      </p:sp>
      <p:pic>
        <p:nvPicPr>
          <p:cNvPr id="5" name="图片 4">
            <a:extLst>
              <a:ext uri="{FF2B5EF4-FFF2-40B4-BE49-F238E27FC236}">
                <a16:creationId xmlns:a16="http://schemas.microsoft.com/office/drawing/2014/main" id="{3C3C6979-7AE6-B24F-BA65-8F5300558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120" y="4406486"/>
            <a:ext cx="3888882" cy="2412165"/>
          </a:xfrm>
          <a:prstGeom prst="rect">
            <a:avLst/>
          </a:prstGeom>
        </p:spPr>
      </p:pic>
      <p:pic>
        <p:nvPicPr>
          <p:cNvPr id="2" name="屏幕录制 2023-08-28 下午5.15.33" descr="屏幕录制 2023-08-28 下午5.15.33">
            <a:hlinkClick r:id="" action="ppaction://media"/>
            <a:extLst>
              <a:ext uri="{FF2B5EF4-FFF2-40B4-BE49-F238E27FC236}">
                <a16:creationId xmlns:a16="http://schemas.microsoft.com/office/drawing/2014/main" id="{183E36E5-68ED-314B-8833-3001FF9BC0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5373" y="0"/>
            <a:ext cx="11623275" cy="6818651"/>
          </a:xfrm>
          <a:prstGeom prst="rect">
            <a:avLst/>
          </a:prstGeom>
        </p:spPr>
      </p:pic>
    </p:spTree>
    <p:extLst>
      <p:ext uri="{BB962C8B-B14F-4D97-AF65-F5344CB8AC3E}">
        <p14:creationId xmlns:p14="http://schemas.microsoft.com/office/powerpoint/2010/main" val="3411396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a:extLst>
              <a:ext uri="{FF2B5EF4-FFF2-40B4-BE49-F238E27FC236}">
                <a16:creationId xmlns:a16="http://schemas.microsoft.com/office/drawing/2014/main" id="{05B6D144-0C17-474E-AD18-C4768CFCCB2B}"/>
              </a:ext>
            </a:extLst>
          </p:cNvPr>
          <p:cNvSpPr>
            <a:spLocks noGrp="1" noChangeArrowheads="1"/>
          </p:cNvSpPr>
          <p:nvPr>
            <p:ph type="title"/>
          </p:nvPr>
        </p:nvSpPr>
        <p:spPr>
          <a:xfrm>
            <a:off x="912813" y="1628800"/>
            <a:ext cx="9359900" cy="2951898"/>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1.2.1  </a:t>
            </a:r>
            <a:r>
              <a:rPr lang="zh-CN" altLang="en-US" sz="1800" b="1" dirty="0">
                <a:latin typeface="+mn-lt"/>
                <a:ea typeface="+mn-ea"/>
                <a:cs typeface="+mn-ea"/>
                <a:sym typeface="+mn-lt"/>
              </a:rPr>
              <a:t>未配置操作系统的计算机系统            </a:t>
            </a:r>
            <a:r>
              <a:rPr lang="en-US" altLang="zh-CN" sz="1800" b="1" dirty="0">
                <a:latin typeface="+mn-lt"/>
                <a:ea typeface="+mn-ea"/>
                <a:cs typeface="+mn-ea"/>
                <a:sym typeface="+mn-lt"/>
              </a:rPr>
              <a:t>20</a:t>
            </a:r>
            <a:r>
              <a:rPr lang="zh-CN" altLang="en-US" sz="1800" b="1" dirty="0">
                <a:latin typeface="+mn-lt"/>
                <a:ea typeface="+mn-ea"/>
                <a:cs typeface="+mn-ea"/>
                <a:sym typeface="+mn-lt"/>
              </a:rPr>
              <a:t>世纪</a:t>
            </a:r>
            <a:r>
              <a:rPr lang="en-US" altLang="zh-CN" sz="1800" b="1" dirty="0">
                <a:latin typeface="+mn-lt"/>
                <a:ea typeface="+mn-ea"/>
                <a:cs typeface="+mn-ea"/>
                <a:sym typeface="+mn-lt"/>
              </a:rPr>
              <a:t>50</a:t>
            </a:r>
            <a:r>
              <a:rPr lang="zh-CN" altLang="en-US" sz="1800" b="1" dirty="0">
                <a:latin typeface="+mn-lt"/>
                <a:ea typeface="+mn-ea"/>
                <a:cs typeface="+mn-ea"/>
                <a:sym typeface="+mn-lt"/>
              </a:rPr>
              <a:t>年代末 </a:t>
            </a: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2. </a:t>
            </a:r>
            <a:r>
              <a:rPr lang="zh-CN" altLang="en-US" sz="1800" b="1" dirty="0">
                <a:latin typeface="+mn-lt"/>
                <a:ea typeface="+mn-ea"/>
                <a:cs typeface="+mn-ea"/>
                <a:sym typeface="+mn-lt"/>
              </a:rPr>
              <a:t>脱机输入</a:t>
            </a:r>
            <a:r>
              <a:rPr lang="en-US" altLang="zh-CN" sz="1800" b="1" dirty="0">
                <a:latin typeface="+mn-lt"/>
                <a:ea typeface="+mn-ea"/>
                <a:cs typeface="+mn-ea"/>
                <a:sym typeface="+mn-lt"/>
              </a:rPr>
              <a:t>/</a:t>
            </a:r>
            <a:r>
              <a:rPr lang="zh-CN" altLang="en-US" sz="1800" b="1" dirty="0">
                <a:latin typeface="+mn-lt"/>
                <a:ea typeface="+mn-ea"/>
                <a:cs typeface="+mn-ea"/>
                <a:sym typeface="+mn-lt"/>
              </a:rPr>
              <a:t>输出</a:t>
            </a:r>
            <a:r>
              <a:rPr lang="en-US" altLang="zh-CN" sz="1800" b="1" dirty="0">
                <a:latin typeface="+mn-lt"/>
                <a:ea typeface="+mn-ea"/>
                <a:cs typeface="+mn-ea"/>
                <a:sym typeface="+mn-lt"/>
              </a:rPr>
              <a:t>(Off-Line I/O)</a:t>
            </a:r>
            <a:r>
              <a:rPr lang="zh-CN" altLang="en-US" sz="1800" b="1" dirty="0">
                <a:latin typeface="+mn-lt"/>
                <a:ea typeface="+mn-ea"/>
                <a:cs typeface="+mn-ea"/>
                <a:sym typeface="+mn-lt"/>
              </a:rPr>
              <a:t>方式</a:t>
            </a:r>
            <a:br>
              <a:rPr lang="zh-CN" altLang="en-US" sz="1800" dirty="0">
                <a:latin typeface="+mn-lt"/>
                <a:ea typeface="+mn-ea"/>
                <a:cs typeface="+mn-ea"/>
                <a:sym typeface="+mn-lt"/>
              </a:rPr>
            </a:br>
            <a:r>
              <a:rPr lang="zh-CN" altLang="en-US" sz="1800" dirty="0">
                <a:latin typeface="+mn-lt"/>
                <a:ea typeface="+mn-ea"/>
                <a:cs typeface="+mn-ea"/>
                <a:sym typeface="+mn-lt"/>
              </a:rPr>
              <a:t>　　为了解决人机矛盾及</a:t>
            </a:r>
            <a:r>
              <a:rPr lang="en-US" altLang="zh-CN" sz="1800" dirty="0">
                <a:latin typeface="+mn-lt"/>
                <a:ea typeface="+mn-ea"/>
                <a:cs typeface="+mn-ea"/>
                <a:sym typeface="+mn-lt"/>
              </a:rPr>
              <a:t>CPU</a:t>
            </a:r>
            <a:r>
              <a:rPr lang="zh-CN" altLang="en-US" sz="1800" dirty="0">
                <a:latin typeface="+mn-lt"/>
                <a:ea typeface="+mn-ea"/>
                <a:cs typeface="+mn-ea"/>
                <a:sym typeface="+mn-lt"/>
              </a:rPr>
              <a:t>和</a:t>
            </a:r>
            <a:r>
              <a:rPr lang="en-US" altLang="zh-CN" sz="1800" dirty="0">
                <a:latin typeface="+mn-lt"/>
                <a:ea typeface="+mn-ea"/>
                <a:cs typeface="+mn-ea"/>
                <a:sym typeface="+mn-lt"/>
              </a:rPr>
              <a:t>I/O</a:t>
            </a:r>
            <a:r>
              <a:rPr lang="zh-CN" altLang="en-US" sz="1800" dirty="0">
                <a:latin typeface="+mn-lt"/>
                <a:ea typeface="+mn-ea"/>
                <a:cs typeface="+mn-ea"/>
                <a:sym typeface="+mn-lt"/>
              </a:rPr>
              <a:t>设备之间速度不匹配的矛盾，</a:t>
            </a:r>
            <a:r>
              <a:rPr lang="en-US" altLang="zh-CN" sz="1800" dirty="0">
                <a:latin typeface="+mn-lt"/>
                <a:ea typeface="+mn-ea"/>
                <a:cs typeface="+mn-ea"/>
                <a:sym typeface="+mn-lt"/>
              </a:rPr>
              <a:t>20</a:t>
            </a:r>
            <a:r>
              <a:rPr lang="zh-CN" altLang="en-US" sz="1800" dirty="0">
                <a:latin typeface="+mn-lt"/>
                <a:ea typeface="+mn-ea"/>
                <a:cs typeface="+mn-ea"/>
                <a:sym typeface="+mn-lt"/>
              </a:rPr>
              <a:t>世纪</a:t>
            </a:r>
            <a:r>
              <a:rPr lang="en-US" altLang="zh-CN" sz="1800" dirty="0">
                <a:latin typeface="+mn-lt"/>
                <a:ea typeface="+mn-ea"/>
                <a:cs typeface="+mn-ea"/>
                <a:sym typeface="+mn-lt"/>
              </a:rPr>
              <a:t>50</a:t>
            </a:r>
            <a:r>
              <a:rPr lang="zh-CN" altLang="en-US" sz="1800" dirty="0">
                <a:latin typeface="+mn-lt"/>
                <a:ea typeface="+mn-ea"/>
                <a:cs typeface="+mn-ea"/>
                <a:sym typeface="+mn-lt"/>
              </a:rPr>
              <a:t>年代末出现了脱机</a:t>
            </a:r>
            <a:r>
              <a:rPr lang="en-US" altLang="zh-CN" sz="1800" dirty="0">
                <a:latin typeface="+mn-lt"/>
                <a:ea typeface="+mn-ea"/>
                <a:cs typeface="+mn-ea"/>
                <a:sym typeface="+mn-lt"/>
              </a:rPr>
              <a:t>I/O</a:t>
            </a:r>
            <a:r>
              <a:rPr lang="zh-CN" altLang="en-US" sz="1800" dirty="0">
                <a:latin typeface="+mn-lt"/>
                <a:ea typeface="+mn-ea"/>
                <a:cs typeface="+mn-ea"/>
                <a:sym typeface="+mn-lt"/>
              </a:rPr>
              <a:t>技术。</a:t>
            </a:r>
            <a:br>
              <a:rPr lang="en-US" altLang="zh-CN" sz="1800" dirty="0">
                <a:latin typeface="+mn-lt"/>
                <a:ea typeface="+mn-ea"/>
                <a:cs typeface="+mn-ea"/>
                <a:sym typeface="+mn-lt"/>
              </a:rPr>
            </a:br>
            <a:r>
              <a:rPr lang="zh-CN" altLang="en-US" sz="1800" dirty="0">
                <a:latin typeface="+mn-lt"/>
                <a:ea typeface="+mn-ea"/>
                <a:cs typeface="+mn-ea"/>
                <a:sym typeface="+mn-lt"/>
              </a:rPr>
              <a:t>      该技术是</a:t>
            </a:r>
            <a:r>
              <a:rPr lang="zh-CN" altLang="en-US" sz="1800" dirty="0">
                <a:solidFill>
                  <a:srgbClr val="FF0000"/>
                </a:solidFill>
                <a:latin typeface="+mn-lt"/>
                <a:ea typeface="+mn-ea"/>
                <a:cs typeface="+mn-ea"/>
                <a:sym typeface="+mn-lt"/>
              </a:rPr>
              <a:t>事先将装有用户程序和数据的纸带装入纸带输入机</a:t>
            </a:r>
            <a:r>
              <a:rPr lang="zh-CN" altLang="en-US" sz="1800" dirty="0">
                <a:latin typeface="+mn-lt"/>
                <a:ea typeface="+mn-ea"/>
                <a:cs typeface="+mn-ea"/>
                <a:sym typeface="+mn-lt"/>
              </a:rPr>
              <a:t>，在一台</a:t>
            </a:r>
            <a:r>
              <a:rPr lang="zh-CN" altLang="en-US" sz="1800" dirty="0">
                <a:solidFill>
                  <a:srgbClr val="FF0000"/>
                </a:solidFill>
                <a:latin typeface="+mn-lt"/>
                <a:ea typeface="+mn-ea"/>
                <a:cs typeface="+mn-ea"/>
                <a:sym typeface="+mn-lt"/>
              </a:rPr>
              <a:t>外围机的控制下，把纸带</a:t>
            </a:r>
            <a:r>
              <a:rPr lang="en-US" altLang="zh-CN" sz="1800" dirty="0">
                <a:solidFill>
                  <a:srgbClr val="FF0000"/>
                </a:solidFill>
                <a:latin typeface="+mn-lt"/>
                <a:ea typeface="+mn-ea"/>
                <a:cs typeface="+mn-ea"/>
                <a:sym typeface="+mn-lt"/>
              </a:rPr>
              <a:t>(</a:t>
            </a:r>
            <a:r>
              <a:rPr lang="zh-CN" altLang="en-US" sz="1800" dirty="0">
                <a:solidFill>
                  <a:srgbClr val="FF0000"/>
                </a:solidFill>
                <a:latin typeface="+mn-lt"/>
                <a:ea typeface="+mn-ea"/>
                <a:cs typeface="+mn-ea"/>
                <a:sym typeface="+mn-lt"/>
              </a:rPr>
              <a:t>卡片</a:t>
            </a:r>
            <a:r>
              <a:rPr lang="en-US" altLang="zh-CN" sz="1800" dirty="0">
                <a:solidFill>
                  <a:srgbClr val="FF0000"/>
                </a:solidFill>
                <a:latin typeface="+mn-lt"/>
                <a:ea typeface="+mn-ea"/>
                <a:cs typeface="+mn-ea"/>
                <a:sym typeface="+mn-lt"/>
              </a:rPr>
              <a:t>)</a:t>
            </a:r>
            <a:r>
              <a:rPr lang="zh-CN" altLang="en-US" sz="1800" dirty="0">
                <a:solidFill>
                  <a:srgbClr val="FF0000"/>
                </a:solidFill>
                <a:latin typeface="+mn-lt"/>
                <a:ea typeface="+mn-ea"/>
                <a:cs typeface="+mn-ea"/>
                <a:sym typeface="+mn-lt"/>
              </a:rPr>
              <a:t>上的数据</a:t>
            </a:r>
            <a:r>
              <a:rPr lang="en-US" altLang="zh-CN" sz="1800" dirty="0">
                <a:solidFill>
                  <a:srgbClr val="FF0000"/>
                </a:solidFill>
                <a:latin typeface="+mn-lt"/>
                <a:ea typeface="+mn-ea"/>
                <a:cs typeface="+mn-ea"/>
                <a:sym typeface="+mn-lt"/>
              </a:rPr>
              <a:t>(</a:t>
            </a:r>
            <a:r>
              <a:rPr lang="zh-CN" altLang="en-US" sz="1800" dirty="0">
                <a:solidFill>
                  <a:srgbClr val="FF0000"/>
                </a:solidFill>
                <a:latin typeface="+mn-lt"/>
                <a:ea typeface="+mn-ea"/>
                <a:cs typeface="+mn-ea"/>
                <a:sym typeface="+mn-lt"/>
              </a:rPr>
              <a:t>程序</a:t>
            </a:r>
            <a:r>
              <a:rPr lang="en-US" altLang="zh-CN" sz="1800" dirty="0">
                <a:solidFill>
                  <a:srgbClr val="FF0000"/>
                </a:solidFill>
                <a:latin typeface="+mn-lt"/>
                <a:ea typeface="+mn-ea"/>
                <a:cs typeface="+mn-ea"/>
                <a:sym typeface="+mn-lt"/>
              </a:rPr>
              <a:t>)</a:t>
            </a:r>
            <a:r>
              <a:rPr lang="zh-CN" altLang="en-US" sz="1800" dirty="0">
                <a:solidFill>
                  <a:srgbClr val="FF0000"/>
                </a:solidFill>
                <a:latin typeface="+mn-lt"/>
                <a:ea typeface="+mn-ea"/>
                <a:cs typeface="+mn-ea"/>
                <a:sym typeface="+mn-lt"/>
              </a:rPr>
              <a:t>输入到</a:t>
            </a:r>
            <a:r>
              <a:rPr lang="zh-CN" altLang="en-US" sz="1800" b="1" dirty="0">
                <a:solidFill>
                  <a:srgbClr val="FF0000"/>
                </a:solidFill>
                <a:latin typeface="+mn-lt"/>
                <a:ea typeface="+mn-ea"/>
                <a:cs typeface="+mn-ea"/>
                <a:sym typeface="+mn-lt"/>
              </a:rPr>
              <a:t>磁带</a:t>
            </a:r>
            <a:r>
              <a:rPr lang="zh-CN" altLang="en-US" sz="1800" dirty="0">
                <a:solidFill>
                  <a:srgbClr val="FF0000"/>
                </a:solidFill>
                <a:latin typeface="+mn-lt"/>
                <a:ea typeface="+mn-ea"/>
                <a:cs typeface="+mn-ea"/>
                <a:sym typeface="+mn-lt"/>
              </a:rPr>
              <a:t>上</a:t>
            </a:r>
            <a:r>
              <a:rPr lang="zh-CN" altLang="en-US" sz="1800" dirty="0">
                <a:latin typeface="+mn-lt"/>
                <a:ea typeface="+mn-ea"/>
                <a:cs typeface="+mn-ea"/>
                <a:sym typeface="+mn-lt"/>
              </a:rPr>
              <a:t>。当</a:t>
            </a:r>
            <a:r>
              <a:rPr lang="en-US" altLang="zh-CN" sz="1800" dirty="0">
                <a:latin typeface="+mn-lt"/>
                <a:ea typeface="+mn-ea"/>
                <a:cs typeface="+mn-ea"/>
                <a:sym typeface="+mn-lt"/>
              </a:rPr>
              <a:t>CPU</a:t>
            </a:r>
            <a:r>
              <a:rPr lang="zh-CN" altLang="en-US" sz="1800" dirty="0">
                <a:latin typeface="+mn-lt"/>
                <a:ea typeface="+mn-ea"/>
                <a:cs typeface="+mn-ea"/>
                <a:sym typeface="+mn-lt"/>
              </a:rPr>
              <a:t>需要这些程序和数据时，再从磁带上高速地调入内存。</a:t>
            </a:r>
          </a:p>
        </p:txBody>
      </p:sp>
      <p:sp>
        <p:nvSpPr>
          <p:cNvPr id="4" name="文本框 3">
            <a:extLst>
              <a:ext uri="{FF2B5EF4-FFF2-40B4-BE49-F238E27FC236}">
                <a16:creationId xmlns:a16="http://schemas.microsoft.com/office/drawing/2014/main" id="{A105CD8E-A55C-421A-88BB-F8E59F18A28F}"/>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D7052E25-446E-E74B-BA0B-322ED27119AB}"/>
              </a:ext>
            </a:extLst>
          </p:cNvPr>
          <p:cNvSpPr>
            <a:spLocks noGrp="1"/>
          </p:cNvSpPr>
          <p:nvPr>
            <p:ph type="sldNum" sz="quarter" idx="11"/>
          </p:nvPr>
        </p:nvSpPr>
        <p:spPr/>
        <p:txBody>
          <a:bodyPr/>
          <a:lstStyle/>
          <a:p>
            <a:pPr>
              <a:defRPr/>
            </a:pPr>
            <a:fld id="{AD8A1803-9DE3-4EB3-BC11-0E54EC1517AB}" type="slidenum">
              <a:rPr lang="en-US" smtClean="0"/>
              <a:pPr>
                <a:defRPr/>
              </a:pPr>
              <a:t>19</a:t>
            </a:fld>
            <a:endParaRPr lang="en-US"/>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4" name="Text Box 10">
            <a:extLst>
              <a:ext uri="{FF2B5EF4-FFF2-40B4-BE49-F238E27FC236}">
                <a16:creationId xmlns:a16="http://schemas.microsoft.com/office/drawing/2014/main" id="{FAE0A1D1-9F84-4A66-AD6C-ACC02A567CA1}"/>
              </a:ext>
            </a:extLst>
          </p:cNvPr>
          <p:cNvSpPr txBox="1">
            <a:spLocks noChangeArrowheads="1"/>
          </p:cNvSpPr>
          <p:nvPr/>
        </p:nvSpPr>
        <p:spPr bwMode="auto">
          <a:xfrm>
            <a:off x="3000375" y="115888"/>
            <a:ext cx="4967288" cy="825500"/>
          </a:xfrm>
          <a:prstGeom prst="rect">
            <a:avLst/>
          </a:prstGeom>
          <a:noFill/>
          <a:ln>
            <a:noFill/>
          </a:ln>
          <a:effectLst/>
        </p:spPr>
        <p:txBody>
          <a:bodyPr>
            <a:spAutoFit/>
          </a:bodyPr>
          <a:lstStyle/>
          <a:p>
            <a:pPr algn="ctr" eaLnBrk="1" fontAlgn="auto" hangingPunct="1">
              <a:lnSpc>
                <a:spcPct val="150000"/>
              </a:lnSpc>
              <a:spcAft>
                <a:spcPts val="0"/>
              </a:spcAft>
              <a:defRPr/>
            </a:pPr>
            <a:r>
              <a:rPr lang="zh-CN" altLang="en-US" sz="3600" b="1">
                <a:latin typeface="+mn-lt"/>
                <a:ea typeface="+mn-ea"/>
                <a:cs typeface="+mn-ea"/>
                <a:sym typeface="+mn-lt"/>
              </a:rPr>
              <a:t>什么是操作系统</a:t>
            </a:r>
            <a:endParaRPr lang="zh-CN" altLang="en-US" sz="3600" b="1" dirty="0">
              <a:latin typeface="+mn-lt"/>
              <a:ea typeface="+mn-ea"/>
              <a:cs typeface="+mn-ea"/>
              <a:sym typeface="+mn-lt"/>
            </a:endParaRPr>
          </a:p>
        </p:txBody>
      </p:sp>
      <p:sp>
        <p:nvSpPr>
          <p:cNvPr id="4" name="灯片编号占位符 3">
            <a:extLst>
              <a:ext uri="{FF2B5EF4-FFF2-40B4-BE49-F238E27FC236}">
                <a16:creationId xmlns:a16="http://schemas.microsoft.com/office/drawing/2014/main" id="{A3B5CD75-46CC-7D42-B1F9-7F10966B90CD}"/>
              </a:ext>
            </a:extLst>
          </p:cNvPr>
          <p:cNvSpPr>
            <a:spLocks noGrp="1"/>
          </p:cNvSpPr>
          <p:nvPr>
            <p:ph type="sldNum" sz="quarter" idx="11"/>
          </p:nvPr>
        </p:nvSpPr>
        <p:spPr/>
        <p:txBody>
          <a:bodyPr/>
          <a:lstStyle/>
          <a:p>
            <a:pPr>
              <a:defRPr/>
            </a:pPr>
            <a:fld id="{AD8A1803-9DE3-4EB3-BC11-0E54EC1517AB}" type="slidenum">
              <a:rPr lang="en-US" smtClean="0"/>
              <a:pPr>
                <a:defRPr/>
              </a:pPr>
              <a:t>2</a:t>
            </a:fld>
            <a:endParaRPr lang="en-US"/>
          </a:p>
        </p:txBody>
      </p:sp>
      <p:pic>
        <p:nvPicPr>
          <p:cNvPr id="3" name="图片 2">
            <a:extLst>
              <a:ext uri="{FF2B5EF4-FFF2-40B4-BE49-F238E27FC236}">
                <a16:creationId xmlns:a16="http://schemas.microsoft.com/office/drawing/2014/main" id="{8FF2681A-D481-C843-95A7-73FCDDFB8B09}"/>
              </a:ext>
            </a:extLst>
          </p:cNvPr>
          <p:cNvPicPr>
            <a:picLocks noChangeAspect="1"/>
          </p:cNvPicPr>
          <p:nvPr/>
        </p:nvPicPr>
        <p:blipFill>
          <a:blip r:embed="rId3"/>
          <a:stretch>
            <a:fillRect/>
          </a:stretch>
        </p:blipFill>
        <p:spPr>
          <a:xfrm>
            <a:off x="919236" y="1196753"/>
            <a:ext cx="5464796" cy="3396628"/>
          </a:xfrm>
          <a:prstGeom prst="rect">
            <a:avLst/>
          </a:prstGeom>
        </p:spPr>
      </p:pic>
      <p:pic>
        <p:nvPicPr>
          <p:cNvPr id="5" name="图片 4">
            <a:extLst>
              <a:ext uri="{FF2B5EF4-FFF2-40B4-BE49-F238E27FC236}">
                <a16:creationId xmlns:a16="http://schemas.microsoft.com/office/drawing/2014/main" id="{283CF8BC-F8F5-BA45-AC0D-E11E17065382}"/>
              </a:ext>
            </a:extLst>
          </p:cNvPr>
          <p:cNvPicPr>
            <a:picLocks noChangeAspect="1"/>
          </p:cNvPicPr>
          <p:nvPr/>
        </p:nvPicPr>
        <p:blipFill>
          <a:blip r:embed="rId4"/>
          <a:stretch>
            <a:fillRect/>
          </a:stretch>
        </p:blipFill>
        <p:spPr>
          <a:xfrm>
            <a:off x="6542744" y="1557102"/>
            <a:ext cx="4135711" cy="2735684"/>
          </a:xfrm>
          <a:prstGeom prst="rect">
            <a:avLst/>
          </a:prstGeom>
        </p:spPr>
      </p:pic>
      <p:sp>
        <p:nvSpPr>
          <p:cNvPr id="6" name="文本框 5">
            <a:extLst>
              <a:ext uri="{FF2B5EF4-FFF2-40B4-BE49-F238E27FC236}">
                <a16:creationId xmlns:a16="http://schemas.microsoft.com/office/drawing/2014/main" id="{C72934DC-8DE5-5845-9316-2623895FFE59}"/>
              </a:ext>
            </a:extLst>
          </p:cNvPr>
          <p:cNvSpPr txBox="1"/>
          <p:nvPr/>
        </p:nvSpPr>
        <p:spPr>
          <a:xfrm>
            <a:off x="3863752" y="908720"/>
            <a:ext cx="1672253" cy="369332"/>
          </a:xfrm>
          <a:prstGeom prst="rect">
            <a:avLst/>
          </a:prstGeom>
          <a:noFill/>
        </p:spPr>
        <p:txBody>
          <a:bodyPr wrap="none" rtlCol="0">
            <a:spAutoFit/>
          </a:bodyPr>
          <a:lstStyle/>
          <a:p>
            <a:r>
              <a:rPr kumimoji="1" lang="en-US" altLang="zh-CN" dirty="0"/>
              <a:t>CPU</a:t>
            </a:r>
            <a:r>
              <a:rPr kumimoji="1" lang="zh-CN" altLang="en-US" dirty="0"/>
              <a:t>          内存</a:t>
            </a:r>
          </a:p>
        </p:txBody>
      </p:sp>
      <p:sp>
        <p:nvSpPr>
          <p:cNvPr id="10" name="文本框 9">
            <a:extLst>
              <a:ext uri="{FF2B5EF4-FFF2-40B4-BE49-F238E27FC236}">
                <a16:creationId xmlns:a16="http://schemas.microsoft.com/office/drawing/2014/main" id="{18A89E91-62FA-564A-B5C3-B1AF9FC67534}"/>
              </a:ext>
            </a:extLst>
          </p:cNvPr>
          <p:cNvSpPr txBox="1"/>
          <p:nvPr/>
        </p:nvSpPr>
        <p:spPr>
          <a:xfrm>
            <a:off x="1847528" y="4283804"/>
            <a:ext cx="646331" cy="369332"/>
          </a:xfrm>
          <a:prstGeom prst="rect">
            <a:avLst/>
          </a:prstGeom>
          <a:noFill/>
        </p:spPr>
        <p:txBody>
          <a:bodyPr wrap="none" rtlCol="0">
            <a:spAutoFit/>
          </a:bodyPr>
          <a:lstStyle/>
          <a:p>
            <a:r>
              <a:rPr kumimoji="1" lang="zh-CN" altLang="en-US" dirty="0"/>
              <a:t>硬盘</a:t>
            </a:r>
          </a:p>
        </p:txBody>
      </p:sp>
      <p:sp>
        <p:nvSpPr>
          <p:cNvPr id="2" name="文本框 1">
            <a:extLst>
              <a:ext uri="{FF2B5EF4-FFF2-40B4-BE49-F238E27FC236}">
                <a16:creationId xmlns:a16="http://schemas.microsoft.com/office/drawing/2014/main" id="{F0193BC3-CF1F-E942-A75E-DC9230847943}"/>
              </a:ext>
            </a:extLst>
          </p:cNvPr>
          <p:cNvSpPr txBox="1"/>
          <p:nvPr/>
        </p:nvSpPr>
        <p:spPr>
          <a:xfrm>
            <a:off x="263352" y="4509120"/>
            <a:ext cx="11737304" cy="1791773"/>
          </a:xfrm>
          <a:prstGeom prst="rect">
            <a:avLst/>
          </a:prstGeom>
          <a:noFill/>
        </p:spPr>
        <p:txBody>
          <a:bodyPr wrap="square" rtlCol="0">
            <a:spAutoFit/>
          </a:bodyPr>
          <a:lstStyle/>
          <a:p>
            <a:pPr>
              <a:lnSpc>
                <a:spcPct val="125000"/>
              </a:lnSpc>
            </a:pPr>
            <a:r>
              <a:rPr kumimoji="1" lang="zh-CN" altLang="en-US" dirty="0">
                <a:highlight>
                  <a:srgbClr val="FFFF00"/>
                </a:highlight>
              </a:rPr>
              <a:t>配置在计算机硬件上的第一层软件，是对硬件的首次扩充。是最重要的系统软件</a:t>
            </a:r>
            <a:r>
              <a:rPr kumimoji="1" lang="zh-CN" altLang="en-US" dirty="0"/>
              <a:t>，其他系统软件、应用软件都依赖于操作系统的支持。</a:t>
            </a:r>
          </a:p>
          <a:p>
            <a:pPr>
              <a:lnSpc>
                <a:spcPct val="125000"/>
              </a:lnSpc>
            </a:pPr>
            <a:r>
              <a:rPr kumimoji="1" lang="en-US" altLang="zh-CN" dirty="0" err="1"/>
              <a:t>os</a:t>
            </a:r>
            <a:r>
              <a:rPr kumimoji="1" lang="zh-CN" altLang="en-US" dirty="0"/>
              <a:t>主要作用</a:t>
            </a:r>
            <a:r>
              <a:rPr kumimoji="1" lang="en-US" altLang="zh-CN" dirty="0"/>
              <a:t>:</a:t>
            </a:r>
            <a:r>
              <a:rPr kumimoji="1" lang="zh-CN" altLang="en-US" dirty="0"/>
              <a:t>  </a:t>
            </a:r>
            <a:r>
              <a:rPr kumimoji="1" lang="en-US" altLang="zh-CN" dirty="0"/>
              <a:t>1)</a:t>
            </a:r>
            <a:r>
              <a:rPr kumimoji="1" lang="zh-CN" altLang="en-US" dirty="0"/>
              <a:t>管理计算机系统所有硬件设备</a:t>
            </a:r>
            <a:endParaRPr kumimoji="1" lang="en-US" altLang="zh-CN" dirty="0"/>
          </a:p>
          <a:p>
            <a:pPr>
              <a:lnSpc>
                <a:spcPct val="125000"/>
              </a:lnSpc>
            </a:pPr>
            <a:r>
              <a:rPr kumimoji="1" lang="zh-CN" altLang="en-US" dirty="0"/>
              <a:t>                      </a:t>
            </a:r>
            <a:r>
              <a:rPr kumimoji="1" lang="en-US" altLang="zh-CN" dirty="0"/>
              <a:t>2) </a:t>
            </a:r>
            <a:r>
              <a:rPr kumimoji="1" lang="zh-CN" altLang="en-US" dirty="0"/>
              <a:t>提高设备利用率和系统吞吐量</a:t>
            </a:r>
          </a:p>
          <a:p>
            <a:pPr>
              <a:lnSpc>
                <a:spcPct val="125000"/>
              </a:lnSpc>
            </a:pPr>
            <a:r>
              <a:rPr kumimoji="1" lang="zh-CN" altLang="en-US" dirty="0"/>
              <a:t>                      </a:t>
            </a:r>
            <a:r>
              <a:rPr kumimoji="1" lang="en-US" altLang="zh-CN" dirty="0"/>
              <a:t>3) </a:t>
            </a:r>
            <a:r>
              <a:rPr kumimoji="1" lang="zh-CN" altLang="en-US" dirty="0"/>
              <a:t>为用户和程序提供访问接口，方便用户使用</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3" name="Rectangle 3">
            <a:extLst>
              <a:ext uri="{FF2B5EF4-FFF2-40B4-BE49-F238E27FC236}">
                <a16:creationId xmlns:a16="http://schemas.microsoft.com/office/drawing/2014/main" id="{402A3F9D-89A4-4CEB-9960-CCA8B5477835}"/>
              </a:ext>
            </a:extLst>
          </p:cNvPr>
          <p:cNvSpPr>
            <a:spLocks noGrp="1" noChangeArrowheads="1"/>
          </p:cNvSpPr>
          <p:nvPr>
            <p:ph idx="1"/>
          </p:nvPr>
        </p:nvSpPr>
        <p:spPr>
          <a:xfrm>
            <a:off x="2070994" y="5662637"/>
            <a:ext cx="4035425" cy="574675"/>
          </a:xfrm>
        </p:spPr>
        <p:txBody>
          <a:bodyPr rtlCol="0">
            <a:normAutofit/>
          </a:bodyPr>
          <a:lstStyle/>
          <a:p>
            <a:pPr marL="0" indent="0" algn="ctr" eaLnBrk="1" fontAlgn="auto" hangingPunct="1">
              <a:lnSpc>
                <a:spcPct val="15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1-3  </a:t>
            </a:r>
            <a:r>
              <a:rPr lang="zh-CN" altLang="en-US" dirty="0">
                <a:latin typeface="+mn-lt"/>
                <a:ea typeface="+mn-ea"/>
                <a:cs typeface="+mn-ea"/>
                <a:sym typeface="+mn-lt"/>
              </a:rPr>
              <a:t>脱机</a:t>
            </a:r>
            <a:r>
              <a:rPr lang="en-US" altLang="zh-CN" dirty="0">
                <a:latin typeface="+mn-lt"/>
                <a:ea typeface="+mn-ea"/>
                <a:cs typeface="+mn-ea"/>
                <a:sym typeface="+mn-lt"/>
              </a:rPr>
              <a:t>I/O</a:t>
            </a:r>
            <a:r>
              <a:rPr lang="zh-CN" altLang="en-US" dirty="0">
                <a:latin typeface="+mn-lt"/>
                <a:ea typeface="+mn-ea"/>
                <a:cs typeface="+mn-ea"/>
                <a:sym typeface="+mn-lt"/>
              </a:rPr>
              <a:t>示意图</a:t>
            </a:r>
          </a:p>
        </p:txBody>
      </p:sp>
      <p:graphicFrame>
        <p:nvGraphicFramePr>
          <p:cNvPr id="15363" name="Object 5">
            <a:extLst>
              <a:ext uri="{FF2B5EF4-FFF2-40B4-BE49-F238E27FC236}">
                <a16:creationId xmlns:a16="http://schemas.microsoft.com/office/drawing/2014/main" id="{09622871-7804-4A2A-A56B-3DB2D97CFF23}"/>
              </a:ext>
            </a:extLst>
          </p:cNvPr>
          <p:cNvGraphicFramePr>
            <a:graphicFrameLocks noChangeAspect="1"/>
          </p:cNvGraphicFramePr>
          <p:nvPr>
            <p:extLst>
              <p:ext uri="{D42A27DB-BD31-4B8C-83A1-F6EECF244321}">
                <p14:modId xmlns:p14="http://schemas.microsoft.com/office/powerpoint/2010/main" val="2600409510"/>
              </p:ext>
            </p:extLst>
          </p:nvPr>
        </p:nvGraphicFramePr>
        <p:xfrm>
          <a:off x="1199456" y="1060474"/>
          <a:ext cx="5472113" cy="4416425"/>
        </p:xfrm>
        <a:graphic>
          <a:graphicData uri="http://schemas.openxmlformats.org/presentationml/2006/ole">
            <mc:AlternateContent xmlns:mc="http://schemas.openxmlformats.org/markup-compatibility/2006">
              <mc:Choice xmlns:v="urn:schemas-microsoft-com:vml" Requires="v">
                <p:oleObj name="Visio" r:id="rId2" imgW="57762648" imgH="46789848" progId="Visio.Drawing.11">
                  <p:embed/>
                </p:oleObj>
              </mc:Choice>
              <mc:Fallback>
                <p:oleObj name="Visio" r:id="rId2" imgW="57762648" imgH="46789848"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1060474"/>
                        <a:ext cx="5472113"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a:extLst>
              <a:ext uri="{FF2B5EF4-FFF2-40B4-BE49-F238E27FC236}">
                <a16:creationId xmlns:a16="http://schemas.microsoft.com/office/drawing/2014/main" id="{E6BACB21-3B26-4637-BD80-0DE86C57FC70}"/>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A26FE55D-38DC-F24B-87B4-0CE034DDEBD6}"/>
              </a:ext>
            </a:extLst>
          </p:cNvPr>
          <p:cNvSpPr>
            <a:spLocks noGrp="1"/>
          </p:cNvSpPr>
          <p:nvPr>
            <p:ph type="sldNum" sz="quarter" idx="11"/>
          </p:nvPr>
        </p:nvSpPr>
        <p:spPr/>
        <p:txBody>
          <a:bodyPr/>
          <a:lstStyle/>
          <a:p>
            <a:pPr>
              <a:defRPr/>
            </a:pPr>
            <a:fld id="{AD8A1803-9DE3-4EB3-BC11-0E54EC1517AB}" type="slidenum">
              <a:rPr lang="en-US" smtClean="0"/>
              <a:pPr>
                <a:defRPr/>
              </a:pPr>
              <a:t>20</a:t>
            </a:fld>
            <a:endParaRPr lang="en-US" dirty="0"/>
          </a:p>
        </p:txBody>
      </p:sp>
      <p:sp>
        <p:nvSpPr>
          <p:cNvPr id="2" name="矩形 1">
            <a:extLst>
              <a:ext uri="{FF2B5EF4-FFF2-40B4-BE49-F238E27FC236}">
                <a16:creationId xmlns:a16="http://schemas.microsoft.com/office/drawing/2014/main" id="{27C2BA3A-68AE-A143-8358-BD080043B6FD}"/>
              </a:ext>
            </a:extLst>
          </p:cNvPr>
          <p:cNvSpPr/>
          <p:nvPr/>
        </p:nvSpPr>
        <p:spPr>
          <a:xfrm>
            <a:off x="7680176" y="2433745"/>
            <a:ext cx="2880320" cy="1669881"/>
          </a:xfrm>
          <a:prstGeom prst="rect">
            <a:avLst/>
          </a:prstGeom>
        </p:spPr>
        <p:txBody>
          <a:bodyPr wrap="square">
            <a:spAutoFit/>
          </a:bodyPr>
          <a:lstStyle/>
          <a:p>
            <a:pPr>
              <a:lnSpc>
                <a:spcPct val="200000"/>
              </a:lnSpc>
            </a:pPr>
            <a:r>
              <a:rPr lang="zh-CN" altLang="en-US" dirty="0">
                <a:cs typeface="+mn-ea"/>
                <a:sym typeface="+mn-lt"/>
              </a:rPr>
              <a:t>相比人工操作方式：</a:t>
            </a:r>
            <a:endParaRPr lang="en-US" altLang="zh-CN" dirty="0">
              <a:cs typeface="+mn-ea"/>
              <a:sym typeface="+mn-lt"/>
            </a:endParaRPr>
          </a:p>
          <a:p>
            <a:pPr>
              <a:lnSpc>
                <a:spcPct val="200000"/>
              </a:lnSpc>
            </a:pPr>
            <a:r>
              <a:rPr lang="zh-CN" altLang="en-US" dirty="0">
                <a:cs typeface="+mn-ea"/>
                <a:sym typeface="+mn-lt"/>
              </a:rPr>
              <a:t>减少了</a:t>
            </a:r>
            <a:r>
              <a:rPr lang="en-US" altLang="zh-CN" dirty="0">
                <a:cs typeface="+mn-ea"/>
                <a:sym typeface="+mn-lt"/>
              </a:rPr>
              <a:t>CPU</a:t>
            </a:r>
            <a:r>
              <a:rPr lang="zh-CN" altLang="en-US" dirty="0">
                <a:cs typeface="+mn-ea"/>
                <a:sym typeface="+mn-lt"/>
              </a:rPr>
              <a:t>的空闲时间</a:t>
            </a:r>
            <a:endParaRPr lang="en-US" altLang="zh-CN" dirty="0">
              <a:cs typeface="+mn-ea"/>
              <a:sym typeface="+mn-lt"/>
            </a:endParaRPr>
          </a:p>
          <a:p>
            <a:pPr>
              <a:lnSpc>
                <a:spcPct val="200000"/>
              </a:lnSpc>
            </a:pPr>
            <a:r>
              <a:rPr lang="zh-CN" altLang="en-US" dirty="0">
                <a:cs typeface="+mn-ea"/>
                <a:sym typeface="+mn-lt"/>
              </a:rPr>
              <a:t>提高了</a:t>
            </a:r>
            <a:r>
              <a:rPr lang="en-US" altLang="zh-CN" dirty="0">
                <a:cs typeface="+mn-ea"/>
                <a:sym typeface="+mn-lt"/>
              </a:rPr>
              <a:t>I/O</a:t>
            </a:r>
            <a:r>
              <a:rPr lang="zh-CN" altLang="en-US" dirty="0">
                <a:cs typeface="+mn-ea"/>
                <a:sym typeface="+mn-lt"/>
              </a:rPr>
              <a:t>的速度</a:t>
            </a:r>
            <a:endParaRPr lang="zh-CN" altLang="en-US" dirty="0"/>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a:extLst>
              <a:ext uri="{FF2B5EF4-FFF2-40B4-BE49-F238E27FC236}">
                <a16:creationId xmlns:a16="http://schemas.microsoft.com/office/drawing/2014/main" id="{E828D8C3-1857-4DD5-B9B9-072C16148575}"/>
              </a:ext>
            </a:extLst>
          </p:cNvPr>
          <p:cNvSpPr>
            <a:spLocks noGrp="1" noChangeArrowheads="1"/>
          </p:cNvSpPr>
          <p:nvPr>
            <p:ph type="title"/>
          </p:nvPr>
        </p:nvSpPr>
        <p:spPr>
          <a:xfrm>
            <a:off x="839788" y="1196975"/>
            <a:ext cx="9288462" cy="1704975"/>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1.2.2  </a:t>
            </a:r>
            <a:r>
              <a:rPr lang="zh-CN" altLang="en-US" sz="1800" b="1" dirty="0">
                <a:latin typeface="+mn-lt"/>
                <a:ea typeface="+mn-ea"/>
                <a:cs typeface="+mn-ea"/>
                <a:sym typeface="+mn-lt"/>
              </a:rPr>
              <a:t>单道批处理系统             第一种操作系统      </a:t>
            </a: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单道批处理系统</a:t>
            </a:r>
            <a:r>
              <a:rPr lang="en-US" altLang="zh-CN" sz="1800" b="1" dirty="0">
                <a:latin typeface="+mn-lt"/>
                <a:ea typeface="+mn-ea"/>
                <a:cs typeface="+mn-ea"/>
                <a:sym typeface="+mn-lt"/>
              </a:rPr>
              <a:t>(Simple Batch Processing System)</a:t>
            </a:r>
            <a:r>
              <a:rPr lang="zh-CN" altLang="en-US" sz="1800" b="1" dirty="0">
                <a:latin typeface="+mn-lt"/>
                <a:ea typeface="+mn-ea"/>
                <a:cs typeface="+mn-ea"/>
                <a:sym typeface="+mn-lt"/>
              </a:rPr>
              <a:t>的处理过程</a:t>
            </a:r>
            <a:br>
              <a:rPr lang="zh-CN" altLang="en-US" sz="1800" b="1" dirty="0">
                <a:latin typeface="+mn-lt"/>
                <a:ea typeface="+mn-ea"/>
                <a:cs typeface="+mn-ea"/>
                <a:sym typeface="+mn-lt"/>
              </a:rPr>
            </a:br>
            <a:r>
              <a:rPr lang="zh-CN" altLang="en-US" sz="1800" dirty="0">
                <a:latin typeface="+mn-lt"/>
                <a:ea typeface="+mn-ea"/>
                <a:cs typeface="+mn-ea"/>
                <a:sym typeface="+mn-lt"/>
              </a:rPr>
              <a:t>　　为实现对作业的连续处理，需要先把</a:t>
            </a:r>
            <a:r>
              <a:rPr lang="zh-CN" altLang="en-US" sz="1800" dirty="0">
                <a:solidFill>
                  <a:srgbClr val="FF0000"/>
                </a:solidFill>
                <a:latin typeface="+mn-lt"/>
                <a:ea typeface="+mn-ea"/>
                <a:cs typeface="+mn-ea"/>
                <a:sym typeface="+mn-lt"/>
              </a:rPr>
              <a:t>一批</a:t>
            </a:r>
            <a:r>
              <a:rPr lang="zh-CN" altLang="en-US" sz="1800" dirty="0">
                <a:latin typeface="+mn-lt"/>
                <a:ea typeface="+mn-ea"/>
                <a:cs typeface="+mn-ea"/>
                <a:sym typeface="+mn-lt"/>
              </a:rPr>
              <a:t>作业以脱机方式输入到磁带上，并在系统中配上</a:t>
            </a:r>
            <a:r>
              <a:rPr lang="zh-CN" altLang="en-US" sz="1800" b="1" dirty="0">
                <a:solidFill>
                  <a:srgbClr val="FF0000"/>
                </a:solidFill>
                <a:latin typeface="+mn-lt"/>
                <a:ea typeface="+mn-ea"/>
                <a:cs typeface="+mn-ea"/>
                <a:sym typeface="+mn-lt"/>
              </a:rPr>
              <a:t>监督程序</a:t>
            </a:r>
            <a:r>
              <a:rPr lang="en-US" altLang="zh-CN" sz="1800" b="1" dirty="0">
                <a:solidFill>
                  <a:srgbClr val="FF0000"/>
                </a:solidFill>
                <a:latin typeface="+mn-lt"/>
                <a:ea typeface="+mn-ea"/>
                <a:cs typeface="+mn-ea"/>
                <a:sym typeface="+mn-lt"/>
              </a:rPr>
              <a:t>(Monitor)</a:t>
            </a:r>
            <a:r>
              <a:rPr lang="zh-CN" altLang="en-US" sz="1800" dirty="0">
                <a:latin typeface="+mn-lt"/>
                <a:ea typeface="+mn-ea"/>
                <a:cs typeface="+mn-ea"/>
                <a:sym typeface="+mn-lt"/>
              </a:rPr>
              <a:t>，在它的控制下，使这批作业能</a:t>
            </a:r>
            <a:r>
              <a:rPr lang="zh-CN" altLang="en-US" sz="1800" b="1" dirty="0">
                <a:solidFill>
                  <a:srgbClr val="FF0000"/>
                </a:solidFill>
                <a:latin typeface="+mn-lt"/>
                <a:ea typeface="+mn-ea"/>
                <a:cs typeface="+mn-ea"/>
                <a:sym typeface="+mn-lt"/>
              </a:rPr>
              <a:t>一个接一个</a:t>
            </a:r>
            <a:r>
              <a:rPr lang="zh-CN" altLang="en-US" sz="1800" dirty="0">
                <a:latin typeface="+mn-lt"/>
                <a:ea typeface="+mn-ea"/>
                <a:cs typeface="+mn-ea"/>
                <a:sym typeface="+mn-lt"/>
              </a:rPr>
              <a:t>地连续处理。 </a:t>
            </a:r>
          </a:p>
        </p:txBody>
      </p:sp>
      <p:sp>
        <p:nvSpPr>
          <p:cNvPr id="4" name="文本框 3">
            <a:extLst>
              <a:ext uri="{FF2B5EF4-FFF2-40B4-BE49-F238E27FC236}">
                <a16:creationId xmlns:a16="http://schemas.microsoft.com/office/drawing/2014/main" id="{13738540-581A-49FA-A422-7D4DBC536096}"/>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a:latin typeface="+mn-lt"/>
                <a:ea typeface="+mn-ea"/>
                <a:cs typeface="+mn-ea"/>
                <a:sym typeface="+mn-lt"/>
              </a:rPr>
              <a:t>1.2  </a:t>
            </a:r>
            <a:r>
              <a:rPr lang="zh-CN" altLang="en-US" sz="3200" b="1">
                <a:latin typeface="+mn-lt"/>
                <a:ea typeface="+mn-ea"/>
                <a:cs typeface="+mn-ea"/>
                <a:sym typeface="+mn-lt"/>
              </a:rPr>
              <a:t>操作系统的发展过程</a:t>
            </a:r>
            <a:endParaRPr lang="zh-CN" altLang="en-US" sz="3200" dirty="0">
              <a:latin typeface="+mn-lt"/>
              <a:ea typeface="+mn-ea"/>
              <a:cs typeface="+mn-ea"/>
              <a:sym typeface="+mn-lt"/>
            </a:endParaRPr>
          </a:p>
        </p:txBody>
      </p:sp>
      <p:pic>
        <p:nvPicPr>
          <p:cNvPr id="2" name="图片 1">
            <a:extLst>
              <a:ext uri="{FF2B5EF4-FFF2-40B4-BE49-F238E27FC236}">
                <a16:creationId xmlns:a16="http://schemas.microsoft.com/office/drawing/2014/main" id="{F609D8A6-98BB-FC47-8041-D6707D482B99}"/>
              </a:ext>
            </a:extLst>
          </p:cNvPr>
          <p:cNvPicPr>
            <a:picLocks noChangeAspect="1"/>
          </p:cNvPicPr>
          <p:nvPr/>
        </p:nvPicPr>
        <p:blipFill>
          <a:blip r:embed="rId2"/>
          <a:stretch>
            <a:fillRect/>
          </a:stretch>
        </p:blipFill>
        <p:spPr>
          <a:xfrm>
            <a:off x="838813" y="3181350"/>
            <a:ext cx="4753950" cy="3051522"/>
          </a:xfrm>
          <a:prstGeom prst="rect">
            <a:avLst/>
          </a:prstGeom>
        </p:spPr>
      </p:pic>
      <p:grpSp>
        <p:nvGrpSpPr>
          <p:cNvPr id="6" name="组合 5">
            <a:extLst>
              <a:ext uri="{FF2B5EF4-FFF2-40B4-BE49-F238E27FC236}">
                <a16:creationId xmlns:a16="http://schemas.microsoft.com/office/drawing/2014/main" id="{E346AEFE-EB78-3B44-8B65-19C9740BAF36}"/>
              </a:ext>
            </a:extLst>
          </p:cNvPr>
          <p:cNvGrpSpPr/>
          <p:nvPr/>
        </p:nvGrpSpPr>
        <p:grpSpPr>
          <a:xfrm>
            <a:off x="5807968" y="3956051"/>
            <a:ext cx="5904656" cy="1828800"/>
            <a:chOff x="6096000" y="4106788"/>
            <a:chExt cx="5904656" cy="1828800"/>
          </a:xfrm>
        </p:grpSpPr>
        <p:pic>
          <p:nvPicPr>
            <p:cNvPr id="3" name="图片 2">
              <a:extLst>
                <a:ext uri="{FF2B5EF4-FFF2-40B4-BE49-F238E27FC236}">
                  <a16:creationId xmlns:a16="http://schemas.microsoft.com/office/drawing/2014/main" id="{21B9E8A4-F51A-5E43-9BAE-6951F5D3435F}"/>
                </a:ext>
              </a:extLst>
            </p:cNvPr>
            <p:cNvPicPr>
              <a:picLocks noChangeAspect="1"/>
            </p:cNvPicPr>
            <p:nvPr/>
          </p:nvPicPr>
          <p:blipFill>
            <a:blip r:embed="rId3"/>
            <a:stretch>
              <a:fillRect/>
            </a:stretch>
          </p:blipFill>
          <p:spPr>
            <a:xfrm>
              <a:off x="6096000" y="4221088"/>
              <a:ext cx="4914900" cy="1714500"/>
            </a:xfrm>
            <a:prstGeom prst="rect">
              <a:avLst/>
            </a:prstGeom>
          </p:spPr>
        </p:pic>
        <p:pic>
          <p:nvPicPr>
            <p:cNvPr id="5" name="图片 4">
              <a:extLst>
                <a:ext uri="{FF2B5EF4-FFF2-40B4-BE49-F238E27FC236}">
                  <a16:creationId xmlns:a16="http://schemas.microsoft.com/office/drawing/2014/main" id="{B4FE26A1-6C08-0444-B5B1-D47357DAC012}"/>
                </a:ext>
              </a:extLst>
            </p:cNvPr>
            <p:cNvPicPr>
              <a:picLocks noChangeAspect="1"/>
            </p:cNvPicPr>
            <p:nvPr/>
          </p:nvPicPr>
          <p:blipFill>
            <a:blip r:embed="rId4"/>
            <a:stretch>
              <a:fillRect/>
            </a:stretch>
          </p:blipFill>
          <p:spPr>
            <a:xfrm>
              <a:off x="8472264" y="4106788"/>
              <a:ext cx="3528392" cy="350890"/>
            </a:xfrm>
            <a:prstGeom prst="rect">
              <a:avLst/>
            </a:prstGeom>
          </p:spPr>
        </p:pic>
      </p:grpSp>
      <p:sp>
        <p:nvSpPr>
          <p:cNvPr id="8" name="灯片编号占位符 7">
            <a:extLst>
              <a:ext uri="{FF2B5EF4-FFF2-40B4-BE49-F238E27FC236}">
                <a16:creationId xmlns:a16="http://schemas.microsoft.com/office/drawing/2014/main" id="{5D834399-F55A-D948-A604-88962CB0D2CE}"/>
              </a:ext>
            </a:extLst>
          </p:cNvPr>
          <p:cNvSpPr>
            <a:spLocks noGrp="1"/>
          </p:cNvSpPr>
          <p:nvPr>
            <p:ph type="sldNum" sz="quarter" idx="11"/>
          </p:nvPr>
        </p:nvSpPr>
        <p:spPr/>
        <p:txBody>
          <a:bodyPr/>
          <a:lstStyle/>
          <a:p>
            <a:pPr>
              <a:defRPr/>
            </a:pPr>
            <a:fld id="{AD8A1803-9DE3-4EB3-BC11-0E54EC1517AB}" type="slidenum">
              <a:rPr lang="en-US" smtClean="0"/>
              <a:pPr>
                <a:defRPr/>
              </a:pPr>
              <a:t>21</a:t>
            </a:fld>
            <a:endParaRPr lang="en-US"/>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1" name="Rectangle 3">
            <a:extLst>
              <a:ext uri="{FF2B5EF4-FFF2-40B4-BE49-F238E27FC236}">
                <a16:creationId xmlns:a16="http://schemas.microsoft.com/office/drawing/2014/main" id="{3375D818-AA8A-4F03-9815-4FC79B1A1555}"/>
              </a:ext>
            </a:extLst>
          </p:cNvPr>
          <p:cNvSpPr>
            <a:spLocks noGrp="1" noChangeArrowheads="1"/>
          </p:cNvSpPr>
          <p:nvPr>
            <p:ph idx="1"/>
          </p:nvPr>
        </p:nvSpPr>
        <p:spPr>
          <a:xfrm>
            <a:off x="2063552" y="5869336"/>
            <a:ext cx="3798887" cy="458787"/>
          </a:xfrm>
        </p:spPr>
        <p:txBody>
          <a:bodyPr rtlCol="0">
            <a:spAutoFit/>
          </a:bodyPr>
          <a:lstStyle/>
          <a:p>
            <a:pPr marL="0" indent="0" algn="ctr" eaLnBrk="1" fontAlgn="auto" hangingPunct="1">
              <a:lnSpc>
                <a:spcPct val="15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1-4  </a:t>
            </a:r>
            <a:r>
              <a:rPr lang="zh-CN" altLang="en-US" dirty="0">
                <a:latin typeface="+mn-lt"/>
                <a:ea typeface="+mn-ea"/>
                <a:cs typeface="+mn-ea"/>
                <a:sym typeface="+mn-lt"/>
              </a:rPr>
              <a:t>单道批处理系统的处理流程</a:t>
            </a:r>
          </a:p>
        </p:txBody>
      </p:sp>
      <p:pic>
        <p:nvPicPr>
          <p:cNvPr id="17411" name="Picture 4">
            <a:extLst>
              <a:ext uri="{FF2B5EF4-FFF2-40B4-BE49-F238E27FC236}">
                <a16:creationId xmlns:a16="http://schemas.microsoft.com/office/drawing/2014/main" id="{883F9F62-C5A9-49F6-95AD-5FF758373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484313"/>
            <a:ext cx="545782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121A7C12-618B-4021-8CAA-138B2E931AF3}"/>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A1B85F78-DD0D-1C4F-AED5-7D4C9FFB7C7C}"/>
              </a:ext>
            </a:extLst>
          </p:cNvPr>
          <p:cNvSpPr>
            <a:spLocks noGrp="1"/>
          </p:cNvSpPr>
          <p:nvPr>
            <p:ph type="sldNum" sz="quarter" idx="11"/>
          </p:nvPr>
        </p:nvSpPr>
        <p:spPr/>
        <p:txBody>
          <a:bodyPr/>
          <a:lstStyle/>
          <a:p>
            <a:pPr>
              <a:defRPr/>
            </a:pPr>
            <a:fld id="{AD8A1803-9DE3-4EB3-BC11-0E54EC1517AB}" type="slidenum">
              <a:rPr lang="en-US" smtClean="0"/>
              <a:pPr>
                <a:defRPr/>
              </a:pPr>
              <a:t>22</a:t>
            </a:fld>
            <a:endParaRPr lang="en-US"/>
          </a:p>
        </p:txBody>
      </p:sp>
      <p:sp>
        <p:nvSpPr>
          <p:cNvPr id="6" name="矩形 5">
            <a:extLst>
              <a:ext uri="{FF2B5EF4-FFF2-40B4-BE49-F238E27FC236}">
                <a16:creationId xmlns:a16="http://schemas.microsoft.com/office/drawing/2014/main" id="{257B7821-D59F-D349-8B86-E2CF87BC42C9}"/>
              </a:ext>
            </a:extLst>
          </p:cNvPr>
          <p:cNvSpPr/>
          <p:nvPr/>
        </p:nvSpPr>
        <p:spPr>
          <a:xfrm>
            <a:off x="7248128" y="2792145"/>
            <a:ext cx="3384376" cy="1670586"/>
          </a:xfrm>
          <a:prstGeom prst="rect">
            <a:avLst/>
          </a:prstGeom>
        </p:spPr>
        <p:txBody>
          <a:bodyPr wrap="square">
            <a:spAutoFit/>
          </a:bodyPr>
          <a:lstStyle/>
          <a:p>
            <a:pPr>
              <a:lnSpc>
                <a:spcPct val="200000"/>
              </a:lnSpc>
            </a:pPr>
            <a:r>
              <a:rPr lang="zh-CN" altLang="en-US" dirty="0">
                <a:cs typeface="+mn-ea"/>
                <a:sym typeface="+mn-lt"/>
              </a:rPr>
              <a:t>相比无操作系统的方式：</a:t>
            </a:r>
            <a:endParaRPr lang="en-US" altLang="zh-CN" dirty="0">
              <a:cs typeface="+mn-ea"/>
              <a:sym typeface="+mn-lt"/>
            </a:endParaRPr>
          </a:p>
          <a:p>
            <a:pPr>
              <a:lnSpc>
                <a:spcPct val="200000"/>
              </a:lnSpc>
            </a:pPr>
            <a:r>
              <a:rPr lang="zh-CN" altLang="en-US" dirty="0">
                <a:cs typeface="+mn-ea"/>
                <a:sym typeface="+mn-lt"/>
              </a:rPr>
              <a:t>解决人机速度不匹配的问题</a:t>
            </a:r>
            <a:endParaRPr lang="en-US" altLang="zh-CN" dirty="0">
              <a:cs typeface="+mn-ea"/>
              <a:sym typeface="+mn-lt"/>
            </a:endParaRPr>
          </a:p>
          <a:p>
            <a:pPr>
              <a:lnSpc>
                <a:spcPct val="200000"/>
              </a:lnSpc>
            </a:pPr>
            <a:r>
              <a:rPr lang="zh-CN" altLang="en-US" dirty="0">
                <a:cs typeface="+mn-ea"/>
                <a:sym typeface="+mn-lt"/>
              </a:rPr>
              <a:t>提高系统资源的利用率和吞吐量</a:t>
            </a:r>
            <a:endParaRPr lang="zh-CN" altLang="en-US" dirty="0"/>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a:extLst>
              <a:ext uri="{FF2B5EF4-FFF2-40B4-BE49-F238E27FC236}">
                <a16:creationId xmlns:a16="http://schemas.microsoft.com/office/drawing/2014/main" id="{D96C1CE9-E743-4ACF-A55B-95948711E48D}"/>
              </a:ext>
            </a:extLst>
          </p:cNvPr>
          <p:cNvSpPr>
            <a:spLocks noGrp="1" noChangeArrowheads="1"/>
          </p:cNvSpPr>
          <p:nvPr>
            <p:ph type="title"/>
          </p:nvPr>
        </p:nvSpPr>
        <p:spPr>
          <a:xfrm>
            <a:off x="839788" y="1052513"/>
            <a:ext cx="9431337" cy="2628900"/>
          </a:xfrm>
        </p:spPr>
        <p:txBody>
          <a:bodyPr rtlCol="0"/>
          <a:lstStyle/>
          <a:p>
            <a:pPr eaLnBrk="1" fontAlgn="auto" hangingPunct="1">
              <a:lnSpc>
                <a:spcPct val="150000"/>
              </a:lnSpc>
              <a:spcAft>
                <a:spcPts val="0"/>
              </a:spcAft>
              <a:defRPr/>
            </a:pPr>
            <a:r>
              <a:rPr lang="en-US" altLang="zh-CN" sz="1800" b="1" dirty="0">
                <a:latin typeface="+mn-lt"/>
                <a:ea typeface="+mn-ea"/>
                <a:cs typeface="+mn-ea"/>
                <a:sym typeface="+mn-lt"/>
              </a:rPr>
              <a:t>1.2.2  </a:t>
            </a:r>
            <a:r>
              <a:rPr lang="zh-CN" altLang="en-US" sz="1800" b="1" dirty="0">
                <a:latin typeface="+mn-lt"/>
                <a:ea typeface="+mn-ea"/>
                <a:cs typeface="+mn-ea"/>
                <a:sym typeface="+mn-lt"/>
              </a:rPr>
              <a:t>单道批处理系统       </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2. </a:t>
            </a:r>
            <a:r>
              <a:rPr lang="zh-CN" altLang="en-US" sz="1800" b="1" dirty="0">
                <a:latin typeface="+mn-lt"/>
                <a:ea typeface="+mn-ea"/>
                <a:cs typeface="+mn-ea"/>
                <a:sym typeface="+mn-lt"/>
              </a:rPr>
              <a:t>单道批处理系统的缺点</a:t>
            </a:r>
            <a:br>
              <a:rPr lang="zh-CN" altLang="en-US" sz="1800" dirty="0">
                <a:latin typeface="+mn-lt"/>
                <a:ea typeface="+mn-ea"/>
                <a:cs typeface="+mn-ea"/>
                <a:sym typeface="+mn-lt"/>
              </a:rPr>
            </a:br>
            <a:r>
              <a:rPr lang="zh-CN" altLang="en-US" sz="1800" dirty="0">
                <a:latin typeface="+mn-lt"/>
                <a:ea typeface="+mn-ea"/>
                <a:cs typeface="+mn-ea"/>
                <a:sym typeface="+mn-lt"/>
              </a:rPr>
              <a:t>　　单道批处理系统最主要的缺点是，系统中的</a:t>
            </a:r>
            <a:r>
              <a:rPr lang="zh-CN" altLang="en-US" sz="1800" dirty="0">
                <a:solidFill>
                  <a:srgbClr val="FF0000"/>
                </a:solidFill>
                <a:latin typeface="+mn-lt"/>
                <a:ea typeface="+mn-ea"/>
                <a:cs typeface="+mn-ea"/>
                <a:sym typeface="+mn-lt"/>
              </a:rPr>
              <a:t>资源得不到充分的利用</a:t>
            </a:r>
            <a:r>
              <a:rPr lang="zh-CN" altLang="en-US" sz="1800" dirty="0">
                <a:latin typeface="+mn-lt"/>
                <a:ea typeface="+mn-ea"/>
                <a:cs typeface="+mn-ea"/>
                <a:sym typeface="+mn-lt"/>
              </a:rPr>
              <a:t>。这是因为在内存中仅有一道程序，每逢该程序在运行中发出</a:t>
            </a:r>
            <a:r>
              <a:rPr lang="en-US" altLang="zh-CN" sz="1800" dirty="0">
                <a:latin typeface="+mn-lt"/>
                <a:ea typeface="+mn-ea"/>
                <a:cs typeface="+mn-ea"/>
                <a:sym typeface="+mn-lt"/>
              </a:rPr>
              <a:t>I/O</a:t>
            </a:r>
            <a:r>
              <a:rPr lang="zh-CN" altLang="en-US" sz="1800" dirty="0">
                <a:latin typeface="+mn-lt"/>
                <a:ea typeface="+mn-ea"/>
                <a:cs typeface="+mn-ea"/>
                <a:sym typeface="+mn-lt"/>
              </a:rPr>
              <a:t>请求后，</a:t>
            </a:r>
            <a:r>
              <a:rPr lang="en-US" altLang="zh-CN" sz="1800" dirty="0">
                <a:latin typeface="+mn-lt"/>
                <a:ea typeface="+mn-ea"/>
                <a:cs typeface="+mn-ea"/>
                <a:sym typeface="+mn-lt"/>
              </a:rPr>
              <a:t>CPU</a:t>
            </a:r>
            <a:r>
              <a:rPr lang="zh-CN" altLang="en-US" sz="1800" dirty="0">
                <a:latin typeface="+mn-lt"/>
                <a:ea typeface="+mn-ea"/>
                <a:cs typeface="+mn-ea"/>
                <a:sym typeface="+mn-lt"/>
              </a:rPr>
              <a:t>便处于等待状态，必须在其</a:t>
            </a:r>
            <a:r>
              <a:rPr lang="en-US" altLang="zh-CN" sz="1800" dirty="0">
                <a:latin typeface="+mn-lt"/>
                <a:ea typeface="+mn-ea"/>
                <a:cs typeface="+mn-ea"/>
                <a:sym typeface="+mn-lt"/>
              </a:rPr>
              <a:t>I/O</a:t>
            </a:r>
            <a:r>
              <a:rPr lang="zh-CN" altLang="en-US" sz="1800" dirty="0">
                <a:latin typeface="+mn-lt"/>
                <a:ea typeface="+mn-ea"/>
                <a:cs typeface="+mn-ea"/>
                <a:sym typeface="+mn-lt"/>
              </a:rPr>
              <a:t>完成后才继续运行。又因</a:t>
            </a:r>
            <a:r>
              <a:rPr lang="en-US" altLang="zh-CN" sz="1800" dirty="0">
                <a:latin typeface="+mn-lt"/>
                <a:ea typeface="+mn-ea"/>
                <a:cs typeface="+mn-ea"/>
                <a:sym typeface="+mn-lt"/>
              </a:rPr>
              <a:t>I/O</a:t>
            </a:r>
            <a:r>
              <a:rPr lang="zh-CN" altLang="en-US" sz="1800" dirty="0">
                <a:latin typeface="+mn-lt"/>
                <a:ea typeface="+mn-ea"/>
                <a:cs typeface="+mn-ea"/>
                <a:sym typeface="+mn-lt"/>
              </a:rPr>
              <a:t>设备的低速性，更使</a:t>
            </a:r>
            <a:r>
              <a:rPr lang="en-US" altLang="zh-CN" sz="1800" dirty="0">
                <a:latin typeface="+mn-lt"/>
                <a:ea typeface="+mn-ea"/>
                <a:cs typeface="+mn-ea"/>
                <a:sym typeface="+mn-lt"/>
              </a:rPr>
              <a:t>CPU</a:t>
            </a:r>
            <a:r>
              <a:rPr lang="zh-CN" altLang="en-US" sz="1800" dirty="0">
                <a:latin typeface="+mn-lt"/>
                <a:ea typeface="+mn-ea"/>
                <a:cs typeface="+mn-ea"/>
                <a:sym typeface="+mn-lt"/>
              </a:rPr>
              <a:t>的利用率显著降低。图</a:t>
            </a:r>
            <a:r>
              <a:rPr lang="en-US" altLang="zh-CN" sz="1800" dirty="0">
                <a:latin typeface="+mn-lt"/>
                <a:ea typeface="+mn-ea"/>
                <a:cs typeface="+mn-ea"/>
                <a:sym typeface="+mn-lt"/>
              </a:rPr>
              <a:t>1-5</a:t>
            </a:r>
            <a:r>
              <a:rPr lang="zh-CN" altLang="en-US" sz="1800" dirty="0">
                <a:latin typeface="+mn-lt"/>
                <a:ea typeface="+mn-ea"/>
                <a:cs typeface="+mn-ea"/>
                <a:sym typeface="+mn-lt"/>
              </a:rPr>
              <a:t>示出了单道程序的运行情况，从图可以看出：在</a:t>
            </a:r>
            <a:r>
              <a:rPr lang="en-US" altLang="zh-CN" sz="1800" dirty="0">
                <a:latin typeface="+mn-lt"/>
                <a:ea typeface="+mn-ea"/>
                <a:cs typeface="+mn-ea"/>
                <a:sym typeface="+mn-lt"/>
              </a:rPr>
              <a:t>t</a:t>
            </a:r>
            <a:r>
              <a:rPr lang="en-US" altLang="zh-CN" sz="1800" baseline="-25000" dirty="0">
                <a:latin typeface="+mn-lt"/>
                <a:ea typeface="+mn-ea"/>
                <a:cs typeface="+mn-ea"/>
                <a:sym typeface="+mn-lt"/>
              </a:rPr>
              <a:t>2</a:t>
            </a:r>
            <a:r>
              <a:rPr lang="zh-CN" altLang="en-US" sz="1800" dirty="0">
                <a:latin typeface="+mn-lt"/>
                <a:ea typeface="+mn-ea"/>
                <a:cs typeface="+mn-ea"/>
                <a:sym typeface="+mn-lt"/>
              </a:rPr>
              <a:t>～</a:t>
            </a:r>
            <a:r>
              <a:rPr lang="en-US" altLang="zh-CN" sz="1800" dirty="0">
                <a:latin typeface="+mn-lt"/>
                <a:ea typeface="+mn-ea"/>
                <a:cs typeface="+mn-ea"/>
                <a:sym typeface="+mn-lt"/>
              </a:rPr>
              <a:t>t</a:t>
            </a:r>
            <a:r>
              <a:rPr lang="en-US" altLang="zh-CN" sz="1800" baseline="-25000" dirty="0">
                <a:latin typeface="+mn-lt"/>
                <a:ea typeface="+mn-ea"/>
                <a:cs typeface="+mn-ea"/>
                <a:sym typeface="+mn-lt"/>
              </a:rPr>
              <a:t>3</a:t>
            </a:r>
            <a:r>
              <a:rPr lang="zh-CN" altLang="en-US" sz="1800" dirty="0">
                <a:latin typeface="+mn-lt"/>
                <a:ea typeface="+mn-ea"/>
                <a:cs typeface="+mn-ea"/>
                <a:sym typeface="+mn-lt"/>
              </a:rPr>
              <a:t>、</a:t>
            </a:r>
            <a:r>
              <a:rPr lang="en-US" altLang="zh-CN" sz="1800" dirty="0">
                <a:latin typeface="+mn-lt"/>
                <a:ea typeface="+mn-ea"/>
                <a:cs typeface="+mn-ea"/>
                <a:sym typeface="+mn-lt"/>
              </a:rPr>
              <a:t>t</a:t>
            </a:r>
            <a:r>
              <a:rPr lang="en-US" altLang="zh-CN" sz="1800" baseline="-25000" dirty="0">
                <a:latin typeface="+mn-lt"/>
                <a:ea typeface="+mn-ea"/>
                <a:cs typeface="+mn-ea"/>
                <a:sym typeface="+mn-lt"/>
              </a:rPr>
              <a:t>6</a:t>
            </a:r>
            <a:r>
              <a:rPr lang="zh-CN" altLang="en-US" sz="1800" dirty="0">
                <a:latin typeface="+mn-lt"/>
                <a:ea typeface="+mn-ea"/>
                <a:cs typeface="+mn-ea"/>
                <a:sym typeface="+mn-lt"/>
              </a:rPr>
              <a:t>～</a:t>
            </a:r>
            <a:r>
              <a:rPr lang="en-US" altLang="zh-CN" sz="1800" dirty="0">
                <a:latin typeface="+mn-lt"/>
                <a:ea typeface="+mn-ea"/>
                <a:cs typeface="+mn-ea"/>
                <a:sym typeface="+mn-lt"/>
              </a:rPr>
              <a:t>t</a:t>
            </a:r>
            <a:r>
              <a:rPr lang="en-US" altLang="zh-CN" sz="1800" baseline="-25000" dirty="0">
                <a:latin typeface="+mn-lt"/>
                <a:ea typeface="+mn-ea"/>
                <a:cs typeface="+mn-ea"/>
                <a:sym typeface="+mn-lt"/>
              </a:rPr>
              <a:t>7</a:t>
            </a:r>
            <a:r>
              <a:rPr lang="zh-CN" altLang="en-US" sz="1800" dirty="0">
                <a:latin typeface="+mn-lt"/>
                <a:ea typeface="+mn-ea"/>
                <a:cs typeface="+mn-ea"/>
                <a:sym typeface="+mn-lt"/>
              </a:rPr>
              <a:t>时间间隔内</a:t>
            </a:r>
            <a:r>
              <a:rPr lang="en-US" altLang="zh-CN" sz="1800" dirty="0">
                <a:latin typeface="+mn-lt"/>
                <a:ea typeface="+mn-ea"/>
                <a:cs typeface="+mn-ea"/>
                <a:sym typeface="+mn-lt"/>
              </a:rPr>
              <a:t>CPU</a:t>
            </a:r>
            <a:r>
              <a:rPr lang="zh-CN" altLang="en-US" sz="1800" dirty="0">
                <a:latin typeface="+mn-lt"/>
                <a:ea typeface="+mn-ea"/>
                <a:cs typeface="+mn-ea"/>
                <a:sym typeface="+mn-lt"/>
              </a:rPr>
              <a:t>空闲。</a:t>
            </a:r>
          </a:p>
        </p:txBody>
      </p:sp>
      <p:sp>
        <p:nvSpPr>
          <p:cNvPr id="4" name="文本框 3">
            <a:extLst>
              <a:ext uri="{FF2B5EF4-FFF2-40B4-BE49-F238E27FC236}">
                <a16:creationId xmlns:a16="http://schemas.microsoft.com/office/drawing/2014/main" id="{F67A6242-B375-441E-9C8E-5570F7883A77}"/>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5" name="Rectangle 3">
            <a:extLst>
              <a:ext uri="{FF2B5EF4-FFF2-40B4-BE49-F238E27FC236}">
                <a16:creationId xmlns:a16="http://schemas.microsoft.com/office/drawing/2014/main" id="{B22EA551-C292-4032-A3AA-1987E9647967}"/>
              </a:ext>
            </a:extLst>
          </p:cNvPr>
          <p:cNvSpPr>
            <a:spLocks noGrp="1" noChangeArrowheads="1"/>
          </p:cNvSpPr>
          <p:nvPr>
            <p:ph idx="1"/>
          </p:nvPr>
        </p:nvSpPr>
        <p:spPr>
          <a:xfrm>
            <a:off x="3791744" y="5819775"/>
            <a:ext cx="3220244" cy="458908"/>
          </a:xfrm>
        </p:spPr>
        <p:txBody>
          <a:bodyPr wrap="square" rtlCol="0">
            <a:spAutoFit/>
          </a:bodyPr>
          <a:lstStyle/>
          <a:p>
            <a:pPr marL="0" indent="0" eaLnBrk="1" fontAlgn="auto" hangingPunct="1">
              <a:lnSpc>
                <a:spcPct val="15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1-5  </a:t>
            </a:r>
            <a:r>
              <a:rPr lang="zh-CN" altLang="en-US" dirty="0">
                <a:latin typeface="+mn-lt"/>
                <a:ea typeface="+mn-ea"/>
                <a:cs typeface="+mn-ea"/>
                <a:sym typeface="+mn-lt"/>
              </a:rPr>
              <a:t>单道程序的运行情况</a:t>
            </a:r>
          </a:p>
        </p:txBody>
      </p:sp>
      <p:pic>
        <p:nvPicPr>
          <p:cNvPr id="18437" name="Picture 4">
            <a:extLst>
              <a:ext uri="{FF2B5EF4-FFF2-40B4-BE49-F238E27FC236}">
                <a16:creationId xmlns:a16="http://schemas.microsoft.com/office/drawing/2014/main" id="{1BC9285D-A651-45BF-83E7-8C49D366C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338" y="3816350"/>
            <a:ext cx="7561262"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9CF8D633-6F12-054C-B639-C4E1A38A5940}"/>
              </a:ext>
            </a:extLst>
          </p:cNvPr>
          <p:cNvSpPr>
            <a:spLocks noGrp="1"/>
          </p:cNvSpPr>
          <p:nvPr>
            <p:ph type="sldNum" sz="quarter" idx="11"/>
          </p:nvPr>
        </p:nvSpPr>
        <p:spPr/>
        <p:txBody>
          <a:bodyPr/>
          <a:lstStyle/>
          <a:p>
            <a:pPr>
              <a:defRPr/>
            </a:pPr>
            <a:fld id="{AD8A1803-9DE3-4EB3-BC11-0E54EC1517AB}" type="slidenum">
              <a:rPr lang="en-US" smtClean="0"/>
              <a:pPr>
                <a:defRPr/>
              </a:pPr>
              <a:t>23</a:t>
            </a:fld>
            <a:endParaRPr lang="en-US"/>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a:extLst>
              <a:ext uri="{FF2B5EF4-FFF2-40B4-BE49-F238E27FC236}">
                <a16:creationId xmlns:a16="http://schemas.microsoft.com/office/drawing/2014/main" id="{BE8EF7CE-A228-4E9F-954E-155420D1958D}"/>
              </a:ext>
            </a:extLst>
          </p:cNvPr>
          <p:cNvSpPr>
            <a:spLocks noGrp="1" noChangeArrowheads="1"/>
          </p:cNvSpPr>
          <p:nvPr>
            <p:ph type="title"/>
          </p:nvPr>
        </p:nvSpPr>
        <p:spPr>
          <a:xfrm>
            <a:off x="805732" y="1143098"/>
            <a:ext cx="10042796" cy="2536400"/>
          </a:xfrm>
        </p:spPr>
        <p:txBody>
          <a:bodyPr wrap="square"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1.2.3  </a:t>
            </a:r>
            <a:r>
              <a:rPr lang="zh-CN" altLang="en-US" sz="1800" b="1" dirty="0">
                <a:latin typeface="+mn-lt"/>
                <a:ea typeface="+mn-ea"/>
                <a:cs typeface="+mn-ea"/>
                <a:sym typeface="+mn-lt"/>
              </a:rPr>
              <a:t>多道批处理系统</a:t>
            </a:r>
            <a:r>
              <a:rPr lang="en-US" altLang="zh-CN" sz="1800" b="1" dirty="0">
                <a:latin typeface="+mn-lt"/>
                <a:ea typeface="+mn-ea"/>
                <a:cs typeface="+mn-ea"/>
                <a:sym typeface="+mn-lt"/>
              </a:rPr>
              <a:t>(</a:t>
            </a:r>
            <a:r>
              <a:rPr lang="en-US" altLang="zh-CN" sz="1800" b="1" dirty="0" err="1">
                <a:latin typeface="+mn-lt"/>
                <a:ea typeface="+mn-ea"/>
                <a:cs typeface="+mn-ea"/>
                <a:sym typeface="+mn-lt"/>
              </a:rPr>
              <a:t>Multiprogrammed</a:t>
            </a:r>
            <a:r>
              <a:rPr lang="en-US" altLang="zh-CN" sz="1800" b="1" dirty="0">
                <a:latin typeface="+mn-lt"/>
                <a:ea typeface="+mn-ea"/>
                <a:cs typeface="+mn-ea"/>
                <a:sym typeface="+mn-lt"/>
              </a:rPr>
              <a:t> Batch Processing System)</a:t>
            </a:r>
            <a:r>
              <a:rPr lang="zh-CN" altLang="en-US" sz="1800" b="1" dirty="0">
                <a:latin typeface="+mn-lt"/>
                <a:ea typeface="+mn-ea"/>
                <a:cs typeface="+mn-ea"/>
                <a:sym typeface="+mn-lt"/>
              </a:rPr>
              <a:t>   </a:t>
            </a:r>
            <a:r>
              <a:rPr lang="en-US" altLang="zh-CN" sz="1800" b="1" dirty="0">
                <a:latin typeface="+mn-lt"/>
                <a:ea typeface="+mn-ea"/>
                <a:cs typeface="+mn-ea"/>
                <a:sym typeface="+mn-lt"/>
              </a:rPr>
              <a:t>20</a:t>
            </a:r>
            <a:r>
              <a:rPr lang="zh-CN" altLang="en-US" sz="1800" b="1" dirty="0">
                <a:latin typeface="+mn-lt"/>
                <a:ea typeface="+mn-ea"/>
                <a:cs typeface="+mn-ea"/>
                <a:sym typeface="+mn-lt"/>
              </a:rPr>
              <a:t>世纪</a:t>
            </a:r>
            <a:r>
              <a:rPr lang="en-US" altLang="zh-CN" sz="1800" b="1" dirty="0">
                <a:latin typeface="+mn-lt"/>
                <a:ea typeface="+mn-ea"/>
                <a:cs typeface="+mn-ea"/>
                <a:sym typeface="+mn-lt"/>
              </a:rPr>
              <a:t>60</a:t>
            </a:r>
            <a:r>
              <a:rPr lang="zh-CN" altLang="en-US" sz="1800" b="1" dirty="0">
                <a:latin typeface="+mn-lt"/>
                <a:ea typeface="+mn-ea"/>
                <a:cs typeface="+mn-ea"/>
                <a:sym typeface="+mn-lt"/>
              </a:rPr>
              <a:t>年代中期</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多道程序设计的基本概念</a:t>
            </a:r>
            <a:br>
              <a:rPr lang="zh-CN" altLang="en-US" sz="1800" dirty="0">
                <a:latin typeface="+mn-lt"/>
                <a:ea typeface="+mn-ea"/>
                <a:cs typeface="+mn-ea"/>
                <a:sym typeface="+mn-lt"/>
              </a:rPr>
            </a:br>
            <a:r>
              <a:rPr lang="zh-CN" altLang="en-US" sz="1800" dirty="0">
                <a:latin typeface="+mn-lt"/>
                <a:ea typeface="+mn-ea"/>
                <a:cs typeface="+mn-ea"/>
                <a:sym typeface="+mn-lt"/>
              </a:rPr>
              <a:t>　　为了进一步提高资源的利用率和系统吞吐量，在</a:t>
            </a:r>
            <a:r>
              <a:rPr lang="en-US" altLang="zh-CN" sz="1800" dirty="0">
                <a:latin typeface="+mn-lt"/>
                <a:ea typeface="+mn-ea"/>
                <a:cs typeface="+mn-ea"/>
                <a:sym typeface="+mn-lt"/>
              </a:rPr>
              <a:t>20</a:t>
            </a:r>
            <a:r>
              <a:rPr lang="zh-CN" altLang="en-US" sz="1800" dirty="0">
                <a:latin typeface="+mn-lt"/>
                <a:ea typeface="+mn-ea"/>
                <a:cs typeface="+mn-ea"/>
                <a:sym typeface="+mn-lt"/>
              </a:rPr>
              <a:t>世纪</a:t>
            </a:r>
            <a:r>
              <a:rPr lang="en-US" altLang="zh-CN" sz="1800" dirty="0">
                <a:latin typeface="+mn-lt"/>
                <a:ea typeface="+mn-ea"/>
                <a:cs typeface="+mn-ea"/>
                <a:sym typeface="+mn-lt"/>
              </a:rPr>
              <a:t>60</a:t>
            </a:r>
            <a:r>
              <a:rPr lang="zh-CN" altLang="en-US" sz="1800" dirty="0">
                <a:latin typeface="+mn-lt"/>
                <a:ea typeface="+mn-ea"/>
                <a:cs typeface="+mn-ea"/>
                <a:sym typeface="+mn-lt"/>
              </a:rPr>
              <a:t>年代中期引入了多道程序设计技术，由此形成了</a:t>
            </a:r>
            <a:r>
              <a:rPr lang="zh-CN" altLang="en-US" sz="1800" dirty="0">
                <a:solidFill>
                  <a:srgbClr val="FF0000"/>
                </a:solidFill>
                <a:latin typeface="+mn-lt"/>
                <a:ea typeface="+mn-ea"/>
                <a:cs typeface="+mn-ea"/>
                <a:sym typeface="+mn-lt"/>
              </a:rPr>
              <a:t>多道批处理系统</a:t>
            </a:r>
            <a:r>
              <a:rPr lang="zh-CN" altLang="en-US" sz="1800" dirty="0">
                <a:latin typeface="+mn-lt"/>
                <a:ea typeface="+mn-ea"/>
                <a:cs typeface="+mn-ea"/>
                <a:sym typeface="+mn-lt"/>
              </a:rPr>
              <a:t>。图</a:t>
            </a:r>
            <a:r>
              <a:rPr lang="en-US" altLang="zh-CN" sz="1800" dirty="0">
                <a:latin typeface="+mn-lt"/>
                <a:ea typeface="+mn-ea"/>
                <a:cs typeface="+mn-ea"/>
                <a:sym typeface="+mn-lt"/>
              </a:rPr>
              <a:t>1-6</a:t>
            </a:r>
            <a:r>
              <a:rPr lang="zh-CN" altLang="en-US" sz="1800" dirty="0">
                <a:latin typeface="+mn-lt"/>
                <a:ea typeface="+mn-ea"/>
                <a:cs typeface="+mn-ea"/>
                <a:sym typeface="+mn-lt"/>
              </a:rPr>
              <a:t>示出了四道程序时的运行情况。</a:t>
            </a:r>
            <a:br>
              <a:rPr lang="en-US" altLang="zh-CN" sz="1800" dirty="0">
                <a:latin typeface="+mn-lt"/>
                <a:ea typeface="+mn-ea"/>
                <a:cs typeface="+mn-ea"/>
                <a:sym typeface="+mn-lt"/>
              </a:rPr>
            </a:br>
            <a:br>
              <a:rPr lang="en-US" altLang="zh-CN" sz="1800" dirty="0">
                <a:latin typeface="+mn-lt"/>
                <a:ea typeface="+mn-ea"/>
                <a:cs typeface="+mn-ea"/>
                <a:sym typeface="+mn-lt"/>
              </a:rPr>
            </a:br>
            <a:endParaRPr lang="zh-CN" altLang="en-US" sz="1800" dirty="0">
              <a:latin typeface="+mn-lt"/>
              <a:ea typeface="+mn-ea"/>
              <a:cs typeface="+mn-ea"/>
              <a:sym typeface="+mn-lt"/>
            </a:endParaRPr>
          </a:p>
        </p:txBody>
      </p:sp>
      <p:sp>
        <p:nvSpPr>
          <p:cNvPr id="4" name="文本框 3">
            <a:extLst>
              <a:ext uri="{FF2B5EF4-FFF2-40B4-BE49-F238E27FC236}">
                <a16:creationId xmlns:a16="http://schemas.microsoft.com/office/drawing/2014/main" id="{AF26F3F0-4D06-4E57-9D38-B218E24986FC}"/>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pic>
        <p:nvPicPr>
          <p:cNvPr id="5" name="图片 4">
            <a:extLst>
              <a:ext uri="{FF2B5EF4-FFF2-40B4-BE49-F238E27FC236}">
                <a16:creationId xmlns:a16="http://schemas.microsoft.com/office/drawing/2014/main" id="{C79FA91A-FA06-6C4F-8C89-7B7887704685}"/>
              </a:ext>
            </a:extLst>
          </p:cNvPr>
          <p:cNvPicPr>
            <a:picLocks noChangeAspect="1"/>
          </p:cNvPicPr>
          <p:nvPr/>
        </p:nvPicPr>
        <p:blipFill>
          <a:blip r:embed="rId2"/>
          <a:stretch>
            <a:fillRect/>
          </a:stretch>
        </p:blipFill>
        <p:spPr>
          <a:xfrm>
            <a:off x="8942139" y="2522796"/>
            <a:ext cx="1853258" cy="1997045"/>
          </a:xfrm>
          <a:prstGeom prst="rect">
            <a:avLst/>
          </a:prstGeom>
        </p:spPr>
      </p:pic>
      <p:sp>
        <p:nvSpPr>
          <p:cNvPr id="6" name="灯片编号占位符 5">
            <a:extLst>
              <a:ext uri="{FF2B5EF4-FFF2-40B4-BE49-F238E27FC236}">
                <a16:creationId xmlns:a16="http://schemas.microsoft.com/office/drawing/2014/main" id="{FE1923CF-6946-7F43-B994-BD4582A70E0E}"/>
              </a:ext>
            </a:extLst>
          </p:cNvPr>
          <p:cNvSpPr>
            <a:spLocks noGrp="1"/>
          </p:cNvSpPr>
          <p:nvPr>
            <p:ph type="sldNum" sz="quarter" idx="11"/>
          </p:nvPr>
        </p:nvSpPr>
        <p:spPr/>
        <p:txBody>
          <a:bodyPr/>
          <a:lstStyle/>
          <a:p>
            <a:pPr>
              <a:defRPr/>
            </a:pPr>
            <a:fld id="{AD8A1803-9DE3-4EB3-BC11-0E54EC1517AB}" type="slidenum">
              <a:rPr lang="en-US" smtClean="0"/>
              <a:pPr>
                <a:defRPr/>
              </a:pPr>
              <a:t>24</a:t>
            </a:fld>
            <a:endParaRPr lang="en-US"/>
          </a:p>
        </p:txBody>
      </p:sp>
    </p:spTree>
    <p:extLst>
      <p:ext uri="{BB962C8B-B14F-4D97-AF65-F5344CB8AC3E}">
        <p14:creationId xmlns:p14="http://schemas.microsoft.com/office/powerpoint/2010/main" val="1942149821"/>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7" name="Rectangle 3">
            <a:extLst>
              <a:ext uri="{FF2B5EF4-FFF2-40B4-BE49-F238E27FC236}">
                <a16:creationId xmlns:a16="http://schemas.microsoft.com/office/drawing/2014/main" id="{0C64E663-FA47-4310-A182-9CFFF7D03F2C}"/>
              </a:ext>
            </a:extLst>
          </p:cNvPr>
          <p:cNvSpPr>
            <a:spLocks noGrp="1" noChangeArrowheads="1"/>
          </p:cNvSpPr>
          <p:nvPr>
            <p:ph idx="1"/>
          </p:nvPr>
        </p:nvSpPr>
        <p:spPr>
          <a:xfrm>
            <a:off x="2180658" y="5435287"/>
            <a:ext cx="3419475" cy="458788"/>
          </a:xfrm>
        </p:spPr>
        <p:txBody>
          <a:bodyPr rtlCol="0">
            <a:spAutoFit/>
          </a:bodyPr>
          <a:lstStyle/>
          <a:p>
            <a:pPr marL="0" indent="0" algn="ctr" eaLnBrk="1" fontAlgn="auto" hangingPunct="1">
              <a:lnSpc>
                <a:spcPct val="15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1-6  </a:t>
            </a:r>
            <a:r>
              <a:rPr lang="zh-CN" altLang="en-US" dirty="0">
                <a:latin typeface="+mn-lt"/>
                <a:ea typeface="+mn-ea"/>
                <a:cs typeface="+mn-ea"/>
                <a:sym typeface="+mn-lt"/>
              </a:rPr>
              <a:t>多道程序的运行情况</a:t>
            </a:r>
          </a:p>
        </p:txBody>
      </p:sp>
      <p:pic>
        <p:nvPicPr>
          <p:cNvPr id="20483" name="Picture 4">
            <a:extLst>
              <a:ext uri="{FF2B5EF4-FFF2-40B4-BE49-F238E27FC236}">
                <a16:creationId xmlns:a16="http://schemas.microsoft.com/office/drawing/2014/main" id="{499C50C8-62AA-4CBF-B8CF-488113680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1425064"/>
            <a:ext cx="7774202" cy="373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8B1DF30-7A9A-4F49-A3C3-1AE9FFB866A5}"/>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FE8B9906-D479-CD43-B0CC-F9D3AF63CD99}"/>
              </a:ext>
            </a:extLst>
          </p:cNvPr>
          <p:cNvSpPr>
            <a:spLocks noGrp="1"/>
          </p:cNvSpPr>
          <p:nvPr>
            <p:ph type="sldNum" sz="quarter" idx="11"/>
          </p:nvPr>
        </p:nvSpPr>
        <p:spPr/>
        <p:txBody>
          <a:bodyPr/>
          <a:lstStyle/>
          <a:p>
            <a:pPr>
              <a:defRPr/>
            </a:pPr>
            <a:fld id="{AD8A1803-9DE3-4EB3-BC11-0E54EC1517AB}" type="slidenum">
              <a:rPr lang="en-US" smtClean="0"/>
              <a:pPr>
                <a:defRPr/>
              </a:pPr>
              <a:t>25</a:t>
            </a:fld>
            <a:endParaRPr lang="en-US"/>
          </a:p>
        </p:txBody>
      </p:sp>
      <p:sp>
        <p:nvSpPr>
          <p:cNvPr id="2" name="文本框 1">
            <a:extLst>
              <a:ext uri="{FF2B5EF4-FFF2-40B4-BE49-F238E27FC236}">
                <a16:creationId xmlns:a16="http://schemas.microsoft.com/office/drawing/2014/main" id="{49AC2ACA-3AD8-D34B-8331-C5187F0FF26F}"/>
              </a:ext>
            </a:extLst>
          </p:cNvPr>
          <p:cNvSpPr txBox="1"/>
          <p:nvPr/>
        </p:nvSpPr>
        <p:spPr>
          <a:xfrm>
            <a:off x="8472264" y="1988840"/>
            <a:ext cx="3960440" cy="3539430"/>
          </a:xfrm>
          <a:prstGeom prst="rect">
            <a:avLst/>
          </a:prstGeom>
          <a:noFill/>
        </p:spPr>
        <p:txBody>
          <a:bodyPr wrap="square" rtlCol="0">
            <a:spAutoFit/>
          </a:bodyPr>
          <a:lstStyle/>
          <a:p>
            <a:pPr marL="742950" indent="-742950">
              <a:buAutoNum type="arabicPeriod"/>
            </a:pPr>
            <a:r>
              <a:rPr kumimoji="1" lang="zh-CN" altLang="en-US" sz="3200" dirty="0"/>
              <a:t>先来先服务。</a:t>
            </a:r>
            <a:endParaRPr kumimoji="1" lang="en-US" altLang="zh-CN" sz="3200" dirty="0"/>
          </a:p>
          <a:p>
            <a:pPr marL="742950" indent="-742950">
              <a:buAutoNum type="arabicPeriod"/>
            </a:pPr>
            <a:r>
              <a:rPr kumimoji="1" lang="zh-CN" altLang="en-US" sz="3200" dirty="0"/>
              <a:t>程序执行过程当中使用非抢占方式。</a:t>
            </a:r>
            <a:endParaRPr kumimoji="1" lang="en-US" altLang="zh-CN" sz="3200" dirty="0"/>
          </a:p>
          <a:p>
            <a:pPr marL="742950" indent="-742950">
              <a:buAutoNum type="arabicPeriod"/>
            </a:pPr>
            <a:r>
              <a:rPr kumimoji="1" lang="en-US" altLang="zh-CN" sz="3200" dirty="0"/>
              <a:t>A-D</a:t>
            </a:r>
            <a:r>
              <a:rPr kumimoji="1" lang="zh-CN" altLang="en-US" sz="3200" dirty="0"/>
              <a:t>四个程序使用的</a:t>
            </a:r>
            <a:r>
              <a:rPr kumimoji="1" lang="en-US" altLang="zh-CN" sz="3200" dirty="0"/>
              <a:t>I/O</a:t>
            </a:r>
            <a:r>
              <a:rPr kumimoji="1" lang="zh-CN" altLang="en-US" sz="3200" dirty="0"/>
              <a:t>设备是不同的。</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a:extLst>
              <a:ext uri="{FF2B5EF4-FFF2-40B4-BE49-F238E27FC236}">
                <a16:creationId xmlns:a16="http://schemas.microsoft.com/office/drawing/2014/main" id="{BE8EF7CE-A228-4E9F-954E-155420D1958D}"/>
              </a:ext>
            </a:extLst>
          </p:cNvPr>
          <p:cNvSpPr>
            <a:spLocks noGrp="1" noChangeArrowheads="1"/>
          </p:cNvSpPr>
          <p:nvPr>
            <p:ph type="title"/>
          </p:nvPr>
        </p:nvSpPr>
        <p:spPr>
          <a:xfrm>
            <a:off x="805732" y="1143098"/>
            <a:ext cx="10042796" cy="2536400"/>
          </a:xfrm>
        </p:spPr>
        <p:txBody>
          <a:bodyPr wrap="square"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1.2.3  </a:t>
            </a:r>
            <a:r>
              <a:rPr lang="zh-CN" altLang="en-US" sz="1800" b="1" dirty="0">
                <a:latin typeface="+mn-lt"/>
                <a:ea typeface="+mn-ea"/>
                <a:cs typeface="+mn-ea"/>
                <a:sym typeface="+mn-lt"/>
              </a:rPr>
              <a:t>多道批处理系统</a:t>
            </a:r>
            <a:r>
              <a:rPr lang="en-US" altLang="zh-CN" sz="1800" b="1" dirty="0">
                <a:latin typeface="+mn-lt"/>
                <a:ea typeface="+mn-ea"/>
                <a:cs typeface="+mn-ea"/>
                <a:sym typeface="+mn-lt"/>
              </a:rPr>
              <a:t>(</a:t>
            </a:r>
            <a:r>
              <a:rPr lang="en-US" altLang="zh-CN" sz="1800" b="1" dirty="0" err="1">
                <a:latin typeface="+mn-lt"/>
                <a:ea typeface="+mn-ea"/>
                <a:cs typeface="+mn-ea"/>
                <a:sym typeface="+mn-lt"/>
              </a:rPr>
              <a:t>Multiprogrammed</a:t>
            </a:r>
            <a:r>
              <a:rPr lang="en-US" altLang="zh-CN" sz="1800" b="1" dirty="0">
                <a:latin typeface="+mn-lt"/>
                <a:ea typeface="+mn-ea"/>
                <a:cs typeface="+mn-ea"/>
                <a:sym typeface="+mn-lt"/>
              </a:rPr>
              <a:t> Batch Processing System)</a:t>
            </a:r>
            <a:r>
              <a:rPr lang="zh-CN" altLang="en-US" sz="1800" b="1" dirty="0">
                <a:latin typeface="+mn-lt"/>
                <a:ea typeface="+mn-ea"/>
                <a:cs typeface="+mn-ea"/>
                <a:sym typeface="+mn-lt"/>
              </a:rPr>
              <a:t>   </a:t>
            </a:r>
            <a:r>
              <a:rPr lang="en-US" altLang="zh-CN" sz="1800" b="1" dirty="0">
                <a:latin typeface="+mn-lt"/>
                <a:ea typeface="+mn-ea"/>
                <a:cs typeface="+mn-ea"/>
                <a:sym typeface="+mn-lt"/>
              </a:rPr>
              <a:t>20</a:t>
            </a:r>
            <a:r>
              <a:rPr lang="zh-CN" altLang="en-US" sz="1800" b="1" dirty="0">
                <a:latin typeface="+mn-lt"/>
                <a:ea typeface="+mn-ea"/>
                <a:cs typeface="+mn-ea"/>
                <a:sym typeface="+mn-lt"/>
              </a:rPr>
              <a:t>世纪</a:t>
            </a:r>
            <a:r>
              <a:rPr lang="en-US" altLang="zh-CN" sz="1800" b="1" dirty="0">
                <a:latin typeface="+mn-lt"/>
                <a:ea typeface="+mn-ea"/>
                <a:cs typeface="+mn-ea"/>
                <a:sym typeface="+mn-lt"/>
              </a:rPr>
              <a:t>60</a:t>
            </a:r>
            <a:r>
              <a:rPr lang="zh-CN" altLang="en-US" sz="1800" b="1" dirty="0">
                <a:latin typeface="+mn-lt"/>
                <a:ea typeface="+mn-ea"/>
                <a:cs typeface="+mn-ea"/>
                <a:sym typeface="+mn-lt"/>
              </a:rPr>
              <a:t>年代中期</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多道程序设计的基本概念</a:t>
            </a:r>
            <a:br>
              <a:rPr lang="zh-CN" altLang="en-US" sz="1800" dirty="0">
                <a:latin typeface="+mn-lt"/>
                <a:ea typeface="+mn-ea"/>
                <a:cs typeface="+mn-ea"/>
                <a:sym typeface="+mn-lt"/>
              </a:rPr>
            </a:br>
            <a:r>
              <a:rPr lang="zh-CN" altLang="en-US" sz="1800" dirty="0">
                <a:latin typeface="+mn-lt"/>
                <a:ea typeface="+mn-ea"/>
                <a:cs typeface="+mn-ea"/>
                <a:sym typeface="+mn-lt"/>
              </a:rPr>
              <a:t>　　为了进一步提高资源的利用率和系统吞吐量，在</a:t>
            </a:r>
            <a:r>
              <a:rPr lang="en-US" altLang="zh-CN" sz="1800" dirty="0">
                <a:latin typeface="+mn-lt"/>
                <a:ea typeface="+mn-ea"/>
                <a:cs typeface="+mn-ea"/>
                <a:sym typeface="+mn-lt"/>
              </a:rPr>
              <a:t>20</a:t>
            </a:r>
            <a:r>
              <a:rPr lang="zh-CN" altLang="en-US" sz="1800" dirty="0">
                <a:latin typeface="+mn-lt"/>
                <a:ea typeface="+mn-ea"/>
                <a:cs typeface="+mn-ea"/>
                <a:sym typeface="+mn-lt"/>
              </a:rPr>
              <a:t>世纪</a:t>
            </a:r>
            <a:r>
              <a:rPr lang="en-US" altLang="zh-CN" sz="1800" dirty="0">
                <a:latin typeface="+mn-lt"/>
                <a:ea typeface="+mn-ea"/>
                <a:cs typeface="+mn-ea"/>
                <a:sym typeface="+mn-lt"/>
              </a:rPr>
              <a:t>60</a:t>
            </a:r>
            <a:r>
              <a:rPr lang="zh-CN" altLang="en-US" sz="1800" dirty="0">
                <a:latin typeface="+mn-lt"/>
                <a:ea typeface="+mn-ea"/>
                <a:cs typeface="+mn-ea"/>
                <a:sym typeface="+mn-lt"/>
              </a:rPr>
              <a:t>年代中期引入了多道程序设计技术，由此形成了</a:t>
            </a:r>
            <a:r>
              <a:rPr lang="zh-CN" altLang="en-US" sz="1800" dirty="0">
                <a:solidFill>
                  <a:srgbClr val="FF0000"/>
                </a:solidFill>
                <a:latin typeface="+mn-lt"/>
                <a:ea typeface="+mn-ea"/>
                <a:cs typeface="+mn-ea"/>
                <a:sym typeface="+mn-lt"/>
              </a:rPr>
              <a:t>多道批处理系统</a:t>
            </a:r>
            <a:r>
              <a:rPr lang="zh-CN" altLang="en-US" sz="1800" dirty="0">
                <a:latin typeface="+mn-lt"/>
                <a:ea typeface="+mn-ea"/>
                <a:cs typeface="+mn-ea"/>
                <a:sym typeface="+mn-lt"/>
              </a:rPr>
              <a:t>。图</a:t>
            </a:r>
            <a:r>
              <a:rPr lang="en-US" altLang="zh-CN" sz="1800" dirty="0">
                <a:latin typeface="+mn-lt"/>
                <a:ea typeface="+mn-ea"/>
                <a:cs typeface="+mn-ea"/>
                <a:sym typeface="+mn-lt"/>
              </a:rPr>
              <a:t>1-6</a:t>
            </a:r>
            <a:r>
              <a:rPr lang="zh-CN" altLang="en-US" sz="1800" dirty="0">
                <a:latin typeface="+mn-lt"/>
                <a:ea typeface="+mn-ea"/>
                <a:cs typeface="+mn-ea"/>
                <a:sym typeface="+mn-lt"/>
              </a:rPr>
              <a:t>示出了四道程序时的运行情况。</a:t>
            </a:r>
            <a:br>
              <a:rPr lang="en-US" altLang="zh-CN" sz="1800" dirty="0">
                <a:latin typeface="+mn-lt"/>
                <a:ea typeface="+mn-ea"/>
                <a:cs typeface="+mn-ea"/>
                <a:sym typeface="+mn-lt"/>
              </a:rPr>
            </a:br>
            <a:br>
              <a:rPr lang="en-US" altLang="zh-CN" sz="1800" dirty="0">
                <a:latin typeface="+mn-lt"/>
                <a:ea typeface="+mn-ea"/>
                <a:cs typeface="+mn-ea"/>
                <a:sym typeface="+mn-lt"/>
              </a:rPr>
            </a:br>
            <a:endParaRPr lang="zh-CN" altLang="en-US" sz="1800" dirty="0">
              <a:latin typeface="+mn-lt"/>
              <a:ea typeface="+mn-ea"/>
              <a:cs typeface="+mn-ea"/>
              <a:sym typeface="+mn-lt"/>
            </a:endParaRPr>
          </a:p>
        </p:txBody>
      </p:sp>
      <p:sp>
        <p:nvSpPr>
          <p:cNvPr id="4" name="文本框 3">
            <a:extLst>
              <a:ext uri="{FF2B5EF4-FFF2-40B4-BE49-F238E27FC236}">
                <a16:creationId xmlns:a16="http://schemas.microsoft.com/office/drawing/2014/main" id="{AF26F3F0-4D06-4E57-9D38-B218E24986FC}"/>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矩形 2">
            <a:extLst>
              <a:ext uri="{FF2B5EF4-FFF2-40B4-BE49-F238E27FC236}">
                <a16:creationId xmlns:a16="http://schemas.microsoft.com/office/drawing/2014/main" id="{E0BFFF34-C9D7-E744-B688-B1B7F60D8E04}"/>
              </a:ext>
            </a:extLst>
          </p:cNvPr>
          <p:cNvSpPr/>
          <p:nvPr/>
        </p:nvSpPr>
        <p:spPr>
          <a:xfrm>
            <a:off x="1200672" y="3068960"/>
            <a:ext cx="10153128" cy="3139321"/>
          </a:xfrm>
          <a:prstGeom prst="rect">
            <a:avLst/>
          </a:prstGeom>
        </p:spPr>
        <p:txBody>
          <a:bodyPr wrap="square">
            <a:spAutoFit/>
          </a:bodyPr>
          <a:lstStyle/>
          <a:p>
            <a:r>
              <a:rPr lang="en-US" altLang="zh-CN" dirty="0">
                <a:cs typeface="+mn-ea"/>
                <a:sym typeface="+mn-lt"/>
              </a:rPr>
              <a:t>1</a:t>
            </a:r>
            <a:r>
              <a:rPr lang="zh-CN" altLang="en-US" dirty="0">
                <a:cs typeface="+mn-ea"/>
                <a:sym typeface="+mn-lt"/>
              </a:rPr>
              <a:t>） 需要让一台计算机干</a:t>
            </a:r>
            <a:r>
              <a:rPr lang="zh-CN" altLang="en-US" dirty="0">
                <a:solidFill>
                  <a:srgbClr val="FF0000"/>
                </a:solidFill>
                <a:cs typeface="+mn-ea"/>
                <a:sym typeface="+mn-lt"/>
              </a:rPr>
              <a:t>多种事</a:t>
            </a:r>
            <a:endParaRPr lang="en-US" altLang="zh-CN" dirty="0">
              <a:solidFill>
                <a:srgbClr val="FF0000"/>
              </a:solidFill>
              <a:cs typeface="+mn-ea"/>
              <a:sym typeface="+mn-lt"/>
            </a:endParaRPr>
          </a:p>
          <a:p>
            <a:endParaRPr lang="en-US" altLang="zh-CN" dirty="0">
              <a:solidFill>
                <a:srgbClr val="FF0000"/>
              </a:solidFill>
              <a:cs typeface="+mn-ea"/>
              <a:sym typeface="+mn-lt"/>
            </a:endParaRPr>
          </a:p>
          <a:p>
            <a:r>
              <a:rPr lang="zh-CN" altLang="en-US" dirty="0">
                <a:solidFill>
                  <a:srgbClr val="FF0000"/>
                </a:solidFill>
                <a:cs typeface="+mn-ea"/>
                <a:sym typeface="+mn-lt"/>
              </a:rPr>
              <a:t>       前一个任务执行不下去，例如等待</a:t>
            </a:r>
            <a:r>
              <a:rPr lang="en-US" altLang="zh-CN" dirty="0">
                <a:solidFill>
                  <a:srgbClr val="FF0000"/>
                </a:solidFill>
                <a:cs typeface="+mn-ea"/>
                <a:sym typeface="+mn-lt"/>
              </a:rPr>
              <a:t>I/O</a:t>
            </a:r>
            <a:r>
              <a:rPr lang="zh-CN" altLang="en-US" dirty="0">
                <a:solidFill>
                  <a:srgbClr val="FF0000"/>
                </a:solidFill>
                <a:cs typeface="+mn-ea"/>
                <a:sym typeface="+mn-lt"/>
              </a:rPr>
              <a:t>数据，则切换第二个任务</a:t>
            </a:r>
            <a:br>
              <a:rPr lang="en-US" altLang="zh-CN" dirty="0">
                <a:cs typeface="+mn-ea"/>
                <a:sym typeface="+mn-lt"/>
              </a:rPr>
            </a:br>
            <a:endParaRPr lang="en-US" altLang="zh-CN" dirty="0">
              <a:cs typeface="+mn-ea"/>
              <a:sym typeface="+mn-lt"/>
            </a:endParaRPr>
          </a:p>
          <a:p>
            <a:r>
              <a:rPr lang="en-US" altLang="zh-CN" dirty="0">
                <a:cs typeface="+mn-ea"/>
                <a:sym typeface="+mn-lt"/>
              </a:rPr>
              <a:t>2</a:t>
            </a:r>
            <a:r>
              <a:rPr lang="zh-CN" altLang="en-US" dirty="0">
                <a:cs typeface="+mn-ea"/>
                <a:sym typeface="+mn-lt"/>
              </a:rPr>
              <a:t>） </a:t>
            </a:r>
            <a:r>
              <a:rPr lang="zh-CN" altLang="en-US" dirty="0">
                <a:solidFill>
                  <a:srgbClr val="FF0000"/>
                </a:solidFill>
                <a:cs typeface="+mn-ea"/>
                <a:sym typeface="+mn-lt"/>
              </a:rPr>
              <a:t>多道程序</a:t>
            </a:r>
            <a:r>
              <a:rPr lang="zh-CN" altLang="en-US" dirty="0">
                <a:cs typeface="+mn-ea"/>
                <a:sym typeface="+mn-lt"/>
              </a:rPr>
              <a:t>同时运行</a:t>
            </a:r>
            <a:br>
              <a:rPr lang="en-US" altLang="zh-CN" dirty="0">
                <a:cs typeface="+mn-ea"/>
                <a:sym typeface="+mn-lt"/>
              </a:rPr>
            </a:br>
            <a:endParaRPr lang="en-US" altLang="zh-CN" dirty="0">
              <a:cs typeface="+mn-ea"/>
              <a:sym typeface="+mn-lt"/>
            </a:endParaRPr>
          </a:p>
          <a:p>
            <a:r>
              <a:rPr lang="en-US" altLang="zh-CN" dirty="0">
                <a:cs typeface="+mn-ea"/>
                <a:sym typeface="+mn-lt"/>
              </a:rPr>
              <a:t>3</a:t>
            </a:r>
            <a:r>
              <a:rPr lang="zh-CN" altLang="en-US" dirty="0">
                <a:cs typeface="+mn-ea"/>
                <a:sym typeface="+mn-lt"/>
              </a:rPr>
              <a:t>）</a:t>
            </a:r>
            <a:r>
              <a:rPr lang="zh-CN" altLang="en-US" dirty="0">
                <a:solidFill>
                  <a:srgbClr val="FF0000"/>
                </a:solidFill>
                <a:cs typeface="+mn-ea"/>
                <a:sym typeface="+mn-lt"/>
              </a:rPr>
              <a:t>作业之间的切换和调度</a:t>
            </a:r>
            <a:r>
              <a:rPr lang="zh-CN" altLang="en-US" dirty="0">
                <a:cs typeface="+mn-ea"/>
                <a:sym typeface="+mn-lt"/>
              </a:rPr>
              <a:t>成为核心：可同时处理一个任务的</a:t>
            </a:r>
            <a:r>
              <a:rPr lang="en-US" altLang="zh-CN" dirty="0">
                <a:cs typeface="+mn-ea"/>
                <a:sym typeface="+mn-lt"/>
              </a:rPr>
              <a:t>IO</a:t>
            </a:r>
            <a:r>
              <a:rPr lang="zh-CN" altLang="en-US" dirty="0">
                <a:cs typeface="+mn-ea"/>
                <a:sym typeface="+mn-lt"/>
              </a:rPr>
              <a:t> 与 另外一个任务的计算</a:t>
            </a:r>
            <a:endParaRPr lang="en-US" altLang="zh-CN" dirty="0">
              <a:cs typeface="+mn-ea"/>
              <a:sym typeface="+mn-lt"/>
            </a:endParaRPr>
          </a:p>
          <a:p>
            <a:endParaRPr lang="en-US" altLang="zh-CN" dirty="0">
              <a:cs typeface="+mn-ea"/>
              <a:sym typeface="+mn-lt"/>
            </a:endParaRPr>
          </a:p>
          <a:p>
            <a:r>
              <a:rPr lang="zh-CN" altLang="en-US" dirty="0"/>
              <a:t>      </a:t>
            </a:r>
            <a:r>
              <a:rPr lang="zh-CN" altLang="en-US" dirty="0">
                <a:solidFill>
                  <a:srgbClr val="FF0000"/>
                </a:solidFill>
              </a:rPr>
              <a:t>多进程结构和进程管理概念</a:t>
            </a:r>
            <a:r>
              <a:rPr lang="zh-CN" altLang="en-US" dirty="0"/>
              <a:t>萌芽</a:t>
            </a:r>
            <a:endParaRPr lang="en-US" altLang="zh-CN" dirty="0"/>
          </a:p>
          <a:p>
            <a:endParaRPr lang="en-US" altLang="zh-CN" dirty="0"/>
          </a:p>
          <a:p>
            <a:r>
              <a:rPr lang="en-US" altLang="zh-CN" dirty="0"/>
              <a:t>4</a:t>
            </a:r>
            <a:r>
              <a:rPr lang="zh-CN" altLang="en-US" dirty="0"/>
              <a:t>） 例如：</a:t>
            </a:r>
            <a:r>
              <a:rPr lang="en-US" altLang="zh-CN" dirty="0"/>
              <a:t>IBM</a:t>
            </a:r>
            <a:r>
              <a:rPr lang="zh-CN" altLang="en-US" dirty="0"/>
              <a:t> </a:t>
            </a:r>
            <a:r>
              <a:rPr lang="en-US" altLang="zh-CN" dirty="0"/>
              <a:t>OS/360</a:t>
            </a:r>
            <a:endParaRPr lang="zh-CN" altLang="en-US" dirty="0"/>
          </a:p>
        </p:txBody>
      </p:sp>
      <p:pic>
        <p:nvPicPr>
          <p:cNvPr id="5" name="图片 4">
            <a:extLst>
              <a:ext uri="{FF2B5EF4-FFF2-40B4-BE49-F238E27FC236}">
                <a16:creationId xmlns:a16="http://schemas.microsoft.com/office/drawing/2014/main" id="{C79FA91A-FA06-6C4F-8C89-7B7887704685}"/>
              </a:ext>
            </a:extLst>
          </p:cNvPr>
          <p:cNvPicPr>
            <a:picLocks noChangeAspect="1"/>
          </p:cNvPicPr>
          <p:nvPr/>
        </p:nvPicPr>
        <p:blipFill>
          <a:blip r:embed="rId2"/>
          <a:stretch>
            <a:fillRect/>
          </a:stretch>
        </p:blipFill>
        <p:spPr>
          <a:xfrm>
            <a:off x="8942139" y="2522796"/>
            <a:ext cx="1853258" cy="1997045"/>
          </a:xfrm>
          <a:prstGeom prst="rect">
            <a:avLst/>
          </a:prstGeom>
        </p:spPr>
      </p:pic>
      <p:sp>
        <p:nvSpPr>
          <p:cNvPr id="6" name="灯片编号占位符 5">
            <a:extLst>
              <a:ext uri="{FF2B5EF4-FFF2-40B4-BE49-F238E27FC236}">
                <a16:creationId xmlns:a16="http://schemas.microsoft.com/office/drawing/2014/main" id="{FE1923CF-6946-7F43-B994-BD4582A70E0E}"/>
              </a:ext>
            </a:extLst>
          </p:cNvPr>
          <p:cNvSpPr>
            <a:spLocks noGrp="1"/>
          </p:cNvSpPr>
          <p:nvPr>
            <p:ph type="sldNum" sz="quarter" idx="11"/>
          </p:nvPr>
        </p:nvSpPr>
        <p:spPr/>
        <p:txBody>
          <a:bodyPr/>
          <a:lstStyle/>
          <a:p>
            <a:pPr>
              <a:defRPr/>
            </a:pPr>
            <a:fld id="{AD8A1803-9DE3-4EB3-BC11-0E54EC1517AB}" type="slidenum">
              <a:rPr lang="en-US" smtClean="0"/>
              <a:pPr>
                <a:defRPr/>
              </a:pPr>
              <a:t>26</a:t>
            </a:fld>
            <a:endParaRPr lang="en-US"/>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a:extLst>
              <a:ext uri="{FF2B5EF4-FFF2-40B4-BE49-F238E27FC236}">
                <a16:creationId xmlns:a16="http://schemas.microsoft.com/office/drawing/2014/main" id="{BE8EF7CE-A228-4E9F-954E-155420D1958D}"/>
              </a:ext>
            </a:extLst>
          </p:cNvPr>
          <p:cNvSpPr>
            <a:spLocks noGrp="1" noChangeArrowheads="1"/>
          </p:cNvSpPr>
          <p:nvPr>
            <p:ph type="title"/>
          </p:nvPr>
        </p:nvSpPr>
        <p:spPr>
          <a:xfrm>
            <a:off x="805732" y="1143098"/>
            <a:ext cx="10042796" cy="2536400"/>
          </a:xfrm>
        </p:spPr>
        <p:txBody>
          <a:bodyPr wrap="square"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1.2.3  </a:t>
            </a:r>
            <a:r>
              <a:rPr lang="zh-CN" altLang="en-US" sz="1800" b="1" dirty="0">
                <a:latin typeface="+mn-lt"/>
                <a:ea typeface="+mn-ea"/>
                <a:cs typeface="+mn-ea"/>
                <a:sym typeface="+mn-lt"/>
              </a:rPr>
              <a:t>多道批处理系统</a:t>
            </a:r>
            <a:r>
              <a:rPr lang="en-US" altLang="zh-CN" sz="1800" b="1" dirty="0">
                <a:latin typeface="+mn-lt"/>
                <a:ea typeface="+mn-ea"/>
                <a:cs typeface="+mn-ea"/>
                <a:sym typeface="+mn-lt"/>
              </a:rPr>
              <a:t>(</a:t>
            </a:r>
            <a:r>
              <a:rPr lang="en-US" altLang="zh-CN" sz="1800" b="1" dirty="0" err="1">
                <a:latin typeface="+mn-lt"/>
                <a:ea typeface="+mn-ea"/>
                <a:cs typeface="+mn-ea"/>
                <a:sym typeface="+mn-lt"/>
              </a:rPr>
              <a:t>Multiprogrammed</a:t>
            </a:r>
            <a:r>
              <a:rPr lang="en-US" altLang="zh-CN" sz="1800" b="1" dirty="0">
                <a:latin typeface="+mn-lt"/>
                <a:ea typeface="+mn-ea"/>
                <a:cs typeface="+mn-ea"/>
                <a:sym typeface="+mn-lt"/>
              </a:rPr>
              <a:t> Batch Processing System)</a:t>
            </a:r>
            <a:r>
              <a:rPr lang="zh-CN" altLang="en-US" sz="1800" b="1" dirty="0">
                <a:latin typeface="+mn-lt"/>
                <a:ea typeface="+mn-ea"/>
                <a:cs typeface="+mn-ea"/>
                <a:sym typeface="+mn-lt"/>
              </a:rPr>
              <a:t>   </a:t>
            </a:r>
            <a:r>
              <a:rPr lang="en-US" altLang="zh-CN" sz="1800" b="1" dirty="0">
                <a:latin typeface="+mn-lt"/>
                <a:ea typeface="+mn-ea"/>
                <a:cs typeface="+mn-ea"/>
                <a:sym typeface="+mn-lt"/>
              </a:rPr>
              <a:t>20</a:t>
            </a:r>
            <a:r>
              <a:rPr lang="zh-CN" altLang="en-US" sz="1800" b="1" dirty="0">
                <a:latin typeface="+mn-lt"/>
                <a:ea typeface="+mn-ea"/>
                <a:cs typeface="+mn-ea"/>
                <a:sym typeface="+mn-lt"/>
              </a:rPr>
              <a:t>世纪</a:t>
            </a:r>
            <a:r>
              <a:rPr lang="en-US" altLang="zh-CN" sz="1800" b="1" dirty="0">
                <a:latin typeface="+mn-lt"/>
                <a:ea typeface="+mn-ea"/>
                <a:cs typeface="+mn-ea"/>
                <a:sym typeface="+mn-lt"/>
              </a:rPr>
              <a:t>60</a:t>
            </a:r>
            <a:r>
              <a:rPr lang="zh-CN" altLang="en-US" sz="1800" b="1" dirty="0">
                <a:latin typeface="+mn-lt"/>
                <a:ea typeface="+mn-ea"/>
                <a:cs typeface="+mn-ea"/>
                <a:sym typeface="+mn-lt"/>
              </a:rPr>
              <a:t>年代中期</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多道程序设计的基本概念</a:t>
            </a:r>
            <a:br>
              <a:rPr lang="zh-CN" altLang="en-US" sz="1800" dirty="0">
                <a:latin typeface="+mn-lt"/>
                <a:ea typeface="+mn-ea"/>
                <a:cs typeface="+mn-ea"/>
                <a:sym typeface="+mn-lt"/>
              </a:rPr>
            </a:br>
            <a:r>
              <a:rPr lang="zh-CN" altLang="en-US" sz="1800" dirty="0">
                <a:latin typeface="+mn-lt"/>
                <a:ea typeface="+mn-ea"/>
                <a:cs typeface="+mn-ea"/>
                <a:sym typeface="+mn-lt"/>
              </a:rPr>
              <a:t>　　为了进一步提高资源的利用率和系统吞吐量，在</a:t>
            </a:r>
            <a:r>
              <a:rPr lang="en-US" altLang="zh-CN" sz="1800" dirty="0">
                <a:latin typeface="+mn-lt"/>
                <a:ea typeface="+mn-ea"/>
                <a:cs typeface="+mn-ea"/>
                <a:sym typeface="+mn-lt"/>
              </a:rPr>
              <a:t>20</a:t>
            </a:r>
            <a:r>
              <a:rPr lang="zh-CN" altLang="en-US" sz="1800" dirty="0">
                <a:latin typeface="+mn-lt"/>
                <a:ea typeface="+mn-ea"/>
                <a:cs typeface="+mn-ea"/>
                <a:sym typeface="+mn-lt"/>
              </a:rPr>
              <a:t>世纪</a:t>
            </a:r>
            <a:r>
              <a:rPr lang="en-US" altLang="zh-CN" sz="1800" dirty="0">
                <a:latin typeface="+mn-lt"/>
                <a:ea typeface="+mn-ea"/>
                <a:cs typeface="+mn-ea"/>
                <a:sym typeface="+mn-lt"/>
              </a:rPr>
              <a:t>60</a:t>
            </a:r>
            <a:r>
              <a:rPr lang="zh-CN" altLang="en-US" sz="1800" dirty="0">
                <a:latin typeface="+mn-lt"/>
                <a:ea typeface="+mn-ea"/>
                <a:cs typeface="+mn-ea"/>
                <a:sym typeface="+mn-lt"/>
              </a:rPr>
              <a:t>年代中期引入了多道程序设计技术，由此形成了</a:t>
            </a:r>
            <a:r>
              <a:rPr lang="zh-CN" altLang="en-US" sz="1800" dirty="0">
                <a:solidFill>
                  <a:srgbClr val="FF0000"/>
                </a:solidFill>
                <a:latin typeface="+mn-lt"/>
                <a:ea typeface="+mn-ea"/>
                <a:cs typeface="+mn-ea"/>
                <a:sym typeface="+mn-lt"/>
              </a:rPr>
              <a:t>多道批处理系统</a:t>
            </a:r>
            <a:r>
              <a:rPr lang="zh-CN" altLang="en-US" sz="1800" dirty="0">
                <a:latin typeface="+mn-lt"/>
                <a:ea typeface="+mn-ea"/>
                <a:cs typeface="+mn-ea"/>
                <a:sym typeface="+mn-lt"/>
              </a:rPr>
              <a:t>。图</a:t>
            </a:r>
            <a:r>
              <a:rPr lang="en-US" altLang="zh-CN" sz="1800" dirty="0">
                <a:latin typeface="+mn-lt"/>
                <a:ea typeface="+mn-ea"/>
                <a:cs typeface="+mn-ea"/>
                <a:sym typeface="+mn-lt"/>
              </a:rPr>
              <a:t>1-6</a:t>
            </a:r>
            <a:r>
              <a:rPr lang="zh-CN" altLang="en-US" sz="1800" dirty="0">
                <a:latin typeface="+mn-lt"/>
                <a:ea typeface="+mn-ea"/>
                <a:cs typeface="+mn-ea"/>
                <a:sym typeface="+mn-lt"/>
              </a:rPr>
              <a:t>示出了四道程序时的运行情况。</a:t>
            </a:r>
            <a:br>
              <a:rPr lang="en-US" altLang="zh-CN" sz="1800" dirty="0">
                <a:latin typeface="+mn-lt"/>
                <a:ea typeface="+mn-ea"/>
                <a:cs typeface="+mn-ea"/>
                <a:sym typeface="+mn-lt"/>
              </a:rPr>
            </a:br>
            <a:br>
              <a:rPr lang="en-US" altLang="zh-CN" sz="1800" dirty="0">
                <a:latin typeface="+mn-lt"/>
                <a:ea typeface="+mn-ea"/>
                <a:cs typeface="+mn-ea"/>
                <a:sym typeface="+mn-lt"/>
              </a:rPr>
            </a:br>
            <a:endParaRPr lang="zh-CN" altLang="en-US" sz="1800" dirty="0">
              <a:latin typeface="+mn-lt"/>
              <a:ea typeface="+mn-ea"/>
              <a:cs typeface="+mn-ea"/>
              <a:sym typeface="+mn-lt"/>
            </a:endParaRPr>
          </a:p>
        </p:txBody>
      </p:sp>
      <p:sp>
        <p:nvSpPr>
          <p:cNvPr id="4" name="文本框 3">
            <a:extLst>
              <a:ext uri="{FF2B5EF4-FFF2-40B4-BE49-F238E27FC236}">
                <a16:creationId xmlns:a16="http://schemas.microsoft.com/office/drawing/2014/main" id="{AF26F3F0-4D06-4E57-9D38-B218E24986FC}"/>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矩形 2">
            <a:extLst>
              <a:ext uri="{FF2B5EF4-FFF2-40B4-BE49-F238E27FC236}">
                <a16:creationId xmlns:a16="http://schemas.microsoft.com/office/drawing/2014/main" id="{E0BFFF34-C9D7-E744-B688-B1B7F60D8E04}"/>
              </a:ext>
            </a:extLst>
          </p:cNvPr>
          <p:cNvSpPr/>
          <p:nvPr/>
        </p:nvSpPr>
        <p:spPr>
          <a:xfrm>
            <a:off x="1200672" y="3068960"/>
            <a:ext cx="10153128" cy="2308324"/>
          </a:xfrm>
          <a:prstGeom prst="rect">
            <a:avLst/>
          </a:prstGeom>
        </p:spPr>
        <p:txBody>
          <a:bodyPr wrap="square">
            <a:spAutoFit/>
          </a:bodyPr>
          <a:lstStyle/>
          <a:p>
            <a:pPr>
              <a:lnSpc>
                <a:spcPct val="200000"/>
              </a:lnSpc>
            </a:pPr>
            <a:r>
              <a:rPr lang="zh-CN" altLang="en-US" dirty="0">
                <a:cs typeface="+mn-ea"/>
                <a:sym typeface="+mn-lt"/>
              </a:rPr>
              <a:t>外存后备队列</a:t>
            </a:r>
            <a:endParaRPr lang="en-US" altLang="zh-CN" dirty="0">
              <a:cs typeface="+mn-ea"/>
              <a:sym typeface="+mn-lt"/>
            </a:endParaRPr>
          </a:p>
          <a:p>
            <a:endParaRPr lang="en-US" altLang="zh-CN" dirty="0"/>
          </a:p>
          <a:p>
            <a:r>
              <a:rPr lang="zh-CN" altLang="en-US" dirty="0"/>
              <a:t>作业调度算法</a:t>
            </a:r>
            <a:endParaRPr lang="en-US" altLang="zh-CN" dirty="0"/>
          </a:p>
          <a:p>
            <a:endParaRPr lang="en-US" altLang="zh-CN" dirty="0"/>
          </a:p>
          <a:p>
            <a:r>
              <a:rPr lang="zh-CN" altLang="en-US" dirty="0"/>
              <a:t>多道程序交替运行（多进程）</a:t>
            </a:r>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C79FA91A-FA06-6C4F-8C89-7B7887704685}"/>
              </a:ext>
            </a:extLst>
          </p:cNvPr>
          <p:cNvPicPr>
            <a:picLocks noChangeAspect="1"/>
          </p:cNvPicPr>
          <p:nvPr/>
        </p:nvPicPr>
        <p:blipFill>
          <a:blip r:embed="rId2"/>
          <a:stretch>
            <a:fillRect/>
          </a:stretch>
        </p:blipFill>
        <p:spPr>
          <a:xfrm>
            <a:off x="8942139" y="2522796"/>
            <a:ext cx="1853258" cy="1997045"/>
          </a:xfrm>
          <a:prstGeom prst="rect">
            <a:avLst/>
          </a:prstGeom>
        </p:spPr>
      </p:pic>
      <p:sp>
        <p:nvSpPr>
          <p:cNvPr id="6" name="灯片编号占位符 5">
            <a:extLst>
              <a:ext uri="{FF2B5EF4-FFF2-40B4-BE49-F238E27FC236}">
                <a16:creationId xmlns:a16="http://schemas.microsoft.com/office/drawing/2014/main" id="{FE1923CF-6946-7F43-B994-BD4582A70E0E}"/>
              </a:ext>
            </a:extLst>
          </p:cNvPr>
          <p:cNvSpPr>
            <a:spLocks noGrp="1"/>
          </p:cNvSpPr>
          <p:nvPr>
            <p:ph type="sldNum" sz="quarter" idx="11"/>
          </p:nvPr>
        </p:nvSpPr>
        <p:spPr/>
        <p:txBody>
          <a:bodyPr/>
          <a:lstStyle/>
          <a:p>
            <a:pPr>
              <a:defRPr/>
            </a:pPr>
            <a:fld id="{AD8A1803-9DE3-4EB3-BC11-0E54EC1517AB}" type="slidenum">
              <a:rPr lang="en-US" smtClean="0"/>
              <a:pPr>
                <a:defRPr/>
              </a:pPr>
              <a:t>27</a:t>
            </a:fld>
            <a:endParaRPr lang="en-US"/>
          </a:p>
        </p:txBody>
      </p:sp>
    </p:spTree>
    <p:extLst>
      <p:ext uri="{BB962C8B-B14F-4D97-AF65-F5344CB8AC3E}">
        <p14:creationId xmlns:p14="http://schemas.microsoft.com/office/powerpoint/2010/main" val="375018425"/>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a:extLst>
              <a:ext uri="{FF2B5EF4-FFF2-40B4-BE49-F238E27FC236}">
                <a16:creationId xmlns:a16="http://schemas.microsoft.com/office/drawing/2014/main" id="{75FEAF9E-FB61-42B7-B646-174208611375}"/>
              </a:ext>
            </a:extLst>
          </p:cNvPr>
          <p:cNvSpPr>
            <a:spLocks noGrp="1" noChangeArrowheads="1"/>
          </p:cNvSpPr>
          <p:nvPr>
            <p:ph type="title"/>
          </p:nvPr>
        </p:nvSpPr>
        <p:spPr>
          <a:xfrm>
            <a:off x="839788" y="1122363"/>
            <a:ext cx="9469437" cy="4613275"/>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1.2.3  </a:t>
            </a:r>
            <a:r>
              <a:rPr lang="zh-CN" altLang="en-US" sz="1800" b="1" dirty="0">
                <a:latin typeface="+mn-lt"/>
                <a:ea typeface="+mn-ea"/>
                <a:cs typeface="+mn-ea"/>
                <a:sym typeface="+mn-lt"/>
              </a:rPr>
              <a:t>多道批处理系统</a:t>
            </a:r>
            <a:r>
              <a:rPr lang="en-US" altLang="zh-CN" sz="1800" b="1" dirty="0">
                <a:latin typeface="+mn-lt"/>
                <a:ea typeface="+mn-ea"/>
                <a:cs typeface="+mn-ea"/>
                <a:sym typeface="+mn-lt"/>
              </a:rPr>
              <a:t>(</a:t>
            </a:r>
            <a:r>
              <a:rPr lang="en-US" altLang="zh-CN" sz="1800" b="1" dirty="0" err="1">
                <a:latin typeface="+mn-lt"/>
                <a:ea typeface="+mn-ea"/>
                <a:cs typeface="+mn-ea"/>
                <a:sym typeface="+mn-lt"/>
              </a:rPr>
              <a:t>Multiprogrammed</a:t>
            </a:r>
            <a:r>
              <a:rPr lang="en-US" altLang="zh-CN" sz="1800" b="1" dirty="0">
                <a:latin typeface="+mn-lt"/>
                <a:ea typeface="+mn-ea"/>
                <a:cs typeface="+mn-ea"/>
                <a:sym typeface="+mn-lt"/>
              </a:rPr>
              <a:t> Batch Processing System)</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2. </a:t>
            </a:r>
            <a:r>
              <a:rPr lang="zh-CN" altLang="en-US" sz="1800" b="1" dirty="0">
                <a:latin typeface="+mn-lt"/>
                <a:ea typeface="+mn-ea"/>
                <a:cs typeface="+mn-ea"/>
                <a:sym typeface="+mn-lt"/>
              </a:rPr>
              <a:t>多道批处理系统的优缺点</a:t>
            </a:r>
            <a:br>
              <a:rPr lang="zh-CN" altLang="en-US" sz="1800" dirty="0">
                <a:latin typeface="+mn-lt"/>
                <a:ea typeface="+mn-ea"/>
                <a:cs typeface="+mn-ea"/>
                <a:sym typeface="+mn-lt"/>
              </a:rPr>
            </a:br>
            <a:r>
              <a:rPr lang="zh-CN" altLang="en-US" sz="1800" dirty="0">
                <a:latin typeface="+mn-lt"/>
                <a:ea typeface="+mn-ea"/>
                <a:cs typeface="+mn-ea"/>
                <a:sym typeface="+mn-lt"/>
              </a:rPr>
              <a:t>　　多道批处理系统的优缺点如下：</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solidFill>
                  <a:srgbClr val="FF0000"/>
                </a:solidFill>
                <a:latin typeface="+mn-lt"/>
                <a:ea typeface="+mn-ea"/>
                <a:cs typeface="+mn-ea"/>
                <a:sym typeface="+mn-lt"/>
              </a:rPr>
              <a:t>资源利用率高</a:t>
            </a:r>
            <a:r>
              <a:rPr lang="zh-CN" altLang="en-US" sz="1800" dirty="0">
                <a:latin typeface="+mn-lt"/>
                <a:ea typeface="+mn-ea"/>
                <a:cs typeface="+mn-ea"/>
                <a:sym typeface="+mn-lt"/>
              </a:rPr>
              <a:t>。引入多道批处理能使多道程序交替运行，以保持</a:t>
            </a:r>
            <a:r>
              <a:rPr lang="en-US" altLang="zh-CN" sz="1800" dirty="0">
                <a:latin typeface="+mn-lt"/>
                <a:ea typeface="+mn-ea"/>
                <a:cs typeface="+mn-ea"/>
                <a:sym typeface="+mn-lt"/>
              </a:rPr>
              <a:t>CPU</a:t>
            </a:r>
            <a:r>
              <a:rPr lang="zh-CN" altLang="en-US" sz="1800" dirty="0">
                <a:latin typeface="+mn-lt"/>
                <a:ea typeface="+mn-ea"/>
                <a:cs typeface="+mn-ea"/>
                <a:sym typeface="+mn-lt"/>
              </a:rPr>
              <a:t>处于忙碌状态；在内存中装入多道程序可提高内存的利用率；此外还可以提高</a:t>
            </a:r>
            <a:r>
              <a:rPr lang="en-US" altLang="zh-CN" sz="1800" dirty="0">
                <a:latin typeface="+mn-lt"/>
                <a:ea typeface="+mn-ea"/>
                <a:cs typeface="+mn-ea"/>
                <a:sym typeface="+mn-lt"/>
              </a:rPr>
              <a:t>I/O</a:t>
            </a:r>
            <a:r>
              <a:rPr lang="zh-CN" altLang="en-US" sz="1800" dirty="0">
                <a:latin typeface="+mn-lt"/>
                <a:ea typeface="+mn-ea"/>
                <a:cs typeface="+mn-ea"/>
                <a:sym typeface="+mn-lt"/>
              </a:rPr>
              <a:t>设备的利用率。</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solidFill>
                  <a:srgbClr val="FF0000"/>
                </a:solidFill>
                <a:latin typeface="+mn-lt"/>
                <a:ea typeface="+mn-ea"/>
                <a:cs typeface="+mn-ea"/>
                <a:sym typeface="+mn-lt"/>
              </a:rPr>
              <a:t>系统吞吐量大</a:t>
            </a:r>
            <a:r>
              <a:rPr lang="zh-CN" altLang="en-US" sz="1800" dirty="0">
                <a:latin typeface="+mn-lt"/>
                <a:ea typeface="+mn-ea"/>
                <a:cs typeface="+mn-ea"/>
                <a:sym typeface="+mn-lt"/>
              </a:rPr>
              <a:t>。能提高系统吞吐量的主要原因可归结为：① </a:t>
            </a:r>
            <a:r>
              <a:rPr lang="en-US" altLang="zh-CN" sz="1800" dirty="0">
                <a:latin typeface="+mn-lt"/>
                <a:ea typeface="+mn-ea"/>
                <a:cs typeface="+mn-ea"/>
                <a:sym typeface="+mn-lt"/>
              </a:rPr>
              <a:t>CPU</a:t>
            </a:r>
            <a:r>
              <a:rPr lang="zh-CN" altLang="en-US" sz="1800" dirty="0">
                <a:latin typeface="+mn-lt"/>
                <a:ea typeface="+mn-ea"/>
                <a:cs typeface="+mn-ea"/>
                <a:sym typeface="+mn-lt"/>
              </a:rPr>
              <a:t>和其它资源保持“忙碌”状态；② 仅当作业完成时或运行不下去时才进行切换，系统开销小。</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solidFill>
                  <a:prstClr val="black"/>
                </a:solidFill>
                <a:latin typeface="+mn-lt"/>
                <a:ea typeface="+mn-ea"/>
                <a:cs typeface="+mn-ea"/>
                <a:sym typeface="+mn-lt"/>
              </a:rPr>
              <a:t>(3) </a:t>
            </a:r>
            <a:r>
              <a:rPr lang="zh-CN" altLang="en-US" sz="1800" dirty="0">
                <a:solidFill>
                  <a:srgbClr val="FF0000"/>
                </a:solidFill>
                <a:latin typeface="+mn-lt"/>
                <a:ea typeface="+mn-ea"/>
                <a:cs typeface="+mn-ea"/>
                <a:sym typeface="+mn-lt"/>
              </a:rPr>
              <a:t>平均周转时间长</a:t>
            </a:r>
            <a:r>
              <a:rPr lang="zh-CN" altLang="en-US" sz="1800" dirty="0">
                <a:solidFill>
                  <a:prstClr val="black"/>
                </a:solidFill>
                <a:latin typeface="+mn-lt"/>
                <a:ea typeface="+mn-ea"/>
                <a:cs typeface="+mn-ea"/>
                <a:sym typeface="+mn-lt"/>
              </a:rPr>
              <a:t>。由于作业要排队依次进行处理，因而作业的周转时间较长，通常需几个小时，甚至几天。</a:t>
            </a:r>
            <a:br>
              <a:rPr lang="zh-CN" altLang="en-US" sz="1800" dirty="0">
                <a:solidFill>
                  <a:prstClr val="black"/>
                </a:solidFill>
                <a:latin typeface="+mn-lt"/>
                <a:ea typeface="+mn-ea"/>
                <a:cs typeface="+mn-ea"/>
                <a:sym typeface="+mn-lt"/>
              </a:rPr>
            </a:br>
            <a:r>
              <a:rPr lang="zh-CN" altLang="en-US" sz="1800" dirty="0">
                <a:solidFill>
                  <a:prstClr val="black"/>
                </a:solidFill>
                <a:latin typeface="+mn-lt"/>
                <a:ea typeface="+mn-ea"/>
                <a:cs typeface="+mn-ea"/>
                <a:sym typeface="+mn-lt"/>
              </a:rPr>
              <a:t>　   </a:t>
            </a:r>
            <a:r>
              <a:rPr lang="en-US" altLang="zh-CN" sz="1800" dirty="0">
                <a:solidFill>
                  <a:prstClr val="black"/>
                </a:solidFill>
                <a:latin typeface="+mn-lt"/>
                <a:ea typeface="+mn-ea"/>
                <a:cs typeface="+mn-ea"/>
                <a:sym typeface="+mn-lt"/>
              </a:rPr>
              <a:t>(4) </a:t>
            </a:r>
            <a:r>
              <a:rPr lang="zh-CN" altLang="en-US" sz="1800" dirty="0">
                <a:solidFill>
                  <a:srgbClr val="FF0000"/>
                </a:solidFill>
                <a:latin typeface="+mn-lt"/>
                <a:ea typeface="+mn-ea"/>
                <a:cs typeface="+mn-ea"/>
                <a:sym typeface="+mn-lt"/>
              </a:rPr>
              <a:t>无交互能力</a:t>
            </a:r>
            <a:r>
              <a:rPr lang="zh-CN" altLang="en-US" sz="1800" dirty="0">
                <a:solidFill>
                  <a:prstClr val="black"/>
                </a:solidFill>
                <a:latin typeface="+mn-lt"/>
                <a:ea typeface="+mn-ea"/>
                <a:cs typeface="+mn-ea"/>
                <a:sym typeface="+mn-lt"/>
              </a:rPr>
              <a:t>。用户一旦把作业提交给系统后，直至作业完成，用户都不能与自己的作业进行交互，修改和调试程序极不方便。</a:t>
            </a:r>
            <a:endParaRPr lang="zh-CN" altLang="en-US" sz="1800" dirty="0">
              <a:latin typeface="+mn-lt"/>
              <a:ea typeface="+mn-ea"/>
              <a:cs typeface="+mn-ea"/>
              <a:sym typeface="+mn-lt"/>
            </a:endParaRPr>
          </a:p>
        </p:txBody>
      </p:sp>
      <p:sp>
        <p:nvSpPr>
          <p:cNvPr id="5" name="文本框 4">
            <a:extLst>
              <a:ext uri="{FF2B5EF4-FFF2-40B4-BE49-F238E27FC236}">
                <a16:creationId xmlns:a16="http://schemas.microsoft.com/office/drawing/2014/main" id="{FE25A630-BA32-4E0E-A8A6-13D112FDF906}"/>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88704A28-A8BF-3341-9B77-819AB95CD04D}"/>
              </a:ext>
            </a:extLst>
          </p:cNvPr>
          <p:cNvSpPr>
            <a:spLocks noGrp="1"/>
          </p:cNvSpPr>
          <p:nvPr>
            <p:ph type="sldNum" sz="quarter" idx="11"/>
          </p:nvPr>
        </p:nvSpPr>
        <p:spPr/>
        <p:txBody>
          <a:bodyPr/>
          <a:lstStyle/>
          <a:p>
            <a:pPr>
              <a:defRPr/>
            </a:pPr>
            <a:fld id="{AD8A1803-9DE3-4EB3-BC11-0E54EC1517AB}" type="slidenum">
              <a:rPr lang="en-US" smtClean="0"/>
              <a:pPr>
                <a:defRPr/>
              </a:pPr>
              <a:t>28</a:t>
            </a:fld>
            <a:endParaRPr lang="en-US"/>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a:extLst>
              <a:ext uri="{FF2B5EF4-FFF2-40B4-BE49-F238E27FC236}">
                <a16:creationId xmlns:a16="http://schemas.microsoft.com/office/drawing/2014/main" id="{CE72C7D4-9FAF-4AFA-8D33-4BFB67E52B3F}"/>
              </a:ext>
            </a:extLst>
          </p:cNvPr>
          <p:cNvSpPr>
            <a:spLocks noGrp="1" noChangeArrowheads="1"/>
          </p:cNvSpPr>
          <p:nvPr>
            <p:ph type="title"/>
          </p:nvPr>
        </p:nvSpPr>
        <p:spPr>
          <a:xfrm>
            <a:off x="839788" y="1125538"/>
            <a:ext cx="9288462" cy="3781425"/>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1.2.3  </a:t>
            </a:r>
            <a:r>
              <a:rPr lang="zh-CN" altLang="en-US" sz="1800" b="1" dirty="0">
                <a:latin typeface="+mn-lt"/>
                <a:ea typeface="+mn-ea"/>
                <a:cs typeface="+mn-ea"/>
                <a:sym typeface="+mn-lt"/>
              </a:rPr>
              <a:t>多道批处理系统</a:t>
            </a:r>
            <a:r>
              <a:rPr lang="en-US" altLang="zh-CN" sz="1800" b="1" dirty="0">
                <a:latin typeface="+mn-lt"/>
                <a:ea typeface="+mn-ea"/>
                <a:cs typeface="+mn-ea"/>
                <a:sym typeface="+mn-lt"/>
              </a:rPr>
              <a:t>(</a:t>
            </a:r>
            <a:r>
              <a:rPr lang="en-US" altLang="zh-CN" sz="1800" b="1" dirty="0" err="1">
                <a:latin typeface="+mn-lt"/>
                <a:ea typeface="+mn-ea"/>
                <a:cs typeface="+mn-ea"/>
                <a:sym typeface="+mn-lt"/>
              </a:rPr>
              <a:t>Multiprogrammed</a:t>
            </a:r>
            <a:r>
              <a:rPr lang="en-US" altLang="zh-CN" sz="1800" b="1" dirty="0">
                <a:latin typeface="+mn-lt"/>
                <a:ea typeface="+mn-ea"/>
                <a:cs typeface="+mn-ea"/>
                <a:sym typeface="+mn-lt"/>
              </a:rPr>
              <a:t> Batch Processing System)</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3. </a:t>
            </a:r>
            <a:r>
              <a:rPr lang="zh-CN" altLang="en-US" sz="1800" b="1" dirty="0">
                <a:latin typeface="+mn-lt"/>
                <a:ea typeface="+mn-ea"/>
                <a:cs typeface="+mn-ea"/>
                <a:sym typeface="+mn-lt"/>
              </a:rPr>
              <a:t>多道批处理系统需要解决的问题</a:t>
            </a:r>
            <a:br>
              <a:rPr lang="zh-CN" altLang="en-US" sz="1800" dirty="0">
                <a:latin typeface="+mn-lt"/>
                <a:ea typeface="+mn-ea"/>
                <a:cs typeface="+mn-ea"/>
                <a:sym typeface="+mn-lt"/>
              </a:rPr>
            </a:br>
            <a:r>
              <a:rPr lang="zh-CN" altLang="en-US" sz="1800" dirty="0">
                <a:latin typeface="+mn-lt"/>
                <a:ea typeface="+mn-ea"/>
                <a:cs typeface="+mn-ea"/>
                <a:sym typeface="+mn-lt"/>
              </a:rPr>
              <a:t>　　多道批处理系统是一种十分有效，但又非常复杂的系统，为使系统中的多道程序间能协调地运行，系统必须解决下述一系列问题：</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solidFill>
                  <a:srgbClr val="FF0000"/>
                </a:solidFill>
                <a:latin typeface="+mn-lt"/>
                <a:ea typeface="+mn-ea"/>
                <a:cs typeface="+mn-ea"/>
                <a:sym typeface="+mn-lt"/>
              </a:rPr>
              <a:t>处理机争用问题。</a:t>
            </a:r>
            <a:r>
              <a:rPr lang="zh-CN" altLang="en-US" sz="1800" dirty="0">
                <a:latin typeface="+mn-lt"/>
                <a:ea typeface="+mn-ea"/>
                <a:cs typeface="+mn-ea"/>
                <a:sym typeface="+mn-lt"/>
              </a:rPr>
              <a:t>既要能满足各道程序运行的需要，又要能提高处理机的利用率。</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solidFill>
                  <a:srgbClr val="FF0000"/>
                </a:solidFill>
                <a:latin typeface="+mn-lt"/>
                <a:ea typeface="+mn-ea"/>
                <a:cs typeface="+mn-ea"/>
                <a:sym typeface="+mn-lt"/>
              </a:rPr>
              <a:t>内存分配和保护问题。</a:t>
            </a:r>
            <a:r>
              <a:rPr lang="zh-CN" altLang="en-US" sz="1800" dirty="0">
                <a:latin typeface="+mn-lt"/>
                <a:ea typeface="+mn-ea"/>
                <a:cs typeface="+mn-ea"/>
                <a:sym typeface="+mn-lt"/>
              </a:rPr>
              <a:t>系统应能为每道程序分配必要的内存空间，使它们“各得其所”，且不会因某道程序出现异常情况而破坏其它程序。</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(3)  </a:t>
            </a:r>
            <a:r>
              <a:rPr lang="en-US" altLang="zh-CN" sz="1800" dirty="0">
                <a:solidFill>
                  <a:srgbClr val="FF0000"/>
                </a:solidFill>
                <a:latin typeface="+mn-lt"/>
                <a:ea typeface="+mn-ea"/>
                <a:cs typeface="+mn-ea"/>
                <a:sym typeface="+mn-lt"/>
              </a:rPr>
              <a:t>I/O</a:t>
            </a:r>
            <a:r>
              <a:rPr lang="zh-CN" altLang="en-US" sz="1800" dirty="0">
                <a:solidFill>
                  <a:srgbClr val="FF0000"/>
                </a:solidFill>
                <a:latin typeface="+mn-lt"/>
                <a:ea typeface="+mn-ea"/>
                <a:cs typeface="+mn-ea"/>
                <a:sym typeface="+mn-lt"/>
              </a:rPr>
              <a:t>设备分配问题。</a:t>
            </a:r>
            <a:r>
              <a:rPr lang="zh-CN" altLang="en-US" sz="1800" dirty="0">
                <a:latin typeface="+mn-lt"/>
                <a:ea typeface="+mn-ea"/>
                <a:cs typeface="+mn-ea"/>
                <a:sym typeface="+mn-lt"/>
              </a:rPr>
              <a:t>系统应采取适当的策略来分配系统中的</a:t>
            </a:r>
            <a:r>
              <a:rPr lang="en-US" altLang="zh-CN" sz="1800" dirty="0">
                <a:latin typeface="+mn-lt"/>
                <a:ea typeface="+mn-ea"/>
                <a:cs typeface="+mn-ea"/>
                <a:sym typeface="+mn-lt"/>
              </a:rPr>
              <a:t>I/O</a:t>
            </a:r>
            <a:r>
              <a:rPr lang="zh-CN" altLang="en-US" sz="1800" dirty="0">
                <a:latin typeface="+mn-lt"/>
                <a:ea typeface="+mn-ea"/>
                <a:cs typeface="+mn-ea"/>
                <a:sym typeface="+mn-lt"/>
              </a:rPr>
              <a:t>设备，以达到既能方便用户对设备的使用，又能提高设备利用率的目的。</a:t>
            </a:r>
          </a:p>
        </p:txBody>
      </p:sp>
      <p:sp>
        <p:nvSpPr>
          <p:cNvPr id="4" name="文本框 3">
            <a:extLst>
              <a:ext uri="{FF2B5EF4-FFF2-40B4-BE49-F238E27FC236}">
                <a16:creationId xmlns:a16="http://schemas.microsoft.com/office/drawing/2014/main" id="{DF0C3B05-DD4A-4727-8882-9FBC37B8AAAD}"/>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E6C5286D-3D74-8043-92C4-6E6799E93E81}"/>
              </a:ext>
            </a:extLst>
          </p:cNvPr>
          <p:cNvSpPr>
            <a:spLocks noGrp="1"/>
          </p:cNvSpPr>
          <p:nvPr>
            <p:ph type="sldNum" sz="quarter" idx="11"/>
          </p:nvPr>
        </p:nvSpPr>
        <p:spPr/>
        <p:txBody>
          <a:bodyPr/>
          <a:lstStyle/>
          <a:p>
            <a:pPr>
              <a:defRPr/>
            </a:pPr>
            <a:fld id="{AD8A1803-9DE3-4EB3-BC11-0E54EC1517AB}" type="slidenum">
              <a:rPr lang="en-US" smtClean="0"/>
              <a:pPr>
                <a:defRPr/>
              </a:pPr>
              <a:t>29</a:t>
            </a:fld>
            <a:endParaRPr lang="en-US"/>
          </a:p>
        </p:txBody>
      </p:sp>
      <p:pic>
        <p:nvPicPr>
          <p:cNvPr id="5" name="Picture 4">
            <a:extLst>
              <a:ext uri="{FF2B5EF4-FFF2-40B4-BE49-F238E27FC236}">
                <a16:creationId xmlns:a16="http://schemas.microsoft.com/office/drawing/2014/main" id="{2D2411FB-759C-C845-81DF-FC66EB23A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4515161"/>
            <a:ext cx="4681513" cy="2247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4" name="Text Box 10">
            <a:extLst>
              <a:ext uri="{FF2B5EF4-FFF2-40B4-BE49-F238E27FC236}">
                <a16:creationId xmlns:a16="http://schemas.microsoft.com/office/drawing/2014/main" id="{FAE0A1D1-9F84-4A66-AD6C-ACC02A567CA1}"/>
              </a:ext>
            </a:extLst>
          </p:cNvPr>
          <p:cNvSpPr txBox="1">
            <a:spLocks noChangeArrowheads="1"/>
          </p:cNvSpPr>
          <p:nvPr/>
        </p:nvSpPr>
        <p:spPr bwMode="auto">
          <a:xfrm>
            <a:off x="3000375" y="115888"/>
            <a:ext cx="4967288" cy="825500"/>
          </a:xfrm>
          <a:prstGeom prst="rect">
            <a:avLst/>
          </a:prstGeom>
          <a:noFill/>
          <a:ln>
            <a:noFill/>
          </a:ln>
          <a:effectLst/>
        </p:spPr>
        <p:txBody>
          <a:bodyPr>
            <a:spAutoFit/>
          </a:bodyPr>
          <a:lstStyle/>
          <a:p>
            <a:pPr algn="ctr" eaLnBrk="1" fontAlgn="auto" hangingPunct="1">
              <a:lnSpc>
                <a:spcPct val="150000"/>
              </a:lnSpc>
              <a:spcAft>
                <a:spcPts val="0"/>
              </a:spcAft>
              <a:defRPr/>
            </a:pPr>
            <a:r>
              <a:rPr lang="zh-CN" altLang="en-US" sz="3600" b="1" dirty="0">
                <a:latin typeface="+mn-lt"/>
                <a:ea typeface="+mn-ea"/>
                <a:cs typeface="+mn-ea"/>
                <a:sym typeface="+mn-lt"/>
              </a:rPr>
              <a:t>什么是操作系统</a:t>
            </a:r>
          </a:p>
        </p:txBody>
      </p:sp>
      <p:sp>
        <p:nvSpPr>
          <p:cNvPr id="9" name="Rectangle 2">
            <a:extLst>
              <a:ext uri="{FF2B5EF4-FFF2-40B4-BE49-F238E27FC236}">
                <a16:creationId xmlns:a16="http://schemas.microsoft.com/office/drawing/2014/main" id="{F4718F29-4B7D-C641-9904-C39D8D597093}"/>
              </a:ext>
            </a:extLst>
          </p:cNvPr>
          <p:cNvSpPr txBox="1">
            <a:spLocks noChangeArrowheads="1"/>
          </p:cNvSpPr>
          <p:nvPr/>
        </p:nvSpPr>
        <p:spPr bwMode="auto">
          <a:xfrm>
            <a:off x="839788" y="1484784"/>
            <a:ext cx="9288462" cy="142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lvl1pPr algn="l" rtl="0" eaLnBrk="0" fontAlgn="base" hangingPunct="0">
              <a:lnSpc>
                <a:spcPct val="90000"/>
              </a:lnSpc>
              <a:spcBef>
                <a:spcPct val="0"/>
              </a:spcBef>
              <a:spcAft>
                <a:spcPct val="0"/>
              </a:spcAft>
              <a:defRPr sz="32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a:lstStyle>
          <a:p>
            <a:pPr defTabSz="914400" eaLnBrk="1" fontAlgn="auto" hangingPunct="1">
              <a:lnSpc>
                <a:spcPct val="150000"/>
              </a:lnSpc>
              <a:spcAft>
                <a:spcPts val="0"/>
              </a:spcAft>
              <a:defRPr/>
            </a:pPr>
            <a:r>
              <a:rPr lang="zh-CN" altLang="en-US" sz="2000" b="1" dirty="0">
                <a:cs typeface="+mn-ea"/>
                <a:sym typeface="+mn-lt"/>
              </a:rPr>
              <a:t>定义</a:t>
            </a:r>
            <a:endParaRPr lang="en-US" altLang="zh-CN" sz="2000" b="1" dirty="0">
              <a:cs typeface="+mn-ea"/>
              <a:sym typeface="+mn-lt"/>
            </a:endParaRPr>
          </a:p>
          <a:p>
            <a:pPr marL="285750" indent="-285750" defTabSz="914400" eaLnBrk="1" fontAlgn="auto" hangingPunct="1">
              <a:lnSpc>
                <a:spcPct val="150000"/>
              </a:lnSpc>
              <a:spcAft>
                <a:spcPts val="0"/>
              </a:spcAft>
              <a:buFont typeface="Arial" panose="020B0604020202020204" pitchFamily="34" charset="0"/>
              <a:buChar char="•"/>
              <a:defRPr/>
            </a:pPr>
            <a:r>
              <a:rPr lang="zh-CN" altLang="en-US" sz="2000" dirty="0">
                <a:cs typeface="+mn-ea"/>
                <a:sym typeface="+mn-lt"/>
              </a:rPr>
              <a:t>操作系统是配置在计算机硬件上的第一层软件，是对硬件系统的首次扩充。</a:t>
            </a:r>
            <a:endParaRPr lang="en-US" altLang="zh-CN" sz="2000" dirty="0">
              <a:cs typeface="+mn-ea"/>
              <a:sym typeface="+mn-lt"/>
            </a:endParaRPr>
          </a:p>
          <a:p>
            <a:pPr marL="285750" indent="-285750" defTabSz="914400" eaLnBrk="1" fontAlgn="auto" hangingPunct="1">
              <a:lnSpc>
                <a:spcPct val="150000"/>
              </a:lnSpc>
              <a:spcAft>
                <a:spcPts val="0"/>
              </a:spcAft>
              <a:buFont typeface="Arial" panose="020B0604020202020204" pitchFamily="34" charset="0"/>
              <a:buChar char="•"/>
              <a:defRPr/>
            </a:pPr>
            <a:endParaRPr lang="en-US" altLang="zh-CN" sz="2000" dirty="0">
              <a:cs typeface="+mn-ea"/>
              <a:sym typeface="+mn-lt"/>
            </a:endParaRPr>
          </a:p>
        </p:txBody>
      </p:sp>
      <p:sp>
        <p:nvSpPr>
          <p:cNvPr id="3" name="灯片编号占位符 2">
            <a:extLst>
              <a:ext uri="{FF2B5EF4-FFF2-40B4-BE49-F238E27FC236}">
                <a16:creationId xmlns:a16="http://schemas.microsoft.com/office/drawing/2014/main" id="{21F6E011-94FD-8249-AC33-7B3D0681AFD0}"/>
              </a:ext>
            </a:extLst>
          </p:cNvPr>
          <p:cNvSpPr>
            <a:spLocks noGrp="1"/>
          </p:cNvSpPr>
          <p:nvPr>
            <p:ph type="sldNum" sz="quarter" idx="11"/>
          </p:nvPr>
        </p:nvSpPr>
        <p:spPr/>
        <p:txBody>
          <a:bodyPr/>
          <a:lstStyle/>
          <a:p>
            <a:pPr>
              <a:defRPr/>
            </a:pPr>
            <a:fld id="{AD8A1803-9DE3-4EB3-BC11-0E54EC1517AB}" type="slidenum">
              <a:rPr lang="en-US" smtClean="0"/>
              <a:pPr>
                <a:defRPr/>
              </a:pPr>
              <a:t>3</a:t>
            </a:fld>
            <a:endParaRPr lang="en-US"/>
          </a:p>
        </p:txBody>
      </p:sp>
      <p:pic>
        <p:nvPicPr>
          <p:cNvPr id="5" name="图片 4">
            <a:extLst>
              <a:ext uri="{FF2B5EF4-FFF2-40B4-BE49-F238E27FC236}">
                <a16:creationId xmlns:a16="http://schemas.microsoft.com/office/drawing/2014/main" id="{4069D7BC-4985-ED46-B45A-973740DD3B3D}"/>
              </a:ext>
            </a:extLst>
          </p:cNvPr>
          <p:cNvPicPr>
            <a:picLocks noChangeAspect="1"/>
          </p:cNvPicPr>
          <p:nvPr/>
        </p:nvPicPr>
        <p:blipFill>
          <a:blip r:embed="rId3"/>
          <a:stretch>
            <a:fillRect/>
          </a:stretch>
        </p:blipFill>
        <p:spPr>
          <a:xfrm>
            <a:off x="6411912" y="3235695"/>
            <a:ext cx="4940300" cy="1651000"/>
          </a:xfrm>
          <a:prstGeom prst="rect">
            <a:avLst/>
          </a:prstGeom>
        </p:spPr>
      </p:pic>
    </p:spTree>
    <p:extLst>
      <p:ext uri="{BB962C8B-B14F-4D97-AF65-F5344CB8AC3E}">
        <p14:creationId xmlns:p14="http://schemas.microsoft.com/office/powerpoint/2010/main" val="360542931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a:extLst>
              <a:ext uri="{FF2B5EF4-FFF2-40B4-BE49-F238E27FC236}">
                <a16:creationId xmlns:a16="http://schemas.microsoft.com/office/drawing/2014/main" id="{C09E80D3-BF4C-4FDD-B025-37CF10C7FA79}"/>
              </a:ext>
            </a:extLst>
          </p:cNvPr>
          <p:cNvSpPr>
            <a:spLocks noGrp="1" noChangeArrowheads="1"/>
          </p:cNvSpPr>
          <p:nvPr>
            <p:ph type="title"/>
          </p:nvPr>
        </p:nvSpPr>
        <p:spPr>
          <a:xfrm>
            <a:off x="839788" y="1165071"/>
            <a:ext cx="9432925" cy="3367397"/>
          </a:xfrm>
        </p:spPr>
        <p:txBody>
          <a:bodyPr rtlCol="0">
            <a:spAutoFit/>
          </a:bodyPr>
          <a:lstStyle/>
          <a:p>
            <a:pPr eaLnBrk="1" fontAlgn="auto" hangingPunct="1">
              <a:lnSpc>
                <a:spcPct val="150000"/>
              </a:lnSpc>
              <a:spcAft>
                <a:spcPts val="0"/>
              </a:spcAft>
              <a:defRPr/>
            </a:pPr>
            <a:r>
              <a:rPr lang="en-US" altLang="zh-CN" sz="1800" b="1" dirty="0">
                <a:cs typeface="+mn-ea"/>
                <a:sym typeface="+mn-lt"/>
              </a:rPr>
              <a:t>1.2.3  </a:t>
            </a:r>
            <a:r>
              <a:rPr lang="zh-CN" altLang="en-US" sz="1800" b="1" dirty="0">
                <a:cs typeface="+mn-ea"/>
                <a:sym typeface="+mn-lt"/>
              </a:rPr>
              <a:t>多道批处理系统</a:t>
            </a:r>
            <a:r>
              <a:rPr lang="en-US" altLang="zh-CN" sz="1800" b="1" dirty="0">
                <a:cs typeface="+mn-ea"/>
                <a:sym typeface="+mn-lt"/>
              </a:rPr>
              <a:t>(</a:t>
            </a:r>
            <a:r>
              <a:rPr lang="en-US" altLang="zh-CN" sz="1800" b="1" dirty="0" err="1">
                <a:cs typeface="+mn-ea"/>
                <a:sym typeface="+mn-lt"/>
              </a:rPr>
              <a:t>Multiprogrammed</a:t>
            </a:r>
            <a:r>
              <a:rPr lang="en-US" altLang="zh-CN" sz="1800" b="1" dirty="0">
                <a:cs typeface="+mn-ea"/>
                <a:sym typeface="+mn-lt"/>
              </a:rPr>
              <a:t> Batch Processing System)</a:t>
            </a:r>
            <a:br>
              <a:rPr lang="en-US" altLang="zh-CN" sz="1800" b="1" dirty="0">
                <a:cs typeface="+mn-ea"/>
                <a:sym typeface="+mn-lt"/>
              </a:rPr>
            </a:br>
            <a:r>
              <a:rPr lang="zh-CN" altLang="en-US" sz="1800" b="1" dirty="0">
                <a:cs typeface="+mn-ea"/>
                <a:sym typeface="+mn-lt"/>
              </a:rPr>
              <a:t>　　</a:t>
            </a:r>
            <a:r>
              <a:rPr lang="en-US" altLang="zh-CN" sz="1800" b="1" dirty="0">
                <a:cs typeface="+mn-ea"/>
                <a:sym typeface="+mn-lt"/>
              </a:rPr>
              <a:t>3. </a:t>
            </a:r>
            <a:r>
              <a:rPr lang="zh-CN" altLang="en-US" sz="1800" b="1" dirty="0">
                <a:cs typeface="+mn-ea"/>
                <a:sym typeface="+mn-lt"/>
              </a:rPr>
              <a:t>多道批处理系统需要解决的问题</a:t>
            </a:r>
            <a:r>
              <a:rPr lang="zh-CN" altLang="en-US" sz="1800" dirty="0">
                <a:latin typeface="+mn-lt"/>
                <a:ea typeface="+mn-ea"/>
                <a:cs typeface="+mn-ea"/>
                <a:sym typeface="+mn-lt"/>
              </a:rPr>
              <a:t>　    </a:t>
            </a:r>
            <a:br>
              <a:rPr lang="en-US" altLang="zh-CN"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(4) </a:t>
            </a:r>
            <a:r>
              <a:rPr lang="zh-CN" altLang="en-US" sz="1800" dirty="0">
                <a:solidFill>
                  <a:srgbClr val="FF0000"/>
                </a:solidFill>
                <a:latin typeface="+mn-lt"/>
                <a:ea typeface="+mn-ea"/>
                <a:cs typeface="+mn-ea"/>
                <a:sym typeface="+mn-lt"/>
              </a:rPr>
              <a:t>文件的组织和管理问题。</a:t>
            </a:r>
            <a:r>
              <a:rPr lang="zh-CN" altLang="en-US" sz="1800" dirty="0">
                <a:latin typeface="+mn-lt"/>
                <a:ea typeface="+mn-ea"/>
                <a:cs typeface="+mn-ea"/>
                <a:sym typeface="+mn-lt"/>
              </a:rPr>
              <a:t>系统应能有效地组织存放在系统中的大量的程序和数据，使它们既便于用户使用，又能保证数据的安全性。</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(5) </a:t>
            </a:r>
            <a:r>
              <a:rPr lang="zh-CN" altLang="en-US" sz="1800" dirty="0">
                <a:solidFill>
                  <a:srgbClr val="FF0000"/>
                </a:solidFill>
                <a:latin typeface="+mn-lt"/>
                <a:ea typeface="+mn-ea"/>
                <a:cs typeface="+mn-ea"/>
                <a:sym typeface="+mn-lt"/>
              </a:rPr>
              <a:t>作业管理问题。</a:t>
            </a:r>
            <a:r>
              <a:rPr lang="zh-CN" altLang="en-US" sz="1800" dirty="0">
                <a:latin typeface="+mn-lt"/>
                <a:ea typeface="+mn-ea"/>
                <a:cs typeface="+mn-ea"/>
                <a:sym typeface="+mn-lt"/>
              </a:rPr>
              <a:t>系统中存在着各种作业</a:t>
            </a:r>
            <a:r>
              <a:rPr lang="en-US" altLang="zh-CN" sz="1800" dirty="0">
                <a:latin typeface="+mn-lt"/>
                <a:ea typeface="+mn-ea"/>
                <a:cs typeface="+mn-ea"/>
                <a:sym typeface="+mn-lt"/>
              </a:rPr>
              <a:t>(</a:t>
            </a:r>
            <a:r>
              <a:rPr lang="zh-CN" altLang="en-US" sz="1800" dirty="0">
                <a:latin typeface="+mn-lt"/>
                <a:ea typeface="+mn-ea"/>
                <a:cs typeface="+mn-ea"/>
                <a:sym typeface="+mn-lt"/>
              </a:rPr>
              <a:t>应用程序</a:t>
            </a:r>
            <a:r>
              <a:rPr lang="en-US" altLang="zh-CN" sz="1800" dirty="0">
                <a:latin typeface="+mn-lt"/>
                <a:ea typeface="+mn-ea"/>
                <a:cs typeface="+mn-ea"/>
                <a:sym typeface="+mn-lt"/>
              </a:rPr>
              <a:t>)</a:t>
            </a:r>
            <a:r>
              <a:rPr lang="zh-CN" altLang="en-US" sz="1800" dirty="0">
                <a:latin typeface="+mn-lt"/>
                <a:ea typeface="+mn-ea"/>
                <a:cs typeface="+mn-ea"/>
                <a:sym typeface="+mn-lt"/>
              </a:rPr>
              <a:t>，系统应能对系统中所有的作业进行合理的组织，以满足这些作业用户的不同要求。</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(6) </a:t>
            </a:r>
            <a:r>
              <a:rPr lang="zh-CN" altLang="en-US" sz="1800" dirty="0">
                <a:solidFill>
                  <a:srgbClr val="FF0000"/>
                </a:solidFill>
                <a:latin typeface="+mn-lt"/>
                <a:ea typeface="+mn-ea"/>
                <a:cs typeface="+mn-ea"/>
                <a:sym typeface="+mn-lt"/>
              </a:rPr>
              <a:t>用户与系统的接口问题。</a:t>
            </a:r>
            <a:r>
              <a:rPr lang="zh-CN" altLang="en-US" sz="1800" dirty="0">
                <a:latin typeface="+mn-lt"/>
                <a:ea typeface="+mn-ea"/>
                <a:cs typeface="+mn-ea"/>
                <a:sym typeface="+mn-lt"/>
              </a:rPr>
              <a:t>为使用户能方便的使用操作系统，</a:t>
            </a:r>
            <a:r>
              <a:rPr lang="en-US" altLang="zh-CN" sz="1800" dirty="0">
                <a:latin typeface="+mn-lt"/>
                <a:ea typeface="+mn-ea"/>
                <a:cs typeface="+mn-ea"/>
                <a:sym typeface="+mn-lt"/>
              </a:rPr>
              <a:t>OS</a:t>
            </a:r>
            <a:r>
              <a:rPr lang="zh-CN" altLang="en-US" sz="1800" dirty="0">
                <a:latin typeface="+mn-lt"/>
                <a:ea typeface="+mn-ea"/>
                <a:cs typeface="+mn-ea"/>
                <a:sym typeface="+mn-lt"/>
              </a:rPr>
              <a:t>还应提供用户与</a:t>
            </a:r>
            <a:r>
              <a:rPr lang="en-US" altLang="zh-CN" sz="1800" dirty="0">
                <a:latin typeface="+mn-lt"/>
                <a:ea typeface="+mn-ea"/>
                <a:cs typeface="+mn-ea"/>
                <a:sym typeface="+mn-lt"/>
              </a:rPr>
              <a:t>OS</a:t>
            </a:r>
            <a:r>
              <a:rPr lang="zh-CN" altLang="en-US" sz="1800" dirty="0">
                <a:latin typeface="+mn-lt"/>
                <a:ea typeface="+mn-ea"/>
                <a:cs typeface="+mn-ea"/>
                <a:sym typeface="+mn-lt"/>
              </a:rPr>
              <a:t>之间的接口。</a:t>
            </a:r>
          </a:p>
        </p:txBody>
      </p:sp>
      <p:sp>
        <p:nvSpPr>
          <p:cNvPr id="4" name="文本框 3">
            <a:extLst>
              <a:ext uri="{FF2B5EF4-FFF2-40B4-BE49-F238E27FC236}">
                <a16:creationId xmlns:a16="http://schemas.microsoft.com/office/drawing/2014/main" id="{836DEDE6-A301-4894-B552-0911568F0F46}"/>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4A20812A-9ED9-BA48-8C70-784A923497BB}"/>
              </a:ext>
            </a:extLst>
          </p:cNvPr>
          <p:cNvSpPr>
            <a:spLocks noGrp="1"/>
          </p:cNvSpPr>
          <p:nvPr>
            <p:ph type="sldNum" sz="quarter" idx="11"/>
          </p:nvPr>
        </p:nvSpPr>
        <p:spPr/>
        <p:txBody>
          <a:bodyPr/>
          <a:lstStyle/>
          <a:p>
            <a:pPr>
              <a:defRPr/>
            </a:pPr>
            <a:fld id="{AD8A1803-9DE3-4EB3-BC11-0E54EC1517AB}" type="slidenum">
              <a:rPr lang="en-US" smtClean="0"/>
              <a:pPr>
                <a:defRPr/>
              </a:pPr>
              <a:t>30</a:t>
            </a:fld>
            <a:endParaRPr lang="en-US"/>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a:extLst>
              <a:ext uri="{FF2B5EF4-FFF2-40B4-BE49-F238E27FC236}">
                <a16:creationId xmlns:a16="http://schemas.microsoft.com/office/drawing/2014/main" id="{C09E80D3-BF4C-4FDD-B025-37CF10C7FA79}"/>
              </a:ext>
            </a:extLst>
          </p:cNvPr>
          <p:cNvSpPr>
            <a:spLocks noGrp="1" noChangeArrowheads="1"/>
          </p:cNvSpPr>
          <p:nvPr>
            <p:ph type="title"/>
          </p:nvPr>
        </p:nvSpPr>
        <p:spPr>
          <a:xfrm>
            <a:off x="876300" y="1412776"/>
            <a:ext cx="9432925" cy="458908"/>
          </a:xfrm>
        </p:spPr>
        <p:txBody>
          <a:bodyPr rtlCol="0">
            <a:spAutoFit/>
          </a:bodyPr>
          <a:lstStyle/>
          <a:p>
            <a:pPr eaLnBrk="1" fontAlgn="auto" hangingPunct="1">
              <a:lnSpc>
                <a:spcPct val="150000"/>
              </a:lnSpc>
              <a:spcAft>
                <a:spcPts val="0"/>
              </a:spcAft>
              <a:defRPr/>
            </a:pPr>
            <a:r>
              <a:rPr lang="zh-CN" altLang="en-US" sz="1800" b="1" dirty="0">
                <a:cs typeface="+mn-ea"/>
                <a:sym typeface="+mn-lt"/>
              </a:rPr>
              <a:t>习题：</a:t>
            </a:r>
            <a:endParaRPr lang="zh-CN" altLang="en-US" sz="1800" dirty="0">
              <a:latin typeface="+mn-lt"/>
              <a:ea typeface="+mn-ea"/>
              <a:cs typeface="+mn-ea"/>
              <a:sym typeface="+mn-lt"/>
            </a:endParaRPr>
          </a:p>
        </p:txBody>
      </p:sp>
      <p:sp>
        <p:nvSpPr>
          <p:cNvPr id="4" name="文本框 3">
            <a:extLst>
              <a:ext uri="{FF2B5EF4-FFF2-40B4-BE49-F238E27FC236}">
                <a16:creationId xmlns:a16="http://schemas.microsoft.com/office/drawing/2014/main" id="{836DEDE6-A301-4894-B552-0911568F0F46}"/>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4A20812A-9ED9-BA48-8C70-784A923497BB}"/>
              </a:ext>
            </a:extLst>
          </p:cNvPr>
          <p:cNvSpPr>
            <a:spLocks noGrp="1"/>
          </p:cNvSpPr>
          <p:nvPr>
            <p:ph type="sldNum" sz="quarter" idx="11"/>
          </p:nvPr>
        </p:nvSpPr>
        <p:spPr/>
        <p:txBody>
          <a:bodyPr/>
          <a:lstStyle/>
          <a:p>
            <a:pPr>
              <a:defRPr/>
            </a:pPr>
            <a:fld id="{AD8A1803-9DE3-4EB3-BC11-0E54EC1517AB}" type="slidenum">
              <a:rPr lang="en-US" smtClean="0"/>
              <a:pPr>
                <a:defRPr/>
              </a:pPr>
              <a:t>31</a:t>
            </a:fld>
            <a:endParaRPr lang="en-US"/>
          </a:p>
        </p:txBody>
      </p:sp>
      <p:graphicFrame>
        <p:nvGraphicFramePr>
          <p:cNvPr id="6" name="表格 6">
            <a:extLst>
              <a:ext uri="{FF2B5EF4-FFF2-40B4-BE49-F238E27FC236}">
                <a16:creationId xmlns:a16="http://schemas.microsoft.com/office/drawing/2014/main" id="{7ACB9EB2-B183-8544-9551-9D7622133743}"/>
              </a:ext>
            </a:extLst>
          </p:cNvPr>
          <p:cNvGraphicFramePr>
            <a:graphicFrameLocks noGrp="1"/>
          </p:cNvGraphicFramePr>
          <p:nvPr>
            <p:extLst>
              <p:ext uri="{D42A27DB-BD31-4B8C-83A1-F6EECF244321}">
                <p14:modId xmlns:p14="http://schemas.microsoft.com/office/powerpoint/2010/main" val="913346086"/>
              </p:ext>
            </p:extLst>
          </p:nvPr>
        </p:nvGraphicFramePr>
        <p:xfrm>
          <a:off x="1824906" y="2204864"/>
          <a:ext cx="8128000" cy="1483360"/>
        </p:xfrm>
        <a:graphic>
          <a:graphicData uri="http://schemas.openxmlformats.org/drawingml/2006/table">
            <a:tbl>
              <a:tblPr firstRow="1" bandRow="1">
                <a:tableStyleId>{EB344D84-9AFB-497E-A393-DC336BA19D2E}</a:tableStyleId>
              </a:tblPr>
              <a:tblGrid>
                <a:gridCol w="2032000">
                  <a:extLst>
                    <a:ext uri="{9D8B030D-6E8A-4147-A177-3AD203B41FA5}">
                      <a16:colId xmlns:a16="http://schemas.microsoft.com/office/drawing/2014/main" val="3199656364"/>
                    </a:ext>
                  </a:extLst>
                </a:gridCol>
                <a:gridCol w="2032000">
                  <a:extLst>
                    <a:ext uri="{9D8B030D-6E8A-4147-A177-3AD203B41FA5}">
                      <a16:colId xmlns:a16="http://schemas.microsoft.com/office/drawing/2014/main" val="1926180873"/>
                    </a:ext>
                  </a:extLst>
                </a:gridCol>
                <a:gridCol w="2032000">
                  <a:extLst>
                    <a:ext uri="{9D8B030D-6E8A-4147-A177-3AD203B41FA5}">
                      <a16:colId xmlns:a16="http://schemas.microsoft.com/office/drawing/2014/main" val="3721548026"/>
                    </a:ext>
                  </a:extLst>
                </a:gridCol>
                <a:gridCol w="2032000">
                  <a:extLst>
                    <a:ext uri="{9D8B030D-6E8A-4147-A177-3AD203B41FA5}">
                      <a16:colId xmlns:a16="http://schemas.microsoft.com/office/drawing/2014/main" val="3530638484"/>
                    </a:ext>
                  </a:extLst>
                </a:gridCol>
              </a:tblGrid>
              <a:tr h="370840">
                <a:tc>
                  <a:txBody>
                    <a:bodyPr/>
                    <a:lstStyle/>
                    <a:p>
                      <a:pPr algn="ctr"/>
                      <a:r>
                        <a:rPr lang="zh-CN" altLang="en-US" dirty="0">
                          <a:solidFill>
                            <a:schemeClr val="tx1"/>
                          </a:solidFill>
                        </a:rPr>
                        <a:t>操作与程序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B</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C</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765569"/>
                  </a:ext>
                </a:extLst>
              </a:tr>
              <a:tr h="370840">
                <a:tc>
                  <a:txBody>
                    <a:bodyPr/>
                    <a:lstStyle/>
                    <a:p>
                      <a:pPr algn="ctr"/>
                      <a:r>
                        <a:rPr lang="zh-CN" altLang="en-US" dirty="0"/>
                        <a:t>计算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501634"/>
                  </a:ext>
                </a:extLst>
              </a:tr>
              <a:tr h="370840">
                <a:tc>
                  <a:txBody>
                    <a:bodyPr/>
                    <a:lstStyle/>
                    <a:p>
                      <a:pPr algn="ctr"/>
                      <a:r>
                        <a:rPr lang="en-US" altLang="zh-CN" dirty="0"/>
                        <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5243236"/>
                  </a:ext>
                </a:extLst>
              </a:tr>
              <a:tr h="370840">
                <a:tc>
                  <a:txBody>
                    <a:bodyPr/>
                    <a:lstStyle/>
                    <a:p>
                      <a:pPr algn="ctr"/>
                      <a:r>
                        <a:rPr lang="zh-CN" altLang="en-US" dirty="0"/>
                        <a:t>计算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6840544"/>
                  </a:ext>
                </a:extLst>
              </a:tr>
            </a:tbl>
          </a:graphicData>
        </a:graphic>
      </p:graphicFrame>
      <p:sp>
        <p:nvSpPr>
          <p:cNvPr id="8" name="Rectangle 2">
            <a:extLst>
              <a:ext uri="{FF2B5EF4-FFF2-40B4-BE49-F238E27FC236}">
                <a16:creationId xmlns:a16="http://schemas.microsoft.com/office/drawing/2014/main" id="{664171C9-0ACC-1E49-87A6-8AC36E8DA0CC}"/>
              </a:ext>
            </a:extLst>
          </p:cNvPr>
          <p:cNvSpPr txBox="1">
            <a:spLocks noChangeArrowheads="1"/>
          </p:cNvSpPr>
          <p:nvPr/>
        </p:nvSpPr>
        <p:spPr bwMode="auto">
          <a:xfrm>
            <a:off x="1172443" y="4183847"/>
            <a:ext cx="9432925" cy="1705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lvl1pPr algn="l" rtl="0" eaLnBrk="0" fontAlgn="base" hangingPunct="0">
              <a:lnSpc>
                <a:spcPct val="90000"/>
              </a:lnSpc>
              <a:spcBef>
                <a:spcPct val="0"/>
              </a:spcBef>
              <a:spcAft>
                <a:spcPct val="0"/>
              </a:spcAft>
              <a:defRPr sz="32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a:lstStyle>
          <a:p>
            <a:pPr defTabSz="914400" eaLnBrk="1" fontAlgn="auto" hangingPunct="1">
              <a:lnSpc>
                <a:spcPct val="150000"/>
              </a:lnSpc>
              <a:spcAft>
                <a:spcPts val="0"/>
              </a:spcAft>
              <a:defRPr/>
            </a:pPr>
            <a:r>
              <a:rPr lang="zh-CN" altLang="en-US" sz="1800" dirty="0">
                <a:latin typeface="+mn-lt"/>
                <a:ea typeface="+mn-ea"/>
                <a:cs typeface="+mn-ea"/>
                <a:sym typeface="+mn-lt"/>
              </a:rPr>
              <a:t>假设调度时间可忽略不计，请分别画出单道程序环境和多道程序环境下，他们运行的时间关系图。</a:t>
            </a:r>
            <a:endParaRPr lang="en-US" altLang="zh-CN" sz="1800" dirty="0">
              <a:latin typeface="+mn-lt"/>
              <a:ea typeface="+mn-ea"/>
              <a:cs typeface="+mn-ea"/>
              <a:sym typeface="+mn-lt"/>
            </a:endParaRPr>
          </a:p>
          <a:p>
            <a:pPr defTabSz="914400" eaLnBrk="1" fontAlgn="auto" hangingPunct="1">
              <a:lnSpc>
                <a:spcPct val="150000"/>
              </a:lnSpc>
              <a:spcAft>
                <a:spcPts val="0"/>
              </a:spcAft>
              <a:defRPr/>
            </a:pPr>
            <a:r>
              <a:rPr lang="zh-CN" altLang="en-US" sz="1800" dirty="0">
                <a:latin typeface="+mn-lt"/>
                <a:ea typeface="+mn-ea"/>
                <a:cs typeface="+mn-ea"/>
                <a:sym typeface="+mn-lt"/>
              </a:rPr>
              <a:t>多道程序分为抢占式与非抢占式，抢占式中先来的程序具有较高的优先级。</a:t>
            </a:r>
            <a:endParaRPr lang="en-US" altLang="zh-CN" sz="1800" dirty="0">
              <a:latin typeface="+mn-lt"/>
              <a:ea typeface="+mn-ea"/>
              <a:cs typeface="+mn-ea"/>
              <a:sym typeface="+mn-lt"/>
            </a:endParaRPr>
          </a:p>
          <a:p>
            <a:pPr defTabSz="914400" eaLnBrk="1" fontAlgn="auto" hangingPunct="1">
              <a:lnSpc>
                <a:spcPct val="150000"/>
              </a:lnSpc>
              <a:spcAft>
                <a:spcPts val="0"/>
              </a:spcAft>
              <a:defRPr/>
            </a:pPr>
            <a:r>
              <a:rPr lang="en-US" altLang="zh-CN" sz="1800" dirty="0">
                <a:latin typeface="+mn-lt"/>
                <a:ea typeface="+mn-ea"/>
                <a:cs typeface="+mn-ea"/>
                <a:sym typeface="+mn-lt"/>
              </a:rPr>
              <a:t>I/O</a:t>
            </a:r>
            <a:r>
              <a:rPr lang="zh-CN" altLang="en-US" sz="1800" dirty="0">
                <a:latin typeface="+mn-lt"/>
                <a:ea typeface="+mn-ea"/>
                <a:cs typeface="+mn-ea"/>
                <a:sym typeface="+mn-lt"/>
              </a:rPr>
              <a:t>与</a:t>
            </a:r>
            <a:r>
              <a:rPr lang="en-US" altLang="zh-CN" sz="1800" dirty="0">
                <a:latin typeface="+mn-lt"/>
                <a:ea typeface="+mn-ea"/>
                <a:cs typeface="+mn-ea"/>
                <a:sym typeface="+mn-lt"/>
              </a:rPr>
              <a:t>CPU</a:t>
            </a:r>
            <a:r>
              <a:rPr lang="zh-CN" altLang="en-US" sz="1800" dirty="0">
                <a:latin typeface="+mn-lt"/>
                <a:ea typeface="+mn-ea"/>
                <a:cs typeface="+mn-ea"/>
                <a:sym typeface="+mn-lt"/>
              </a:rPr>
              <a:t>均不可同时使用。</a:t>
            </a:r>
          </a:p>
        </p:txBody>
      </p:sp>
    </p:spTree>
    <p:extLst>
      <p:ext uri="{BB962C8B-B14F-4D97-AF65-F5344CB8AC3E}">
        <p14:creationId xmlns:p14="http://schemas.microsoft.com/office/powerpoint/2010/main" val="626644506"/>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a:extLst>
              <a:ext uri="{FF2B5EF4-FFF2-40B4-BE49-F238E27FC236}">
                <a16:creationId xmlns:a16="http://schemas.microsoft.com/office/drawing/2014/main" id="{C09E80D3-BF4C-4FDD-B025-37CF10C7FA79}"/>
              </a:ext>
            </a:extLst>
          </p:cNvPr>
          <p:cNvSpPr>
            <a:spLocks noGrp="1" noChangeArrowheads="1"/>
          </p:cNvSpPr>
          <p:nvPr>
            <p:ph type="title"/>
          </p:nvPr>
        </p:nvSpPr>
        <p:spPr>
          <a:xfrm>
            <a:off x="876300" y="1412776"/>
            <a:ext cx="9432925" cy="458908"/>
          </a:xfrm>
        </p:spPr>
        <p:txBody>
          <a:bodyPr rtlCol="0">
            <a:spAutoFit/>
          </a:bodyPr>
          <a:lstStyle/>
          <a:p>
            <a:pPr eaLnBrk="1" fontAlgn="auto" hangingPunct="1">
              <a:lnSpc>
                <a:spcPct val="150000"/>
              </a:lnSpc>
              <a:spcAft>
                <a:spcPts val="0"/>
              </a:spcAft>
              <a:defRPr/>
            </a:pPr>
            <a:r>
              <a:rPr lang="zh-CN" altLang="en-US" sz="1800" b="1" dirty="0">
                <a:cs typeface="+mn-ea"/>
                <a:sym typeface="+mn-lt"/>
              </a:rPr>
              <a:t>习题：</a:t>
            </a:r>
            <a:endParaRPr lang="zh-CN" altLang="en-US" sz="1800" dirty="0">
              <a:latin typeface="+mn-lt"/>
              <a:ea typeface="+mn-ea"/>
              <a:cs typeface="+mn-ea"/>
              <a:sym typeface="+mn-lt"/>
            </a:endParaRPr>
          </a:p>
        </p:txBody>
      </p:sp>
      <p:sp>
        <p:nvSpPr>
          <p:cNvPr id="4" name="文本框 3">
            <a:extLst>
              <a:ext uri="{FF2B5EF4-FFF2-40B4-BE49-F238E27FC236}">
                <a16:creationId xmlns:a16="http://schemas.microsoft.com/office/drawing/2014/main" id="{836DEDE6-A301-4894-B552-0911568F0F46}"/>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4A20812A-9ED9-BA48-8C70-784A923497BB}"/>
              </a:ext>
            </a:extLst>
          </p:cNvPr>
          <p:cNvSpPr>
            <a:spLocks noGrp="1"/>
          </p:cNvSpPr>
          <p:nvPr>
            <p:ph type="sldNum" sz="quarter" idx="11"/>
          </p:nvPr>
        </p:nvSpPr>
        <p:spPr/>
        <p:txBody>
          <a:bodyPr/>
          <a:lstStyle/>
          <a:p>
            <a:pPr>
              <a:defRPr/>
            </a:pPr>
            <a:fld id="{AD8A1803-9DE3-4EB3-BC11-0E54EC1517AB}" type="slidenum">
              <a:rPr lang="en-US" smtClean="0"/>
              <a:pPr>
                <a:defRPr/>
              </a:pPr>
              <a:t>32</a:t>
            </a:fld>
            <a:endParaRPr lang="en-US"/>
          </a:p>
        </p:txBody>
      </p:sp>
      <p:graphicFrame>
        <p:nvGraphicFramePr>
          <p:cNvPr id="6" name="表格 6">
            <a:extLst>
              <a:ext uri="{FF2B5EF4-FFF2-40B4-BE49-F238E27FC236}">
                <a16:creationId xmlns:a16="http://schemas.microsoft.com/office/drawing/2014/main" id="{7ACB9EB2-B183-8544-9551-9D7622133743}"/>
              </a:ext>
            </a:extLst>
          </p:cNvPr>
          <p:cNvGraphicFramePr>
            <a:graphicFrameLocks noGrp="1"/>
          </p:cNvGraphicFramePr>
          <p:nvPr>
            <p:extLst>
              <p:ext uri="{D42A27DB-BD31-4B8C-83A1-F6EECF244321}">
                <p14:modId xmlns:p14="http://schemas.microsoft.com/office/powerpoint/2010/main" val="3168066746"/>
              </p:ext>
            </p:extLst>
          </p:nvPr>
        </p:nvGraphicFramePr>
        <p:xfrm>
          <a:off x="0" y="2060848"/>
          <a:ext cx="3744416" cy="1752600"/>
        </p:xfrm>
        <a:graphic>
          <a:graphicData uri="http://schemas.openxmlformats.org/drawingml/2006/table">
            <a:tbl>
              <a:tblPr firstRow="1" bandRow="1">
                <a:tableStyleId>{EB344D84-9AFB-497E-A393-DC336BA19D2E}</a:tableStyleId>
              </a:tblPr>
              <a:tblGrid>
                <a:gridCol w="936104">
                  <a:extLst>
                    <a:ext uri="{9D8B030D-6E8A-4147-A177-3AD203B41FA5}">
                      <a16:colId xmlns:a16="http://schemas.microsoft.com/office/drawing/2014/main" val="3199656364"/>
                    </a:ext>
                  </a:extLst>
                </a:gridCol>
                <a:gridCol w="936104">
                  <a:extLst>
                    <a:ext uri="{9D8B030D-6E8A-4147-A177-3AD203B41FA5}">
                      <a16:colId xmlns:a16="http://schemas.microsoft.com/office/drawing/2014/main" val="1926180873"/>
                    </a:ext>
                  </a:extLst>
                </a:gridCol>
                <a:gridCol w="936104">
                  <a:extLst>
                    <a:ext uri="{9D8B030D-6E8A-4147-A177-3AD203B41FA5}">
                      <a16:colId xmlns:a16="http://schemas.microsoft.com/office/drawing/2014/main" val="3721548026"/>
                    </a:ext>
                  </a:extLst>
                </a:gridCol>
                <a:gridCol w="936104">
                  <a:extLst>
                    <a:ext uri="{9D8B030D-6E8A-4147-A177-3AD203B41FA5}">
                      <a16:colId xmlns:a16="http://schemas.microsoft.com/office/drawing/2014/main" val="3530638484"/>
                    </a:ext>
                  </a:extLst>
                </a:gridCol>
              </a:tblGrid>
              <a:tr h="370840">
                <a:tc>
                  <a:txBody>
                    <a:bodyPr/>
                    <a:lstStyle/>
                    <a:p>
                      <a:pPr algn="ctr"/>
                      <a:r>
                        <a:rPr lang="zh-CN" altLang="en-US" dirty="0">
                          <a:solidFill>
                            <a:schemeClr val="tx1"/>
                          </a:solidFill>
                        </a:rPr>
                        <a:t>操作与程序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B</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solidFill>
                            <a:schemeClr val="tx1"/>
                          </a:solidFill>
                        </a:rPr>
                        <a:t>C</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765569"/>
                  </a:ext>
                </a:extLst>
              </a:tr>
              <a:tr h="370840">
                <a:tc>
                  <a:txBody>
                    <a:bodyPr/>
                    <a:lstStyle/>
                    <a:p>
                      <a:pPr algn="ctr"/>
                      <a:r>
                        <a:rPr lang="zh-CN" altLang="en-US" dirty="0"/>
                        <a:t>计算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60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501634"/>
                  </a:ext>
                </a:extLst>
              </a:tr>
              <a:tr h="370840">
                <a:tc>
                  <a:txBody>
                    <a:bodyPr/>
                    <a:lstStyle/>
                    <a:p>
                      <a:pPr algn="ctr"/>
                      <a:r>
                        <a:rPr lang="en-US" altLang="zh-CN" dirty="0"/>
                        <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30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5243236"/>
                  </a:ext>
                </a:extLst>
              </a:tr>
              <a:tr h="370840">
                <a:tc>
                  <a:txBody>
                    <a:bodyPr/>
                    <a:lstStyle/>
                    <a:p>
                      <a:pPr algn="ctr"/>
                      <a:r>
                        <a:rPr lang="zh-CN" altLang="en-US" dirty="0"/>
                        <a:t>计算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20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6840544"/>
                  </a:ext>
                </a:extLst>
              </a:tr>
            </a:tbl>
          </a:graphicData>
        </a:graphic>
      </p:graphicFrame>
      <p:pic>
        <p:nvPicPr>
          <p:cNvPr id="2" name="图片 1">
            <a:extLst>
              <a:ext uri="{FF2B5EF4-FFF2-40B4-BE49-F238E27FC236}">
                <a16:creationId xmlns:a16="http://schemas.microsoft.com/office/drawing/2014/main" id="{3951D71E-8763-2B43-8E60-34AB5D039371}"/>
              </a:ext>
            </a:extLst>
          </p:cNvPr>
          <p:cNvPicPr>
            <a:picLocks noChangeAspect="1"/>
          </p:cNvPicPr>
          <p:nvPr/>
        </p:nvPicPr>
        <p:blipFill rotWithShape="1">
          <a:blip r:embed="rId2"/>
          <a:srcRect l="13379" t="12201" r="4861" b="9400"/>
          <a:stretch/>
        </p:blipFill>
        <p:spPr>
          <a:xfrm>
            <a:off x="3960960" y="1025802"/>
            <a:ext cx="7412038" cy="5330548"/>
          </a:xfrm>
          <a:prstGeom prst="rect">
            <a:avLst/>
          </a:prstGeom>
        </p:spPr>
      </p:pic>
    </p:spTree>
    <p:extLst>
      <p:ext uri="{BB962C8B-B14F-4D97-AF65-F5344CB8AC3E}">
        <p14:creationId xmlns:p14="http://schemas.microsoft.com/office/powerpoint/2010/main" val="131142298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a:extLst>
              <a:ext uri="{FF2B5EF4-FFF2-40B4-BE49-F238E27FC236}">
                <a16:creationId xmlns:a16="http://schemas.microsoft.com/office/drawing/2014/main" id="{995EC270-F79C-4B46-8DBB-BD31093EF2AD}"/>
              </a:ext>
            </a:extLst>
          </p:cNvPr>
          <p:cNvSpPr>
            <a:spLocks noGrp="1" noChangeArrowheads="1"/>
          </p:cNvSpPr>
          <p:nvPr>
            <p:ph type="title"/>
          </p:nvPr>
        </p:nvSpPr>
        <p:spPr>
          <a:xfrm>
            <a:off x="839788" y="1196975"/>
            <a:ext cx="9359900" cy="2952750"/>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1.2.4  </a:t>
            </a:r>
            <a:r>
              <a:rPr lang="zh-CN" altLang="en-US" sz="1800" b="1" dirty="0">
                <a:latin typeface="+mn-lt"/>
                <a:ea typeface="+mn-ea"/>
                <a:cs typeface="+mn-ea"/>
                <a:sym typeface="+mn-lt"/>
              </a:rPr>
              <a:t>分时系统</a:t>
            </a:r>
            <a:r>
              <a:rPr lang="en-US" altLang="zh-CN" sz="1800" b="1" dirty="0">
                <a:latin typeface="+mn-lt"/>
                <a:ea typeface="+mn-ea"/>
                <a:cs typeface="+mn-ea"/>
                <a:sym typeface="+mn-lt"/>
              </a:rPr>
              <a:t>(Time Sharing System)      </a:t>
            </a:r>
            <a:r>
              <a:rPr lang="zh-CN" altLang="en-US" sz="1800" b="1" dirty="0">
                <a:latin typeface="+mn-lt"/>
                <a:ea typeface="+mn-ea"/>
                <a:cs typeface="+mn-ea"/>
                <a:sym typeface="+mn-lt"/>
              </a:rPr>
              <a:t>    </a:t>
            </a:r>
            <a:r>
              <a:rPr lang="en-US" altLang="zh-CN" sz="1800" b="1" dirty="0">
                <a:latin typeface="+mn-lt"/>
                <a:ea typeface="+mn-ea"/>
                <a:cs typeface="+mn-ea"/>
                <a:sym typeface="+mn-lt"/>
              </a:rPr>
              <a:t>20</a:t>
            </a:r>
            <a:r>
              <a:rPr lang="zh-CN" altLang="en-US" sz="1800" b="1" dirty="0">
                <a:latin typeface="+mn-lt"/>
                <a:ea typeface="+mn-ea"/>
                <a:cs typeface="+mn-ea"/>
                <a:sym typeface="+mn-lt"/>
              </a:rPr>
              <a:t>世纪</a:t>
            </a:r>
            <a:r>
              <a:rPr lang="en-US" altLang="zh-CN" sz="1800" b="1" dirty="0">
                <a:latin typeface="+mn-lt"/>
                <a:ea typeface="+mn-ea"/>
                <a:cs typeface="+mn-ea"/>
                <a:sym typeface="+mn-lt"/>
              </a:rPr>
              <a:t>60</a:t>
            </a:r>
            <a:r>
              <a:rPr lang="zh-CN" altLang="en-US" sz="1800" b="1" dirty="0">
                <a:latin typeface="+mn-lt"/>
                <a:ea typeface="+mn-ea"/>
                <a:cs typeface="+mn-ea"/>
                <a:sym typeface="+mn-lt"/>
              </a:rPr>
              <a:t>年代</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分时系统的引入</a:t>
            </a:r>
            <a:br>
              <a:rPr lang="zh-CN" altLang="en-US" sz="1800" b="1" dirty="0">
                <a:latin typeface="+mn-lt"/>
                <a:ea typeface="+mn-ea"/>
                <a:cs typeface="+mn-ea"/>
                <a:sym typeface="+mn-lt"/>
              </a:rPr>
            </a:br>
            <a:r>
              <a:rPr lang="zh-CN" altLang="en-US" sz="1800" dirty="0">
                <a:latin typeface="+mn-lt"/>
                <a:ea typeface="+mn-ea"/>
                <a:cs typeface="+mn-ea"/>
                <a:sym typeface="+mn-lt"/>
              </a:rPr>
              <a:t>　　如果说推动多道批处理系统形成和发展的主要动力是提高资源利用率和系统吞吐量，那么，推动分时系统形成和发展的主要动力，则是为了满足用户对</a:t>
            </a:r>
            <a:r>
              <a:rPr lang="zh-CN" altLang="en-US" sz="1800" dirty="0">
                <a:solidFill>
                  <a:srgbClr val="FF0000"/>
                </a:solidFill>
                <a:latin typeface="+mn-lt"/>
                <a:ea typeface="+mn-ea"/>
                <a:cs typeface="+mn-ea"/>
                <a:sym typeface="+mn-lt"/>
              </a:rPr>
              <a:t>人</a:t>
            </a:r>
            <a:r>
              <a:rPr lang="en-US" altLang="zh-CN" sz="1800" dirty="0">
                <a:solidFill>
                  <a:srgbClr val="FF0000"/>
                </a:solidFill>
                <a:latin typeface="+mn-lt"/>
                <a:ea typeface="+mn-ea"/>
                <a:cs typeface="+mn-ea"/>
                <a:sym typeface="+mn-lt"/>
              </a:rPr>
              <a:t>—</a:t>
            </a:r>
            <a:r>
              <a:rPr lang="zh-CN" altLang="en-US" sz="1800" dirty="0">
                <a:solidFill>
                  <a:srgbClr val="FF0000"/>
                </a:solidFill>
                <a:latin typeface="+mn-lt"/>
                <a:ea typeface="+mn-ea"/>
                <a:cs typeface="+mn-ea"/>
                <a:sym typeface="+mn-lt"/>
              </a:rPr>
              <a:t>机交互</a:t>
            </a:r>
            <a:r>
              <a:rPr lang="zh-CN" altLang="en-US" sz="1800" dirty="0">
                <a:latin typeface="+mn-lt"/>
                <a:ea typeface="+mn-ea"/>
                <a:cs typeface="+mn-ea"/>
                <a:sym typeface="+mn-lt"/>
              </a:rPr>
              <a:t>的需求，由此形成了一种新型</a:t>
            </a:r>
            <a:r>
              <a:rPr lang="en-US" altLang="zh-CN" sz="1800" dirty="0">
                <a:latin typeface="+mn-lt"/>
                <a:ea typeface="+mn-ea"/>
                <a:cs typeface="+mn-ea"/>
                <a:sym typeface="+mn-lt"/>
              </a:rPr>
              <a:t>OS</a:t>
            </a:r>
            <a:r>
              <a:rPr lang="zh-CN" altLang="en-US" sz="1800" dirty="0">
                <a:latin typeface="+mn-lt"/>
                <a:ea typeface="+mn-ea"/>
                <a:cs typeface="+mn-ea"/>
                <a:sym typeface="+mn-lt"/>
              </a:rPr>
              <a:t>。用户的需求具体表现在以下几个方面：</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人</a:t>
            </a:r>
            <a:r>
              <a:rPr lang="en-US" altLang="zh-CN" sz="1800" dirty="0">
                <a:latin typeface="+mn-lt"/>
                <a:ea typeface="+mn-ea"/>
                <a:cs typeface="+mn-ea"/>
                <a:sym typeface="+mn-lt"/>
              </a:rPr>
              <a:t>—</a:t>
            </a:r>
            <a:r>
              <a:rPr lang="zh-CN" altLang="en-US" sz="1800" dirty="0">
                <a:latin typeface="+mn-lt"/>
                <a:ea typeface="+mn-ea"/>
                <a:cs typeface="+mn-ea"/>
                <a:sym typeface="+mn-lt"/>
              </a:rPr>
              <a:t>机交互。</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共享主机。 </a:t>
            </a:r>
          </a:p>
        </p:txBody>
      </p:sp>
      <p:sp>
        <p:nvSpPr>
          <p:cNvPr id="4" name="文本框 3">
            <a:extLst>
              <a:ext uri="{FF2B5EF4-FFF2-40B4-BE49-F238E27FC236}">
                <a16:creationId xmlns:a16="http://schemas.microsoft.com/office/drawing/2014/main" id="{DA7932F0-7FDE-4814-8FAA-CA884D29E19A}"/>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pic>
        <p:nvPicPr>
          <p:cNvPr id="6" name="图片 5">
            <a:extLst>
              <a:ext uri="{FF2B5EF4-FFF2-40B4-BE49-F238E27FC236}">
                <a16:creationId xmlns:a16="http://schemas.microsoft.com/office/drawing/2014/main" id="{6F120B20-958F-FF4F-A767-D7172C50E063}"/>
              </a:ext>
            </a:extLst>
          </p:cNvPr>
          <p:cNvPicPr>
            <a:picLocks noChangeAspect="1"/>
          </p:cNvPicPr>
          <p:nvPr/>
        </p:nvPicPr>
        <p:blipFill>
          <a:blip r:embed="rId2"/>
          <a:stretch>
            <a:fillRect/>
          </a:stretch>
        </p:blipFill>
        <p:spPr>
          <a:xfrm>
            <a:off x="3830638" y="4622800"/>
            <a:ext cx="546100" cy="495300"/>
          </a:xfrm>
          <a:prstGeom prst="rect">
            <a:avLst/>
          </a:prstGeom>
        </p:spPr>
      </p:pic>
      <p:grpSp>
        <p:nvGrpSpPr>
          <p:cNvPr id="13" name="组合 12">
            <a:extLst>
              <a:ext uri="{FF2B5EF4-FFF2-40B4-BE49-F238E27FC236}">
                <a16:creationId xmlns:a16="http://schemas.microsoft.com/office/drawing/2014/main" id="{9E8482CB-C2B8-2B4E-A21F-99B0EB29B444}"/>
              </a:ext>
            </a:extLst>
          </p:cNvPr>
          <p:cNvGrpSpPr/>
          <p:nvPr/>
        </p:nvGrpSpPr>
        <p:grpSpPr>
          <a:xfrm>
            <a:off x="4376738" y="3429000"/>
            <a:ext cx="4973413" cy="2792520"/>
            <a:chOff x="4376738" y="3429000"/>
            <a:chExt cx="4973413" cy="2792520"/>
          </a:xfrm>
        </p:grpSpPr>
        <p:pic>
          <p:nvPicPr>
            <p:cNvPr id="7" name="图片 6">
              <a:extLst>
                <a:ext uri="{FF2B5EF4-FFF2-40B4-BE49-F238E27FC236}">
                  <a16:creationId xmlns:a16="http://schemas.microsoft.com/office/drawing/2014/main" id="{58EED7A3-3EBD-434D-8D7B-724B830B274E}"/>
                </a:ext>
              </a:extLst>
            </p:cNvPr>
            <p:cNvPicPr>
              <a:picLocks noChangeAspect="1"/>
            </p:cNvPicPr>
            <p:nvPr/>
          </p:nvPicPr>
          <p:blipFill>
            <a:blip r:embed="rId3"/>
            <a:stretch>
              <a:fillRect/>
            </a:stretch>
          </p:blipFill>
          <p:spPr>
            <a:xfrm>
              <a:off x="4376738" y="3429000"/>
              <a:ext cx="4376738" cy="2792520"/>
            </a:xfrm>
            <a:prstGeom prst="rect">
              <a:avLst/>
            </a:prstGeom>
          </p:spPr>
        </p:pic>
        <p:cxnSp>
          <p:nvCxnSpPr>
            <p:cNvPr id="9" name="直线箭头连接符 8">
              <a:extLst>
                <a:ext uri="{FF2B5EF4-FFF2-40B4-BE49-F238E27FC236}">
                  <a16:creationId xmlns:a16="http://schemas.microsoft.com/office/drawing/2014/main" id="{44E471E5-7054-A643-82AA-646576F1F8C1}"/>
                </a:ext>
              </a:extLst>
            </p:cNvPr>
            <p:cNvCxnSpPr/>
            <p:nvPr/>
          </p:nvCxnSpPr>
          <p:spPr>
            <a:xfrm>
              <a:off x="7608168" y="4825260"/>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9F23FE3E-78EA-EC4A-B1B8-CC4B2C96EEAE}"/>
                </a:ext>
              </a:extLst>
            </p:cNvPr>
            <p:cNvCxnSpPr/>
            <p:nvPr/>
          </p:nvCxnSpPr>
          <p:spPr>
            <a:xfrm>
              <a:off x="7608168" y="5301208"/>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C91BE5EB-0409-6542-98B5-FBD108A9869E}"/>
                </a:ext>
              </a:extLst>
            </p:cNvPr>
            <p:cNvCxnSpPr/>
            <p:nvPr/>
          </p:nvCxnSpPr>
          <p:spPr>
            <a:xfrm>
              <a:off x="7608168" y="5733256"/>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F7EFB93-DFF1-5743-A3E0-3EB7886F433E}"/>
                </a:ext>
              </a:extLst>
            </p:cNvPr>
            <p:cNvSpPr/>
            <p:nvPr/>
          </p:nvSpPr>
          <p:spPr>
            <a:xfrm>
              <a:off x="8588404" y="4640594"/>
              <a:ext cx="761747"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1</a:t>
              </a:r>
              <a:endParaRPr lang="zh-CN" altLang="en-US" dirty="0"/>
            </a:p>
          </p:txBody>
        </p:sp>
        <p:sp>
          <p:nvSpPr>
            <p:cNvPr id="14" name="矩形 13">
              <a:extLst>
                <a:ext uri="{FF2B5EF4-FFF2-40B4-BE49-F238E27FC236}">
                  <a16:creationId xmlns:a16="http://schemas.microsoft.com/office/drawing/2014/main" id="{5CB9D1AA-EBD2-A94C-B38B-59D49CE5ED66}"/>
                </a:ext>
              </a:extLst>
            </p:cNvPr>
            <p:cNvSpPr/>
            <p:nvPr/>
          </p:nvSpPr>
          <p:spPr>
            <a:xfrm>
              <a:off x="8588404" y="5085184"/>
              <a:ext cx="761747"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2</a:t>
              </a:r>
              <a:endParaRPr lang="zh-CN" altLang="en-US" dirty="0"/>
            </a:p>
          </p:txBody>
        </p:sp>
        <p:sp>
          <p:nvSpPr>
            <p:cNvPr id="15" name="矩形 14">
              <a:extLst>
                <a:ext uri="{FF2B5EF4-FFF2-40B4-BE49-F238E27FC236}">
                  <a16:creationId xmlns:a16="http://schemas.microsoft.com/office/drawing/2014/main" id="{DD310EC7-9350-0946-B7E4-1FCE139040C5}"/>
                </a:ext>
              </a:extLst>
            </p:cNvPr>
            <p:cNvSpPr/>
            <p:nvPr/>
          </p:nvSpPr>
          <p:spPr>
            <a:xfrm>
              <a:off x="8585217" y="5579948"/>
              <a:ext cx="761747"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3</a:t>
              </a:r>
              <a:endParaRPr lang="zh-CN" altLang="en-US" dirty="0"/>
            </a:p>
          </p:txBody>
        </p:sp>
      </p:grpSp>
      <p:sp>
        <p:nvSpPr>
          <p:cNvPr id="16" name="矩形 15">
            <a:extLst>
              <a:ext uri="{FF2B5EF4-FFF2-40B4-BE49-F238E27FC236}">
                <a16:creationId xmlns:a16="http://schemas.microsoft.com/office/drawing/2014/main" id="{66F07FB7-6947-A942-B33B-B370E0AB02F4}"/>
              </a:ext>
            </a:extLst>
          </p:cNvPr>
          <p:cNvSpPr/>
          <p:nvPr/>
        </p:nvSpPr>
        <p:spPr>
          <a:xfrm>
            <a:off x="1488543" y="5861585"/>
            <a:ext cx="9648017" cy="369332"/>
          </a:xfrm>
          <a:prstGeom prst="rect">
            <a:avLst/>
          </a:prstGeom>
        </p:spPr>
        <p:txBody>
          <a:bodyPr wrap="square">
            <a:spAutoFit/>
          </a:bodyPr>
          <a:lstStyle/>
          <a:p>
            <a:r>
              <a:rPr lang="zh-CN" altLang="en-US" dirty="0"/>
              <a:t>例如：</a:t>
            </a:r>
            <a:r>
              <a:rPr lang="en-US" altLang="zh-CN" dirty="0"/>
              <a:t>UNIX</a:t>
            </a:r>
            <a:endParaRPr lang="zh-CN" altLang="en-US" dirty="0"/>
          </a:p>
        </p:txBody>
      </p:sp>
      <p:sp>
        <p:nvSpPr>
          <p:cNvPr id="17" name="灯片编号占位符 16">
            <a:extLst>
              <a:ext uri="{FF2B5EF4-FFF2-40B4-BE49-F238E27FC236}">
                <a16:creationId xmlns:a16="http://schemas.microsoft.com/office/drawing/2014/main" id="{7278B52E-7731-1D47-90A9-B6181E6C3B4E}"/>
              </a:ext>
            </a:extLst>
          </p:cNvPr>
          <p:cNvSpPr>
            <a:spLocks noGrp="1"/>
          </p:cNvSpPr>
          <p:nvPr>
            <p:ph type="sldNum" sz="quarter" idx="11"/>
          </p:nvPr>
        </p:nvSpPr>
        <p:spPr/>
        <p:txBody>
          <a:bodyPr/>
          <a:lstStyle/>
          <a:p>
            <a:pPr>
              <a:defRPr/>
            </a:pPr>
            <a:fld id="{AD8A1803-9DE3-4EB3-BC11-0E54EC1517AB}" type="slidenum">
              <a:rPr lang="en-US" smtClean="0"/>
              <a:pPr>
                <a:defRPr/>
              </a:pPr>
              <a:t>33</a:t>
            </a:fld>
            <a:endParaRPr lang="en-US"/>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a:extLst>
              <a:ext uri="{FF2B5EF4-FFF2-40B4-BE49-F238E27FC236}">
                <a16:creationId xmlns:a16="http://schemas.microsoft.com/office/drawing/2014/main" id="{53B4F7E4-03BF-4D37-A3C0-07F315C5A72D}"/>
              </a:ext>
            </a:extLst>
          </p:cNvPr>
          <p:cNvSpPr>
            <a:spLocks noGrp="1" noChangeArrowheads="1"/>
          </p:cNvSpPr>
          <p:nvPr>
            <p:ph type="title"/>
          </p:nvPr>
        </p:nvSpPr>
        <p:spPr>
          <a:xfrm>
            <a:off x="912813" y="1263380"/>
            <a:ext cx="9359900" cy="4613892"/>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1.2.4  </a:t>
            </a:r>
            <a:r>
              <a:rPr lang="zh-CN" altLang="en-US" sz="1800" b="1" dirty="0">
                <a:latin typeface="+mn-lt"/>
                <a:ea typeface="+mn-ea"/>
                <a:cs typeface="+mn-ea"/>
                <a:sym typeface="+mn-lt"/>
              </a:rPr>
              <a:t>分时系统</a:t>
            </a:r>
            <a:r>
              <a:rPr lang="en-US" altLang="zh-CN" sz="1800" b="1" dirty="0">
                <a:latin typeface="+mn-lt"/>
                <a:ea typeface="+mn-ea"/>
                <a:cs typeface="+mn-ea"/>
                <a:sym typeface="+mn-lt"/>
              </a:rPr>
              <a:t>(Time Sharing System)      </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2. </a:t>
            </a:r>
            <a:r>
              <a:rPr lang="zh-CN" altLang="en-US" sz="1800" b="1" dirty="0">
                <a:latin typeface="+mn-lt"/>
                <a:ea typeface="+mn-ea"/>
                <a:cs typeface="+mn-ea"/>
                <a:sym typeface="+mn-lt"/>
              </a:rPr>
              <a:t>分时系统实现中的关键问题</a:t>
            </a:r>
            <a:br>
              <a:rPr lang="zh-CN" altLang="en-US" sz="1800" dirty="0">
                <a:latin typeface="+mn-lt"/>
                <a:ea typeface="+mn-ea"/>
                <a:cs typeface="+mn-ea"/>
                <a:sym typeface="+mn-lt"/>
              </a:rPr>
            </a:br>
            <a:r>
              <a:rPr lang="zh-CN" altLang="en-US" sz="1800" dirty="0">
                <a:latin typeface="+mn-lt"/>
                <a:ea typeface="+mn-ea"/>
                <a:cs typeface="+mn-ea"/>
                <a:sym typeface="+mn-lt"/>
              </a:rPr>
              <a:t>　　在多道批处理系统中，用户无法与自己的作业进行交互的主要原因是：作业都先驻留在外存上，即使以后被调入内存，也要经过较长时间的等待后（</a:t>
            </a:r>
            <a:r>
              <a:rPr lang="zh-CN" altLang="en-US" sz="1800" dirty="0">
                <a:solidFill>
                  <a:srgbClr val="FF0000"/>
                </a:solidFill>
                <a:latin typeface="+mn-lt"/>
                <a:ea typeface="+mn-ea"/>
                <a:cs typeface="+mn-ea"/>
                <a:sym typeface="+mn-lt"/>
              </a:rPr>
              <a:t>等待前一个任务执行不下去</a:t>
            </a:r>
            <a:r>
              <a:rPr lang="zh-CN" altLang="en-US" sz="1800" dirty="0">
                <a:latin typeface="+mn-lt"/>
                <a:ea typeface="+mn-ea"/>
                <a:cs typeface="+mn-ea"/>
                <a:sym typeface="+mn-lt"/>
              </a:rPr>
              <a:t>）方能运行，用户无法与自己的作业进行交互。 </a:t>
            </a:r>
            <a:r>
              <a:rPr lang="zh-CN" altLang="en-US" sz="1800" dirty="0">
                <a:solidFill>
                  <a:srgbClr val="FF0000"/>
                </a:solidFill>
                <a:latin typeface="+mn-lt"/>
                <a:ea typeface="+mn-ea"/>
                <a:cs typeface="+mn-ea"/>
                <a:sym typeface="+mn-lt"/>
              </a:rPr>
              <a:t>多道批处理系统更加适用于一个用户同时执行多个任务。</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及时接收</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及时处理</a:t>
            </a:r>
            <a:br>
              <a:rPr lang="en-US" altLang="zh-CN" sz="1800" dirty="0">
                <a:latin typeface="+mn-lt"/>
                <a:ea typeface="+mn-ea"/>
                <a:cs typeface="+mn-ea"/>
                <a:sym typeface="+mn-lt"/>
              </a:rPr>
            </a:br>
            <a:r>
              <a:rPr lang="zh-CN" altLang="en-US" sz="1800" dirty="0">
                <a:latin typeface="+mn-lt"/>
                <a:ea typeface="+mn-ea"/>
                <a:cs typeface="+mn-ea"/>
                <a:sym typeface="+mn-lt"/>
              </a:rPr>
              <a:t>               </a:t>
            </a:r>
            <a:r>
              <a:rPr lang="zh-CN" altLang="en-US" sz="1800" b="1" u="sng" dirty="0">
                <a:solidFill>
                  <a:srgbClr val="FF0000"/>
                </a:solidFill>
                <a:latin typeface="+mn-lt"/>
                <a:ea typeface="+mn-ea"/>
                <a:cs typeface="+mn-ea"/>
                <a:sym typeface="+mn-lt"/>
              </a:rPr>
              <a:t>作业直接进内存</a:t>
            </a:r>
            <a:br>
              <a:rPr lang="en-US" altLang="zh-CN" sz="1800" dirty="0">
                <a:latin typeface="+mn-lt"/>
                <a:ea typeface="+mn-ea"/>
                <a:cs typeface="+mn-ea"/>
                <a:sym typeface="+mn-lt"/>
              </a:rPr>
            </a:br>
            <a:r>
              <a:rPr lang="zh-CN" altLang="en-US" sz="1800" dirty="0">
                <a:latin typeface="+mn-lt"/>
                <a:ea typeface="+mn-ea"/>
                <a:cs typeface="+mn-ea"/>
                <a:sym typeface="+mn-lt"/>
              </a:rPr>
              <a:t>               </a:t>
            </a:r>
            <a:r>
              <a:rPr lang="zh-CN" altLang="en-US" sz="1800" b="1" u="sng" dirty="0">
                <a:solidFill>
                  <a:srgbClr val="FF0000"/>
                </a:solidFill>
                <a:latin typeface="+mn-lt"/>
                <a:ea typeface="+mn-ea"/>
                <a:cs typeface="+mn-ea"/>
                <a:sym typeface="+mn-lt"/>
              </a:rPr>
              <a:t>时间片轮转</a:t>
            </a:r>
            <a:br>
              <a:rPr lang="zh-CN" altLang="en-US" sz="1800" dirty="0">
                <a:latin typeface="+mn-lt"/>
                <a:ea typeface="+mn-ea"/>
                <a:cs typeface="+mn-ea"/>
                <a:sym typeface="+mn-lt"/>
              </a:rPr>
            </a:br>
            <a:endParaRPr lang="zh-CN" altLang="en-US" sz="1800" dirty="0">
              <a:latin typeface="+mn-lt"/>
              <a:ea typeface="+mn-ea"/>
              <a:cs typeface="+mn-ea"/>
              <a:sym typeface="+mn-lt"/>
            </a:endParaRPr>
          </a:p>
        </p:txBody>
      </p:sp>
      <p:sp>
        <p:nvSpPr>
          <p:cNvPr id="4" name="文本框 3">
            <a:extLst>
              <a:ext uri="{FF2B5EF4-FFF2-40B4-BE49-F238E27FC236}">
                <a16:creationId xmlns:a16="http://schemas.microsoft.com/office/drawing/2014/main" id="{FC9F21C0-A825-4E02-B9F7-77AD7A2E892D}"/>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grpSp>
        <p:nvGrpSpPr>
          <p:cNvPr id="5" name="组合 4">
            <a:extLst>
              <a:ext uri="{FF2B5EF4-FFF2-40B4-BE49-F238E27FC236}">
                <a16:creationId xmlns:a16="http://schemas.microsoft.com/office/drawing/2014/main" id="{E64A42D6-0FAD-084F-B14B-0529371E3FAA}"/>
              </a:ext>
            </a:extLst>
          </p:cNvPr>
          <p:cNvGrpSpPr/>
          <p:nvPr/>
        </p:nvGrpSpPr>
        <p:grpSpPr>
          <a:xfrm>
            <a:off x="5452086" y="3424899"/>
            <a:ext cx="4973413" cy="2792520"/>
            <a:chOff x="4376738" y="3429000"/>
            <a:chExt cx="4973413" cy="2792520"/>
          </a:xfrm>
        </p:grpSpPr>
        <p:pic>
          <p:nvPicPr>
            <p:cNvPr id="6" name="图片 5">
              <a:extLst>
                <a:ext uri="{FF2B5EF4-FFF2-40B4-BE49-F238E27FC236}">
                  <a16:creationId xmlns:a16="http://schemas.microsoft.com/office/drawing/2014/main" id="{C6C68250-E03B-1641-A322-661AC736F246}"/>
                </a:ext>
              </a:extLst>
            </p:cNvPr>
            <p:cNvPicPr>
              <a:picLocks noChangeAspect="1"/>
            </p:cNvPicPr>
            <p:nvPr/>
          </p:nvPicPr>
          <p:blipFill>
            <a:blip r:embed="rId2"/>
            <a:stretch>
              <a:fillRect/>
            </a:stretch>
          </p:blipFill>
          <p:spPr>
            <a:xfrm>
              <a:off x="4376738" y="3429000"/>
              <a:ext cx="4376738" cy="2792520"/>
            </a:xfrm>
            <a:prstGeom prst="rect">
              <a:avLst/>
            </a:prstGeom>
          </p:spPr>
        </p:pic>
        <p:cxnSp>
          <p:nvCxnSpPr>
            <p:cNvPr id="7" name="直线箭头连接符 6">
              <a:extLst>
                <a:ext uri="{FF2B5EF4-FFF2-40B4-BE49-F238E27FC236}">
                  <a16:creationId xmlns:a16="http://schemas.microsoft.com/office/drawing/2014/main" id="{A60435E9-9756-3147-A44C-FBDDAFFE6C1A}"/>
                </a:ext>
              </a:extLst>
            </p:cNvPr>
            <p:cNvCxnSpPr/>
            <p:nvPr/>
          </p:nvCxnSpPr>
          <p:spPr>
            <a:xfrm>
              <a:off x="7608168" y="4825260"/>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11A7DD77-5BF5-604F-A40D-4E628FC58EB1}"/>
                </a:ext>
              </a:extLst>
            </p:cNvPr>
            <p:cNvCxnSpPr/>
            <p:nvPr/>
          </p:nvCxnSpPr>
          <p:spPr>
            <a:xfrm>
              <a:off x="7608168" y="5301208"/>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07B1B56E-51BF-EE40-91A2-C3F512FA8E51}"/>
                </a:ext>
              </a:extLst>
            </p:cNvPr>
            <p:cNvCxnSpPr/>
            <p:nvPr/>
          </p:nvCxnSpPr>
          <p:spPr>
            <a:xfrm>
              <a:off x="7608168" y="5733256"/>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F2F8C793-793C-2F43-8660-7C07B0F7F9CE}"/>
                </a:ext>
              </a:extLst>
            </p:cNvPr>
            <p:cNvSpPr/>
            <p:nvPr/>
          </p:nvSpPr>
          <p:spPr>
            <a:xfrm>
              <a:off x="8588404" y="4640594"/>
              <a:ext cx="761747"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1</a:t>
              </a:r>
              <a:endParaRPr lang="zh-CN" altLang="en-US" dirty="0"/>
            </a:p>
          </p:txBody>
        </p:sp>
        <p:sp>
          <p:nvSpPr>
            <p:cNvPr id="11" name="矩形 10">
              <a:extLst>
                <a:ext uri="{FF2B5EF4-FFF2-40B4-BE49-F238E27FC236}">
                  <a16:creationId xmlns:a16="http://schemas.microsoft.com/office/drawing/2014/main" id="{B294B038-8F2A-5C47-843A-3EF8F7DB73D0}"/>
                </a:ext>
              </a:extLst>
            </p:cNvPr>
            <p:cNvSpPr/>
            <p:nvPr/>
          </p:nvSpPr>
          <p:spPr>
            <a:xfrm>
              <a:off x="8588404" y="5085184"/>
              <a:ext cx="761747"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2</a:t>
              </a:r>
              <a:endParaRPr lang="zh-CN" altLang="en-US" dirty="0"/>
            </a:p>
          </p:txBody>
        </p:sp>
        <p:sp>
          <p:nvSpPr>
            <p:cNvPr id="12" name="矩形 11">
              <a:extLst>
                <a:ext uri="{FF2B5EF4-FFF2-40B4-BE49-F238E27FC236}">
                  <a16:creationId xmlns:a16="http://schemas.microsoft.com/office/drawing/2014/main" id="{8767ADB7-C07D-B049-B358-C740EABFC8C7}"/>
                </a:ext>
              </a:extLst>
            </p:cNvPr>
            <p:cNvSpPr/>
            <p:nvPr/>
          </p:nvSpPr>
          <p:spPr>
            <a:xfrm>
              <a:off x="8585217" y="5579948"/>
              <a:ext cx="761747"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3</a:t>
              </a:r>
              <a:endParaRPr lang="zh-CN" altLang="en-US" dirty="0"/>
            </a:p>
          </p:txBody>
        </p:sp>
      </p:grpSp>
      <p:sp>
        <p:nvSpPr>
          <p:cNvPr id="3" name="灯片编号占位符 2">
            <a:extLst>
              <a:ext uri="{FF2B5EF4-FFF2-40B4-BE49-F238E27FC236}">
                <a16:creationId xmlns:a16="http://schemas.microsoft.com/office/drawing/2014/main" id="{A0A57B20-65C7-B14D-8645-A481604E4609}"/>
              </a:ext>
            </a:extLst>
          </p:cNvPr>
          <p:cNvSpPr>
            <a:spLocks noGrp="1"/>
          </p:cNvSpPr>
          <p:nvPr>
            <p:ph type="sldNum" sz="quarter" idx="11"/>
          </p:nvPr>
        </p:nvSpPr>
        <p:spPr/>
        <p:txBody>
          <a:bodyPr/>
          <a:lstStyle/>
          <a:p>
            <a:pPr>
              <a:defRPr/>
            </a:pPr>
            <a:fld id="{AD8A1803-9DE3-4EB3-BC11-0E54EC1517AB}" type="slidenum">
              <a:rPr lang="en-US" smtClean="0"/>
              <a:pPr>
                <a:defRPr/>
              </a:pPr>
              <a:t>34</a:t>
            </a:fld>
            <a:endParaRPr lang="en-US"/>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a:extLst>
              <a:ext uri="{FF2B5EF4-FFF2-40B4-BE49-F238E27FC236}">
                <a16:creationId xmlns:a16="http://schemas.microsoft.com/office/drawing/2014/main" id="{E3B9C3B2-7BFC-47B6-88EB-7F8CADDD5CE7}"/>
              </a:ext>
            </a:extLst>
          </p:cNvPr>
          <p:cNvSpPr>
            <a:spLocks noGrp="1" noChangeArrowheads="1"/>
          </p:cNvSpPr>
          <p:nvPr>
            <p:ph type="title"/>
          </p:nvPr>
        </p:nvSpPr>
        <p:spPr>
          <a:xfrm>
            <a:off x="839788" y="1196975"/>
            <a:ext cx="9359900" cy="2951163"/>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1.2.4  </a:t>
            </a:r>
            <a:r>
              <a:rPr lang="zh-CN" altLang="en-US" sz="1800" b="1" dirty="0">
                <a:latin typeface="+mn-lt"/>
                <a:ea typeface="+mn-ea"/>
                <a:cs typeface="+mn-ea"/>
                <a:sym typeface="+mn-lt"/>
              </a:rPr>
              <a:t>分时系统</a:t>
            </a:r>
            <a:r>
              <a:rPr lang="en-US" altLang="zh-CN" sz="1800" b="1" dirty="0">
                <a:latin typeface="+mn-lt"/>
                <a:ea typeface="+mn-ea"/>
                <a:cs typeface="+mn-ea"/>
                <a:sym typeface="+mn-lt"/>
              </a:rPr>
              <a:t>(Time Sharing System)      </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3. </a:t>
            </a:r>
            <a:r>
              <a:rPr lang="zh-CN" altLang="en-US" sz="1800" b="1" dirty="0">
                <a:latin typeface="+mn-lt"/>
                <a:ea typeface="+mn-ea"/>
                <a:cs typeface="+mn-ea"/>
                <a:sym typeface="+mn-lt"/>
              </a:rPr>
              <a:t>分时系统的特征</a:t>
            </a:r>
            <a:br>
              <a:rPr lang="zh-CN" altLang="en-US" sz="1800" dirty="0">
                <a:latin typeface="+mn-lt"/>
                <a:ea typeface="+mn-ea"/>
                <a:cs typeface="+mn-ea"/>
                <a:sym typeface="+mn-lt"/>
              </a:rPr>
            </a:br>
            <a:r>
              <a:rPr lang="zh-CN" altLang="en-US" sz="1800" dirty="0">
                <a:latin typeface="+mn-lt"/>
                <a:ea typeface="+mn-ea"/>
                <a:cs typeface="+mn-ea"/>
                <a:sym typeface="+mn-lt"/>
              </a:rPr>
              <a:t>　　分时系统与多道批处理系统相比，具有非常明显的不同特性，可以归纳成以下四个方面：</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多路性。 多个终端、多个用户</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独立性。 多个用户、互不干扰</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(3) </a:t>
            </a:r>
            <a:r>
              <a:rPr lang="zh-CN" altLang="en-US" sz="1800" dirty="0">
                <a:latin typeface="+mn-lt"/>
                <a:ea typeface="+mn-ea"/>
                <a:cs typeface="+mn-ea"/>
                <a:sym typeface="+mn-lt"/>
              </a:rPr>
              <a:t>及时性。 响应时间</a:t>
            </a:r>
            <a:r>
              <a:rPr lang="en-US" altLang="zh-CN" sz="1800" dirty="0">
                <a:latin typeface="+mn-lt"/>
                <a:ea typeface="+mn-ea"/>
                <a:cs typeface="+mn-ea"/>
                <a:sym typeface="+mn-lt"/>
              </a:rPr>
              <a:t>1-3</a:t>
            </a:r>
            <a:r>
              <a:rPr lang="zh-CN" altLang="en-US" sz="1800" dirty="0">
                <a:latin typeface="+mn-lt"/>
                <a:ea typeface="+mn-ea"/>
                <a:cs typeface="+mn-ea"/>
                <a:sym typeface="+mn-lt"/>
              </a:rPr>
              <a:t>秒</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(4) </a:t>
            </a:r>
            <a:r>
              <a:rPr lang="zh-CN" altLang="en-US" sz="1800" dirty="0">
                <a:latin typeface="+mn-lt"/>
                <a:ea typeface="+mn-ea"/>
                <a:cs typeface="+mn-ea"/>
                <a:sym typeface="+mn-lt"/>
              </a:rPr>
              <a:t>交互性。 人机对话</a:t>
            </a:r>
          </a:p>
        </p:txBody>
      </p:sp>
      <p:sp>
        <p:nvSpPr>
          <p:cNvPr id="4" name="文本框 3">
            <a:extLst>
              <a:ext uri="{FF2B5EF4-FFF2-40B4-BE49-F238E27FC236}">
                <a16:creationId xmlns:a16="http://schemas.microsoft.com/office/drawing/2014/main" id="{AECFA3BA-DA60-43A7-8BE6-08CFCD022DD0}"/>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grpSp>
        <p:nvGrpSpPr>
          <p:cNvPr id="5" name="组合 4">
            <a:extLst>
              <a:ext uri="{FF2B5EF4-FFF2-40B4-BE49-F238E27FC236}">
                <a16:creationId xmlns:a16="http://schemas.microsoft.com/office/drawing/2014/main" id="{B84CB0C7-DA93-3142-A460-605ED02C4CD3}"/>
              </a:ext>
            </a:extLst>
          </p:cNvPr>
          <p:cNvGrpSpPr/>
          <p:nvPr/>
        </p:nvGrpSpPr>
        <p:grpSpPr>
          <a:xfrm>
            <a:off x="5255583" y="3138254"/>
            <a:ext cx="4973413" cy="2792520"/>
            <a:chOff x="4376738" y="3429000"/>
            <a:chExt cx="4973413" cy="2792520"/>
          </a:xfrm>
        </p:grpSpPr>
        <p:pic>
          <p:nvPicPr>
            <p:cNvPr id="6" name="图片 5">
              <a:extLst>
                <a:ext uri="{FF2B5EF4-FFF2-40B4-BE49-F238E27FC236}">
                  <a16:creationId xmlns:a16="http://schemas.microsoft.com/office/drawing/2014/main" id="{B4BB7A35-3FD4-2A4B-9FFC-F19AF3A488E2}"/>
                </a:ext>
              </a:extLst>
            </p:cNvPr>
            <p:cNvPicPr>
              <a:picLocks noChangeAspect="1"/>
            </p:cNvPicPr>
            <p:nvPr/>
          </p:nvPicPr>
          <p:blipFill>
            <a:blip r:embed="rId2"/>
            <a:stretch>
              <a:fillRect/>
            </a:stretch>
          </p:blipFill>
          <p:spPr>
            <a:xfrm>
              <a:off x="4376738" y="3429000"/>
              <a:ext cx="4376738" cy="2792520"/>
            </a:xfrm>
            <a:prstGeom prst="rect">
              <a:avLst/>
            </a:prstGeom>
          </p:spPr>
        </p:pic>
        <p:cxnSp>
          <p:nvCxnSpPr>
            <p:cNvPr id="7" name="直线箭头连接符 6">
              <a:extLst>
                <a:ext uri="{FF2B5EF4-FFF2-40B4-BE49-F238E27FC236}">
                  <a16:creationId xmlns:a16="http://schemas.microsoft.com/office/drawing/2014/main" id="{5E63C58C-079C-D843-A3E4-49F3E68696C9}"/>
                </a:ext>
              </a:extLst>
            </p:cNvPr>
            <p:cNvCxnSpPr/>
            <p:nvPr/>
          </p:nvCxnSpPr>
          <p:spPr>
            <a:xfrm>
              <a:off x="7608168" y="4825260"/>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7086D47D-F4C2-F141-BC27-E36BF0C63EA9}"/>
                </a:ext>
              </a:extLst>
            </p:cNvPr>
            <p:cNvCxnSpPr/>
            <p:nvPr/>
          </p:nvCxnSpPr>
          <p:spPr>
            <a:xfrm>
              <a:off x="7608168" y="5301208"/>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513467F9-97EF-A44B-8FEE-31D47A3238CF}"/>
                </a:ext>
              </a:extLst>
            </p:cNvPr>
            <p:cNvCxnSpPr/>
            <p:nvPr/>
          </p:nvCxnSpPr>
          <p:spPr>
            <a:xfrm>
              <a:off x="7608168" y="5733256"/>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F06C951-51C4-D447-A252-7A11FD4D7DE9}"/>
                </a:ext>
              </a:extLst>
            </p:cNvPr>
            <p:cNvSpPr/>
            <p:nvPr/>
          </p:nvSpPr>
          <p:spPr>
            <a:xfrm>
              <a:off x="8588404" y="4640594"/>
              <a:ext cx="761747"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1</a:t>
              </a:r>
              <a:endParaRPr lang="zh-CN" altLang="en-US" dirty="0"/>
            </a:p>
          </p:txBody>
        </p:sp>
        <p:sp>
          <p:nvSpPr>
            <p:cNvPr id="11" name="矩形 10">
              <a:extLst>
                <a:ext uri="{FF2B5EF4-FFF2-40B4-BE49-F238E27FC236}">
                  <a16:creationId xmlns:a16="http://schemas.microsoft.com/office/drawing/2014/main" id="{ABB6DBB3-4813-7442-A10C-DEAA724F90E6}"/>
                </a:ext>
              </a:extLst>
            </p:cNvPr>
            <p:cNvSpPr/>
            <p:nvPr/>
          </p:nvSpPr>
          <p:spPr>
            <a:xfrm>
              <a:off x="8588404" y="5085184"/>
              <a:ext cx="761747"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2</a:t>
              </a:r>
              <a:endParaRPr lang="zh-CN" altLang="en-US" dirty="0"/>
            </a:p>
          </p:txBody>
        </p:sp>
        <p:sp>
          <p:nvSpPr>
            <p:cNvPr id="12" name="矩形 11">
              <a:extLst>
                <a:ext uri="{FF2B5EF4-FFF2-40B4-BE49-F238E27FC236}">
                  <a16:creationId xmlns:a16="http://schemas.microsoft.com/office/drawing/2014/main" id="{031E8AA0-0575-584B-A7C1-BDAE695D7A8D}"/>
                </a:ext>
              </a:extLst>
            </p:cNvPr>
            <p:cNvSpPr/>
            <p:nvPr/>
          </p:nvSpPr>
          <p:spPr>
            <a:xfrm>
              <a:off x="8585217" y="5579948"/>
              <a:ext cx="761747"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3</a:t>
              </a:r>
              <a:endParaRPr lang="zh-CN" altLang="en-US" dirty="0"/>
            </a:p>
          </p:txBody>
        </p:sp>
      </p:grpSp>
      <p:sp>
        <p:nvSpPr>
          <p:cNvPr id="3" name="灯片编号占位符 2">
            <a:extLst>
              <a:ext uri="{FF2B5EF4-FFF2-40B4-BE49-F238E27FC236}">
                <a16:creationId xmlns:a16="http://schemas.microsoft.com/office/drawing/2014/main" id="{68762862-F157-4142-8A16-8FCB15C2F45D}"/>
              </a:ext>
            </a:extLst>
          </p:cNvPr>
          <p:cNvSpPr>
            <a:spLocks noGrp="1"/>
          </p:cNvSpPr>
          <p:nvPr>
            <p:ph type="sldNum" sz="quarter" idx="11"/>
          </p:nvPr>
        </p:nvSpPr>
        <p:spPr/>
        <p:txBody>
          <a:bodyPr/>
          <a:lstStyle/>
          <a:p>
            <a:pPr>
              <a:defRPr/>
            </a:pPr>
            <a:fld id="{AD8A1803-9DE3-4EB3-BC11-0E54EC1517AB}" type="slidenum">
              <a:rPr lang="en-US" smtClean="0"/>
              <a:pPr>
                <a:defRPr/>
              </a:pPr>
              <a:t>35</a:t>
            </a:fld>
            <a:endParaRPr lang="en-US"/>
          </a:p>
        </p:txBody>
      </p:sp>
      <p:sp>
        <p:nvSpPr>
          <p:cNvPr id="13" name="Rectangle 2">
            <a:extLst>
              <a:ext uri="{FF2B5EF4-FFF2-40B4-BE49-F238E27FC236}">
                <a16:creationId xmlns:a16="http://schemas.microsoft.com/office/drawing/2014/main" id="{0D60FAFB-6999-F246-B16F-A29238AF6864}"/>
              </a:ext>
            </a:extLst>
          </p:cNvPr>
          <p:cNvSpPr txBox="1">
            <a:spLocks noChangeArrowheads="1"/>
          </p:cNvSpPr>
          <p:nvPr/>
        </p:nvSpPr>
        <p:spPr bwMode="auto">
          <a:xfrm>
            <a:off x="813884" y="5301745"/>
            <a:ext cx="5642156"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lvl1pPr algn="l" rtl="0" eaLnBrk="0" fontAlgn="base" hangingPunct="0">
              <a:lnSpc>
                <a:spcPct val="90000"/>
              </a:lnSpc>
              <a:spcBef>
                <a:spcPct val="0"/>
              </a:spcBef>
              <a:spcAft>
                <a:spcPct val="0"/>
              </a:spcAft>
              <a:defRPr sz="32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a:lstStyle>
          <a:p>
            <a:pPr defTabSz="914400" eaLnBrk="1" fontAlgn="auto" hangingPunct="1">
              <a:lnSpc>
                <a:spcPct val="150000"/>
              </a:lnSpc>
              <a:spcAft>
                <a:spcPts val="0"/>
              </a:spcAft>
              <a:defRPr/>
            </a:pPr>
            <a:r>
              <a:rPr lang="zh-CN" altLang="en-US" sz="1800" b="1" dirty="0">
                <a:solidFill>
                  <a:srgbClr val="FF0000"/>
                </a:solidFill>
                <a:latin typeface="+mn-lt"/>
                <a:ea typeface="+mn-ea"/>
                <a:cs typeface="+mn-ea"/>
                <a:sym typeface="+mn-lt"/>
              </a:rPr>
              <a:t>问题：紧急任务得不到有效的响应？</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a:extLst>
              <a:ext uri="{FF2B5EF4-FFF2-40B4-BE49-F238E27FC236}">
                <a16:creationId xmlns:a16="http://schemas.microsoft.com/office/drawing/2014/main" id="{85C4E786-7046-474D-B5AC-D064A89647E5}"/>
              </a:ext>
            </a:extLst>
          </p:cNvPr>
          <p:cNvSpPr>
            <a:spLocks noGrp="1" noChangeArrowheads="1"/>
          </p:cNvSpPr>
          <p:nvPr>
            <p:ph type="title"/>
          </p:nvPr>
        </p:nvSpPr>
        <p:spPr>
          <a:xfrm>
            <a:off x="839788" y="1125909"/>
            <a:ext cx="9288462" cy="2951163"/>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1.2.5  </a:t>
            </a:r>
            <a:r>
              <a:rPr lang="zh-CN" altLang="en-US" sz="1800" b="1" dirty="0">
                <a:latin typeface="+mn-lt"/>
                <a:ea typeface="+mn-ea"/>
                <a:cs typeface="+mn-ea"/>
                <a:sym typeface="+mn-lt"/>
              </a:rPr>
              <a:t>实时系统</a:t>
            </a:r>
            <a:r>
              <a:rPr lang="en-US" altLang="zh-CN" sz="1800" b="1" dirty="0">
                <a:latin typeface="+mn-lt"/>
                <a:ea typeface="+mn-ea"/>
                <a:cs typeface="+mn-ea"/>
                <a:sym typeface="+mn-lt"/>
              </a:rPr>
              <a:t>(Real Time System)    </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实时系统的类型</a:t>
            </a:r>
            <a:br>
              <a:rPr lang="zh-CN" altLang="en-US" sz="1800" b="1" dirty="0">
                <a:latin typeface="+mn-lt"/>
                <a:ea typeface="+mn-ea"/>
                <a:cs typeface="+mn-ea"/>
                <a:sym typeface="+mn-lt"/>
              </a:rPr>
            </a:br>
            <a:r>
              <a:rPr lang="zh-CN" altLang="en-US" sz="1800" dirty="0">
                <a:latin typeface="+mn-lt"/>
                <a:ea typeface="+mn-ea"/>
                <a:cs typeface="+mn-ea"/>
                <a:sym typeface="+mn-lt"/>
              </a:rPr>
              <a:t>　　随着计算机应用的普及，实时系统的类型也相应增多，下面列出当前常见的几种：</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工业</a:t>
            </a:r>
            <a:r>
              <a:rPr lang="en-US" altLang="zh-CN" sz="1800" dirty="0">
                <a:latin typeface="+mn-lt"/>
                <a:ea typeface="+mn-ea"/>
                <a:cs typeface="+mn-ea"/>
                <a:sym typeface="+mn-lt"/>
              </a:rPr>
              <a:t>(</a:t>
            </a:r>
            <a:r>
              <a:rPr lang="zh-CN" altLang="en-US" sz="1800" dirty="0">
                <a:latin typeface="+mn-lt"/>
                <a:ea typeface="+mn-ea"/>
                <a:cs typeface="+mn-ea"/>
                <a:sym typeface="+mn-lt"/>
              </a:rPr>
              <a:t>武器</a:t>
            </a:r>
            <a:r>
              <a:rPr lang="en-US" altLang="zh-CN" sz="1800" dirty="0">
                <a:latin typeface="+mn-lt"/>
                <a:ea typeface="+mn-ea"/>
                <a:cs typeface="+mn-ea"/>
                <a:sym typeface="+mn-lt"/>
              </a:rPr>
              <a:t>)</a:t>
            </a:r>
            <a:r>
              <a:rPr lang="zh-CN" altLang="en-US" sz="1800" dirty="0">
                <a:latin typeface="+mn-lt"/>
                <a:ea typeface="+mn-ea"/>
                <a:cs typeface="+mn-ea"/>
                <a:sym typeface="+mn-lt"/>
              </a:rPr>
              <a:t>控制系统。</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信息查询系统。</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(3) </a:t>
            </a:r>
            <a:r>
              <a:rPr lang="zh-CN" altLang="en-US" sz="1800" dirty="0">
                <a:latin typeface="+mn-lt"/>
                <a:ea typeface="+mn-ea"/>
                <a:cs typeface="+mn-ea"/>
                <a:sym typeface="+mn-lt"/>
              </a:rPr>
              <a:t>多媒体系统。</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(4) </a:t>
            </a:r>
            <a:r>
              <a:rPr lang="zh-CN" altLang="en-US" sz="1800" dirty="0">
                <a:latin typeface="+mn-lt"/>
                <a:ea typeface="+mn-ea"/>
                <a:cs typeface="+mn-ea"/>
                <a:sym typeface="+mn-lt"/>
              </a:rPr>
              <a:t>嵌入式系统。 智能设备控制</a:t>
            </a:r>
          </a:p>
        </p:txBody>
      </p:sp>
      <p:sp>
        <p:nvSpPr>
          <p:cNvPr id="4" name="文本框 3">
            <a:extLst>
              <a:ext uri="{FF2B5EF4-FFF2-40B4-BE49-F238E27FC236}">
                <a16:creationId xmlns:a16="http://schemas.microsoft.com/office/drawing/2014/main" id="{60CCB513-38DD-4FA2-8CEA-CCB7A40F760F}"/>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pic>
        <p:nvPicPr>
          <p:cNvPr id="3" name="图片 2">
            <a:extLst>
              <a:ext uri="{FF2B5EF4-FFF2-40B4-BE49-F238E27FC236}">
                <a16:creationId xmlns:a16="http://schemas.microsoft.com/office/drawing/2014/main" id="{6BECCF66-2984-A94E-858D-3F0B5B4CF6D6}"/>
              </a:ext>
            </a:extLst>
          </p:cNvPr>
          <p:cNvPicPr>
            <a:picLocks noChangeAspect="1"/>
          </p:cNvPicPr>
          <p:nvPr/>
        </p:nvPicPr>
        <p:blipFill>
          <a:blip r:embed="rId2"/>
          <a:stretch>
            <a:fillRect/>
          </a:stretch>
        </p:blipFill>
        <p:spPr>
          <a:xfrm>
            <a:off x="1775520" y="4148138"/>
            <a:ext cx="3989725" cy="1974315"/>
          </a:xfrm>
          <a:prstGeom prst="rect">
            <a:avLst/>
          </a:prstGeom>
        </p:spPr>
      </p:pic>
      <p:pic>
        <p:nvPicPr>
          <p:cNvPr id="5" name="图片 4">
            <a:extLst>
              <a:ext uri="{FF2B5EF4-FFF2-40B4-BE49-F238E27FC236}">
                <a16:creationId xmlns:a16="http://schemas.microsoft.com/office/drawing/2014/main" id="{3CF27192-69DC-364B-82E3-AAE0595D27E5}"/>
              </a:ext>
            </a:extLst>
          </p:cNvPr>
          <p:cNvPicPr>
            <a:picLocks noChangeAspect="1"/>
          </p:cNvPicPr>
          <p:nvPr/>
        </p:nvPicPr>
        <p:blipFill>
          <a:blip r:embed="rId3"/>
          <a:stretch>
            <a:fillRect/>
          </a:stretch>
        </p:blipFill>
        <p:spPr>
          <a:xfrm>
            <a:off x="6456883" y="4148137"/>
            <a:ext cx="3734851" cy="1974315"/>
          </a:xfrm>
          <a:prstGeom prst="rect">
            <a:avLst/>
          </a:prstGeom>
        </p:spPr>
      </p:pic>
      <p:sp>
        <p:nvSpPr>
          <p:cNvPr id="6" name="灯片编号占位符 5">
            <a:extLst>
              <a:ext uri="{FF2B5EF4-FFF2-40B4-BE49-F238E27FC236}">
                <a16:creationId xmlns:a16="http://schemas.microsoft.com/office/drawing/2014/main" id="{F27F761C-192A-2349-A6B5-1EBB3B94838F}"/>
              </a:ext>
            </a:extLst>
          </p:cNvPr>
          <p:cNvSpPr>
            <a:spLocks noGrp="1"/>
          </p:cNvSpPr>
          <p:nvPr>
            <p:ph type="sldNum" sz="quarter" idx="11"/>
          </p:nvPr>
        </p:nvSpPr>
        <p:spPr/>
        <p:txBody>
          <a:bodyPr/>
          <a:lstStyle/>
          <a:p>
            <a:pPr>
              <a:defRPr/>
            </a:pPr>
            <a:fld id="{AD8A1803-9DE3-4EB3-BC11-0E54EC1517AB}" type="slidenum">
              <a:rPr lang="en-US" smtClean="0"/>
              <a:pPr>
                <a:defRPr/>
              </a:pPr>
              <a:t>36</a:t>
            </a:fld>
            <a:endParaRPr lang="en-US"/>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C781A18-E684-4349-B27A-9AA5DD459C6F}"/>
              </a:ext>
            </a:extLst>
          </p:cNvPr>
          <p:cNvPicPr>
            <a:picLocks noChangeAspect="1"/>
          </p:cNvPicPr>
          <p:nvPr/>
        </p:nvPicPr>
        <p:blipFill>
          <a:blip r:embed="rId2"/>
          <a:stretch>
            <a:fillRect/>
          </a:stretch>
        </p:blipFill>
        <p:spPr>
          <a:xfrm>
            <a:off x="5591944" y="2653583"/>
            <a:ext cx="4073899" cy="2791641"/>
          </a:xfrm>
          <a:prstGeom prst="rect">
            <a:avLst/>
          </a:prstGeom>
        </p:spPr>
      </p:pic>
      <p:cxnSp>
        <p:nvCxnSpPr>
          <p:cNvPr id="7" name="直线箭头连接符 6">
            <a:extLst>
              <a:ext uri="{FF2B5EF4-FFF2-40B4-BE49-F238E27FC236}">
                <a16:creationId xmlns:a16="http://schemas.microsoft.com/office/drawing/2014/main" id="{60FCC09A-A91C-BA4C-A05D-39DA5031E6D0}"/>
              </a:ext>
            </a:extLst>
          </p:cNvPr>
          <p:cNvCxnSpPr/>
          <p:nvPr/>
        </p:nvCxnSpPr>
        <p:spPr>
          <a:xfrm>
            <a:off x="8712842" y="4049404"/>
            <a:ext cx="599173"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F5A87438-2F96-544F-BDB1-D1D9667C9F63}"/>
              </a:ext>
            </a:extLst>
          </p:cNvPr>
          <p:cNvCxnSpPr/>
          <p:nvPr/>
        </p:nvCxnSpPr>
        <p:spPr>
          <a:xfrm>
            <a:off x="8712842" y="4525202"/>
            <a:ext cx="599173"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A3FF1EF8-2008-654D-8336-0AC53DCF69E4}"/>
              </a:ext>
            </a:extLst>
          </p:cNvPr>
          <p:cNvCxnSpPr/>
          <p:nvPr/>
        </p:nvCxnSpPr>
        <p:spPr>
          <a:xfrm>
            <a:off x="8712842" y="4957114"/>
            <a:ext cx="599173"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F4C4B3A6-5F06-4C4C-B4E0-992C179BD13A}"/>
              </a:ext>
            </a:extLst>
          </p:cNvPr>
          <p:cNvSpPr/>
          <p:nvPr/>
        </p:nvSpPr>
        <p:spPr>
          <a:xfrm>
            <a:off x="9267005" y="3864796"/>
            <a:ext cx="2074399" cy="369216"/>
          </a:xfrm>
          <a:prstGeom prst="rect">
            <a:avLst/>
          </a:prstGeom>
        </p:spPr>
        <p:txBody>
          <a:bodyPr wrap="none">
            <a:spAutoFit/>
          </a:bodyPr>
          <a:lstStyle/>
          <a:p>
            <a:r>
              <a:rPr lang="zh-CN" altLang="en-US" dirty="0">
                <a:cs typeface="+mn-ea"/>
                <a:sym typeface="+mn-lt"/>
              </a:rPr>
              <a:t>用户</a:t>
            </a:r>
            <a:r>
              <a:rPr lang="en-US" altLang="zh-CN" dirty="0">
                <a:cs typeface="+mn-ea"/>
                <a:sym typeface="+mn-lt"/>
              </a:rPr>
              <a:t>1</a:t>
            </a:r>
            <a:r>
              <a:rPr lang="zh-CN" altLang="en-US" dirty="0">
                <a:cs typeface="+mn-ea"/>
                <a:sym typeface="+mn-lt"/>
              </a:rPr>
              <a:t> 且 </a:t>
            </a:r>
            <a:r>
              <a:rPr lang="zh-CN" altLang="en-US" dirty="0">
                <a:solidFill>
                  <a:srgbClr val="FF0000"/>
                </a:solidFill>
                <a:cs typeface="+mn-ea"/>
                <a:sym typeface="+mn-lt"/>
              </a:rPr>
              <a:t>任务截止时间</a:t>
            </a:r>
            <a:endParaRPr lang="zh-CN" altLang="en-US" dirty="0">
              <a:solidFill>
                <a:srgbClr val="FF0000"/>
              </a:solidFill>
            </a:endParaRPr>
          </a:p>
        </p:txBody>
      </p:sp>
      <p:sp>
        <p:nvSpPr>
          <p:cNvPr id="11" name="矩形 10">
            <a:extLst>
              <a:ext uri="{FF2B5EF4-FFF2-40B4-BE49-F238E27FC236}">
                <a16:creationId xmlns:a16="http://schemas.microsoft.com/office/drawing/2014/main" id="{A863BEF3-436A-1D43-97B2-A78FB3558DAA}"/>
              </a:ext>
            </a:extLst>
          </p:cNvPr>
          <p:cNvSpPr/>
          <p:nvPr/>
        </p:nvSpPr>
        <p:spPr>
          <a:xfrm>
            <a:off x="9267005" y="4309246"/>
            <a:ext cx="2074399" cy="369216"/>
          </a:xfrm>
          <a:prstGeom prst="rect">
            <a:avLst/>
          </a:prstGeom>
        </p:spPr>
        <p:txBody>
          <a:bodyPr wrap="none">
            <a:spAutoFit/>
          </a:bodyPr>
          <a:lstStyle/>
          <a:p>
            <a:r>
              <a:rPr lang="zh-CN" altLang="en-US" dirty="0">
                <a:cs typeface="+mn-ea"/>
                <a:sym typeface="+mn-lt"/>
              </a:rPr>
              <a:t>用户</a:t>
            </a:r>
            <a:r>
              <a:rPr lang="en-US" altLang="zh-CN" dirty="0">
                <a:cs typeface="+mn-ea"/>
                <a:sym typeface="+mn-lt"/>
              </a:rPr>
              <a:t>2</a:t>
            </a:r>
            <a:r>
              <a:rPr lang="zh-CN" altLang="en-US" dirty="0">
                <a:cs typeface="+mn-ea"/>
                <a:sym typeface="+mn-lt"/>
              </a:rPr>
              <a:t> 且 </a:t>
            </a:r>
            <a:r>
              <a:rPr lang="zh-CN" altLang="en-US" dirty="0">
                <a:solidFill>
                  <a:srgbClr val="FF0000"/>
                </a:solidFill>
                <a:cs typeface="+mn-ea"/>
                <a:sym typeface="+mn-lt"/>
              </a:rPr>
              <a:t>任务截止时间</a:t>
            </a:r>
            <a:endParaRPr lang="zh-CN" altLang="en-US" dirty="0"/>
          </a:p>
        </p:txBody>
      </p:sp>
      <p:sp>
        <p:nvSpPr>
          <p:cNvPr id="12" name="矩形 11">
            <a:extLst>
              <a:ext uri="{FF2B5EF4-FFF2-40B4-BE49-F238E27FC236}">
                <a16:creationId xmlns:a16="http://schemas.microsoft.com/office/drawing/2014/main" id="{CF6594C9-1E42-D84D-BD56-507F19546250}"/>
              </a:ext>
            </a:extLst>
          </p:cNvPr>
          <p:cNvSpPr/>
          <p:nvPr/>
        </p:nvSpPr>
        <p:spPr>
          <a:xfrm>
            <a:off x="9264353" y="4803854"/>
            <a:ext cx="2074399" cy="369216"/>
          </a:xfrm>
          <a:prstGeom prst="rect">
            <a:avLst/>
          </a:prstGeom>
        </p:spPr>
        <p:txBody>
          <a:bodyPr wrap="none">
            <a:spAutoFit/>
          </a:bodyPr>
          <a:lstStyle/>
          <a:p>
            <a:r>
              <a:rPr lang="zh-CN" altLang="en-US" dirty="0">
                <a:cs typeface="+mn-ea"/>
                <a:sym typeface="+mn-lt"/>
              </a:rPr>
              <a:t>用户</a:t>
            </a:r>
            <a:r>
              <a:rPr lang="en-US" altLang="zh-CN" dirty="0">
                <a:cs typeface="+mn-ea"/>
                <a:sym typeface="+mn-lt"/>
              </a:rPr>
              <a:t>3</a:t>
            </a:r>
            <a:r>
              <a:rPr lang="zh-CN" altLang="en-US" dirty="0">
                <a:cs typeface="+mn-ea"/>
                <a:sym typeface="+mn-lt"/>
              </a:rPr>
              <a:t> 且 </a:t>
            </a:r>
            <a:r>
              <a:rPr lang="zh-CN" altLang="en-US" dirty="0">
                <a:solidFill>
                  <a:srgbClr val="FF0000"/>
                </a:solidFill>
                <a:cs typeface="+mn-ea"/>
                <a:sym typeface="+mn-lt"/>
              </a:rPr>
              <a:t>任务截止时间</a:t>
            </a:r>
            <a:endParaRPr lang="zh-CN" altLang="en-US" dirty="0"/>
          </a:p>
        </p:txBody>
      </p:sp>
      <p:sp>
        <p:nvSpPr>
          <p:cNvPr id="737282" name="Rectangle 2">
            <a:extLst>
              <a:ext uri="{FF2B5EF4-FFF2-40B4-BE49-F238E27FC236}">
                <a16:creationId xmlns:a16="http://schemas.microsoft.com/office/drawing/2014/main" id="{30E8B1F0-9747-49B5-800A-7AE07F69F7C9}"/>
              </a:ext>
            </a:extLst>
          </p:cNvPr>
          <p:cNvSpPr>
            <a:spLocks noGrp="1" noChangeArrowheads="1"/>
          </p:cNvSpPr>
          <p:nvPr>
            <p:ph type="title"/>
          </p:nvPr>
        </p:nvSpPr>
        <p:spPr>
          <a:xfrm>
            <a:off x="766763" y="1753681"/>
            <a:ext cx="5975842" cy="3367397"/>
          </a:xfrm>
        </p:spPr>
        <p:txBody>
          <a:bodyPr wrap="square"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1.2.5  </a:t>
            </a:r>
            <a:r>
              <a:rPr lang="zh-CN" altLang="en-US" sz="1800" b="1" dirty="0">
                <a:latin typeface="+mn-lt"/>
                <a:ea typeface="+mn-ea"/>
                <a:cs typeface="+mn-ea"/>
                <a:sym typeface="+mn-lt"/>
              </a:rPr>
              <a:t>实时系统</a:t>
            </a:r>
            <a:r>
              <a:rPr lang="en-US" altLang="zh-CN" sz="1800" b="1" dirty="0">
                <a:latin typeface="+mn-lt"/>
                <a:ea typeface="+mn-ea"/>
                <a:cs typeface="+mn-ea"/>
                <a:sym typeface="+mn-lt"/>
              </a:rPr>
              <a:t>(Real Time System)</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2. </a:t>
            </a:r>
            <a:r>
              <a:rPr lang="zh-CN" altLang="en-US" sz="1800" b="1" dirty="0">
                <a:latin typeface="+mn-lt"/>
                <a:ea typeface="+mn-ea"/>
                <a:cs typeface="+mn-ea"/>
                <a:sym typeface="+mn-lt"/>
              </a:rPr>
              <a:t>实时任务的类型</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周期性实时任务</a:t>
            </a:r>
            <a:br>
              <a:rPr lang="en-US" altLang="zh-CN" sz="1800" dirty="0">
                <a:latin typeface="+mn-lt"/>
                <a:ea typeface="+mn-ea"/>
                <a:cs typeface="+mn-ea"/>
                <a:sym typeface="+mn-lt"/>
              </a:rPr>
            </a:br>
            <a:r>
              <a:rPr lang="zh-CN" altLang="en-US" sz="1800" dirty="0">
                <a:latin typeface="+mn-lt"/>
                <a:ea typeface="+mn-ea"/>
                <a:cs typeface="+mn-ea"/>
                <a:sym typeface="+mn-lt"/>
              </a:rPr>
              <a:t>            非周期性实时任务（</a:t>
            </a:r>
            <a:r>
              <a:rPr lang="zh-CN" altLang="en-US" sz="1800" b="1" dirty="0">
                <a:solidFill>
                  <a:srgbClr val="FF0000"/>
                </a:solidFill>
                <a:latin typeface="+mn-lt"/>
                <a:ea typeface="+mn-ea"/>
                <a:cs typeface="+mn-ea"/>
                <a:sym typeface="+mn-lt"/>
              </a:rPr>
              <a:t>开始截止时间</a:t>
            </a:r>
            <a:br>
              <a:rPr lang="en-US" altLang="zh-CN" sz="1800" b="1" dirty="0">
                <a:solidFill>
                  <a:srgbClr val="FF0000"/>
                </a:solidFill>
                <a:latin typeface="+mn-lt"/>
                <a:ea typeface="+mn-ea"/>
                <a:cs typeface="+mn-ea"/>
                <a:sym typeface="+mn-lt"/>
              </a:rPr>
            </a:br>
            <a:r>
              <a:rPr lang="zh-CN" altLang="en-US" sz="1800" b="1" dirty="0">
                <a:solidFill>
                  <a:srgbClr val="FF0000"/>
                </a:solidFill>
                <a:latin typeface="+mn-lt"/>
                <a:ea typeface="+mn-ea"/>
                <a:cs typeface="+mn-ea"/>
                <a:sym typeface="+mn-lt"/>
              </a:rPr>
              <a:t>                                          完成截止时间</a:t>
            </a:r>
            <a:r>
              <a:rPr lang="zh-CN" altLang="en-US" sz="1800" dirty="0">
                <a:latin typeface="+mn-lt"/>
                <a:ea typeface="+mn-ea"/>
                <a:cs typeface="+mn-ea"/>
                <a:sym typeface="+mn-lt"/>
              </a:rPr>
              <a:t>）</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硬实时任务和软实时任务。</a:t>
            </a:r>
            <a:br>
              <a:rPr lang="en-US" altLang="zh-CN" sz="1800" dirty="0">
                <a:latin typeface="+mn-lt"/>
                <a:ea typeface="+mn-ea"/>
                <a:cs typeface="+mn-ea"/>
                <a:sym typeface="+mn-lt"/>
              </a:rPr>
            </a:br>
            <a:r>
              <a:rPr lang="zh-CN" altLang="en-US" sz="1800" dirty="0">
                <a:latin typeface="+mn-lt"/>
                <a:ea typeface="+mn-ea"/>
                <a:cs typeface="+mn-ea"/>
                <a:sym typeface="+mn-lt"/>
              </a:rPr>
              <a:t>            </a:t>
            </a:r>
            <a:r>
              <a:rPr lang="zh-CN" altLang="en-US" sz="1800" b="1" dirty="0">
                <a:solidFill>
                  <a:srgbClr val="FF0000"/>
                </a:solidFill>
                <a:latin typeface="+mn-lt"/>
                <a:ea typeface="+mn-ea"/>
                <a:cs typeface="+mn-ea"/>
                <a:sym typeface="+mn-lt"/>
              </a:rPr>
              <a:t>硬实时任务（</a:t>
            </a:r>
            <a:r>
              <a:rPr lang="en-US" altLang="zh-CN" sz="1800" b="1" dirty="0">
                <a:solidFill>
                  <a:srgbClr val="FF0000"/>
                </a:solidFill>
                <a:latin typeface="+mn-lt"/>
                <a:ea typeface="+mn-ea"/>
                <a:cs typeface="+mn-ea"/>
                <a:sym typeface="+mn-lt"/>
              </a:rPr>
              <a:t>Hard</a:t>
            </a:r>
            <a:r>
              <a:rPr lang="zh-CN" altLang="en-US" sz="1800" b="1" dirty="0">
                <a:solidFill>
                  <a:srgbClr val="FF0000"/>
                </a:solidFill>
                <a:latin typeface="+mn-lt"/>
                <a:ea typeface="+mn-ea"/>
                <a:cs typeface="+mn-ea"/>
                <a:sym typeface="+mn-lt"/>
              </a:rPr>
              <a:t> </a:t>
            </a:r>
            <a:r>
              <a:rPr lang="en-US" altLang="zh-CN" sz="1800" b="1" dirty="0">
                <a:solidFill>
                  <a:srgbClr val="FF0000"/>
                </a:solidFill>
                <a:latin typeface="+mn-lt"/>
                <a:ea typeface="+mn-ea"/>
                <a:cs typeface="+mn-ea"/>
                <a:sym typeface="+mn-lt"/>
              </a:rPr>
              <a:t>Real-time</a:t>
            </a:r>
            <a:r>
              <a:rPr lang="zh-CN" altLang="en-US" sz="1800" b="1" dirty="0">
                <a:solidFill>
                  <a:srgbClr val="FF0000"/>
                </a:solidFill>
                <a:latin typeface="+mn-lt"/>
                <a:ea typeface="+mn-ea"/>
                <a:cs typeface="+mn-ea"/>
                <a:sym typeface="+mn-lt"/>
              </a:rPr>
              <a:t> </a:t>
            </a:r>
            <a:r>
              <a:rPr lang="en-US" altLang="zh-CN" sz="1800" b="1" dirty="0">
                <a:solidFill>
                  <a:srgbClr val="FF0000"/>
                </a:solidFill>
                <a:latin typeface="+mn-lt"/>
                <a:ea typeface="+mn-ea"/>
                <a:cs typeface="+mn-ea"/>
                <a:sym typeface="+mn-lt"/>
              </a:rPr>
              <a:t>Task,</a:t>
            </a:r>
            <a:r>
              <a:rPr lang="zh-CN" altLang="en-US" sz="1800" b="1" dirty="0">
                <a:solidFill>
                  <a:srgbClr val="FF0000"/>
                </a:solidFill>
                <a:latin typeface="+mn-lt"/>
                <a:ea typeface="+mn-ea"/>
                <a:cs typeface="+mn-ea"/>
                <a:sym typeface="+mn-lt"/>
              </a:rPr>
              <a:t> </a:t>
            </a:r>
            <a:r>
              <a:rPr lang="en-US" altLang="zh-CN" sz="1800" b="1" dirty="0">
                <a:solidFill>
                  <a:srgbClr val="FF0000"/>
                </a:solidFill>
                <a:latin typeface="+mn-lt"/>
                <a:ea typeface="+mn-ea"/>
                <a:cs typeface="+mn-ea"/>
                <a:sym typeface="+mn-lt"/>
              </a:rPr>
              <a:t>HRT</a:t>
            </a:r>
            <a:r>
              <a:rPr lang="zh-CN" altLang="en-US" sz="1800" b="1" dirty="0">
                <a:solidFill>
                  <a:srgbClr val="FF0000"/>
                </a:solidFill>
                <a:latin typeface="+mn-lt"/>
                <a:ea typeface="+mn-ea"/>
                <a:cs typeface="+mn-ea"/>
                <a:sym typeface="+mn-lt"/>
              </a:rPr>
              <a:t>）</a:t>
            </a:r>
            <a:br>
              <a:rPr lang="en-US" altLang="zh-CN" sz="1800" b="1" dirty="0">
                <a:solidFill>
                  <a:srgbClr val="FF0000"/>
                </a:solidFill>
                <a:latin typeface="+mn-lt"/>
                <a:ea typeface="+mn-ea"/>
                <a:cs typeface="+mn-ea"/>
                <a:sym typeface="+mn-lt"/>
              </a:rPr>
            </a:br>
            <a:r>
              <a:rPr lang="zh-CN" altLang="en-US" sz="1800" b="1" dirty="0">
                <a:solidFill>
                  <a:srgbClr val="FF0000"/>
                </a:solidFill>
                <a:latin typeface="+mn-lt"/>
                <a:ea typeface="+mn-ea"/>
                <a:cs typeface="+mn-ea"/>
                <a:sym typeface="+mn-lt"/>
              </a:rPr>
              <a:t>            软实时任务（</a:t>
            </a:r>
            <a:r>
              <a:rPr lang="en-US" altLang="zh-CN" sz="1800" b="1" dirty="0">
                <a:solidFill>
                  <a:srgbClr val="FF0000"/>
                </a:solidFill>
                <a:latin typeface="+mn-lt"/>
                <a:ea typeface="+mn-ea"/>
                <a:cs typeface="+mn-ea"/>
                <a:sym typeface="+mn-lt"/>
              </a:rPr>
              <a:t>Soft</a:t>
            </a:r>
            <a:r>
              <a:rPr lang="zh-CN" altLang="en-US" sz="1800" b="1" dirty="0">
                <a:solidFill>
                  <a:srgbClr val="FF0000"/>
                </a:solidFill>
                <a:latin typeface="+mn-lt"/>
                <a:ea typeface="+mn-ea"/>
                <a:cs typeface="+mn-ea"/>
                <a:sym typeface="+mn-lt"/>
              </a:rPr>
              <a:t> </a:t>
            </a:r>
            <a:r>
              <a:rPr lang="en-US" altLang="zh-CN" sz="1800" b="1" dirty="0">
                <a:solidFill>
                  <a:srgbClr val="FF0000"/>
                </a:solidFill>
                <a:latin typeface="+mn-lt"/>
                <a:ea typeface="+mn-ea"/>
                <a:cs typeface="+mn-ea"/>
                <a:sym typeface="+mn-lt"/>
              </a:rPr>
              <a:t>Real-time</a:t>
            </a:r>
            <a:r>
              <a:rPr lang="zh-CN" altLang="en-US" sz="1800" b="1" dirty="0">
                <a:solidFill>
                  <a:srgbClr val="FF0000"/>
                </a:solidFill>
                <a:latin typeface="+mn-lt"/>
                <a:ea typeface="+mn-ea"/>
                <a:cs typeface="+mn-ea"/>
                <a:sym typeface="+mn-lt"/>
              </a:rPr>
              <a:t> </a:t>
            </a:r>
            <a:r>
              <a:rPr lang="en-US" altLang="zh-CN" sz="1800" b="1" dirty="0">
                <a:solidFill>
                  <a:srgbClr val="FF0000"/>
                </a:solidFill>
                <a:latin typeface="+mn-lt"/>
                <a:ea typeface="+mn-ea"/>
                <a:cs typeface="+mn-ea"/>
                <a:sym typeface="+mn-lt"/>
              </a:rPr>
              <a:t>Task,</a:t>
            </a:r>
            <a:r>
              <a:rPr lang="zh-CN" altLang="en-US" sz="1800" b="1" dirty="0">
                <a:solidFill>
                  <a:srgbClr val="FF0000"/>
                </a:solidFill>
                <a:latin typeface="+mn-lt"/>
                <a:ea typeface="+mn-ea"/>
                <a:cs typeface="+mn-ea"/>
                <a:sym typeface="+mn-lt"/>
              </a:rPr>
              <a:t> </a:t>
            </a:r>
            <a:r>
              <a:rPr lang="en-US" altLang="zh-CN" sz="1800" b="1" dirty="0">
                <a:solidFill>
                  <a:srgbClr val="FF0000"/>
                </a:solidFill>
                <a:latin typeface="+mn-lt"/>
                <a:ea typeface="+mn-ea"/>
                <a:cs typeface="+mn-ea"/>
                <a:sym typeface="+mn-lt"/>
              </a:rPr>
              <a:t>SRT</a:t>
            </a:r>
            <a:r>
              <a:rPr lang="zh-CN" altLang="en-US" sz="1800" b="1" dirty="0">
                <a:solidFill>
                  <a:srgbClr val="FF0000"/>
                </a:solidFill>
                <a:latin typeface="+mn-lt"/>
                <a:ea typeface="+mn-ea"/>
                <a:cs typeface="+mn-ea"/>
                <a:sym typeface="+mn-lt"/>
              </a:rPr>
              <a:t>）</a:t>
            </a:r>
          </a:p>
        </p:txBody>
      </p:sp>
      <p:sp>
        <p:nvSpPr>
          <p:cNvPr id="4" name="文本框 3">
            <a:extLst>
              <a:ext uri="{FF2B5EF4-FFF2-40B4-BE49-F238E27FC236}">
                <a16:creationId xmlns:a16="http://schemas.microsoft.com/office/drawing/2014/main" id="{81D39611-C4EA-4297-8C8B-C6878575BDD6}"/>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13" name="灯片编号占位符 12">
            <a:extLst>
              <a:ext uri="{FF2B5EF4-FFF2-40B4-BE49-F238E27FC236}">
                <a16:creationId xmlns:a16="http://schemas.microsoft.com/office/drawing/2014/main" id="{93435D5E-B79F-5740-9E21-87AB54761B85}"/>
              </a:ext>
            </a:extLst>
          </p:cNvPr>
          <p:cNvSpPr>
            <a:spLocks noGrp="1"/>
          </p:cNvSpPr>
          <p:nvPr>
            <p:ph type="sldNum" sz="quarter" idx="11"/>
          </p:nvPr>
        </p:nvSpPr>
        <p:spPr/>
        <p:txBody>
          <a:bodyPr/>
          <a:lstStyle/>
          <a:p>
            <a:pPr>
              <a:defRPr/>
            </a:pPr>
            <a:fld id="{AD8A1803-9DE3-4EB3-BC11-0E54EC1517AB}" type="slidenum">
              <a:rPr lang="en-US" smtClean="0"/>
              <a:pPr>
                <a:defRPr/>
              </a:pPr>
              <a:t>37</a:t>
            </a:fld>
            <a:endParaRPr lang="en-US"/>
          </a:p>
        </p:txBody>
      </p:sp>
    </p:spTree>
    <p:extLst>
      <p:ext uri="{BB962C8B-B14F-4D97-AF65-F5344CB8AC3E}">
        <p14:creationId xmlns:p14="http://schemas.microsoft.com/office/powerpoint/2010/main" val="3809932711"/>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a:extLst>
              <a:ext uri="{FF2B5EF4-FFF2-40B4-BE49-F238E27FC236}">
                <a16:creationId xmlns:a16="http://schemas.microsoft.com/office/drawing/2014/main" id="{30E8B1F0-9747-49B5-800A-7AE07F69F7C9}"/>
              </a:ext>
            </a:extLst>
          </p:cNvPr>
          <p:cNvSpPr>
            <a:spLocks noGrp="1" noChangeArrowheads="1"/>
          </p:cNvSpPr>
          <p:nvPr>
            <p:ph type="title"/>
          </p:nvPr>
        </p:nvSpPr>
        <p:spPr>
          <a:xfrm>
            <a:off x="766763" y="1753680"/>
            <a:ext cx="4957571" cy="3367397"/>
          </a:xfrm>
        </p:spPr>
        <p:txBody>
          <a:bodyPr wrap="square" rtlCol="0">
            <a:spAutoFit/>
          </a:bodyPr>
          <a:lstStyle/>
          <a:p>
            <a:pPr eaLnBrk="1" fontAlgn="auto" hangingPunct="1">
              <a:lnSpc>
                <a:spcPct val="150000"/>
              </a:lnSpc>
              <a:spcAft>
                <a:spcPts val="0"/>
              </a:spcAft>
              <a:defRPr/>
            </a:pPr>
            <a:r>
              <a:rPr lang="zh-CN" altLang="en-US" sz="1800" b="1" dirty="0">
                <a:latin typeface="+mn-lt"/>
                <a:ea typeface="+mn-ea"/>
                <a:cs typeface="+mn-ea"/>
                <a:sym typeface="+mn-lt"/>
              </a:rPr>
              <a:t>       </a:t>
            </a:r>
            <a:r>
              <a:rPr lang="en-US" altLang="zh-CN" sz="1800" b="1" dirty="0">
                <a:latin typeface="+mn-lt"/>
                <a:ea typeface="+mn-ea"/>
                <a:cs typeface="+mn-ea"/>
                <a:sym typeface="+mn-lt"/>
              </a:rPr>
              <a:t>3. </a:t>
            </a:r>
            <a:r>
              <a:rPr lang="zh-CN" altLang="en-US" sz="1800" b="1" dirty="0">
                <a:latin typeface="+mn-lt"/>
                <a:ea typeface="+mn-ea"/>
                <a:cs typeface="+mn-ea"/>
                <a:sym typeface="+mn-lt"/>
              </a:rPr>
              <a:t>实时系统与分时系统特征的比较</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多路性。</a:t>
            </a:r>
            <a:br>
              <a:rPr lang="en-US" altLang="zh-CN" sz="1800" dirty="0">
                <a:latin typeface="+mn-lt"/>
                <a:ea typeface="+mn-ea"/>
                <a:cs typeface="+mn-ea"/>
                <a:sym typeface="+mn-lt"/>
              </a:rPr>
            </a:br>
            <a:r>
              <a:rPr lang="zh-CN" altLang="en-US" sz="1800" dirty="0">
                <a:latin typeface="+mn-lt"/>
                <a:ea typeface="+mn-ea"/>
                <a:cs typeface="+mn-ea"/>
                <a:sym typeface="+mn-lt"/>
              </a:rPr>
              <a:t>            多个终端用户服务</a:t>
            </a:r>
            <a:br>
              <a:rPr lang="en-US" altLang="zh-CN" sz="1800" dirty="0">
                <a:latin typeface="+mn-lt"/>
                <a:ea typeface="+mn-ea"/>
                <a:cs typeface="+mn-ea"/>
                <a:sym typeface="+mn-lt"/>
              </a:rPr>
            </a:br>
            <a:r>
              <a:rPr lang="zh-CN" altLang="en-US" sz="1800" dirty="0">
                <a:latin typeface="+mn-lt"/>
                <a:ea typeface="+mn-ea"/>
                <a:cs typeface="+mn-ea"/>
                <a:sym typeface="+mn-lt"/>
              </a:rPr>
              <a:t>            对多个对象或执行机构</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独立性。</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(3) </a:t>
            </a:r>
            <a:r>
              <a:rPr lang="zh-CN" altLang="en-US" sz="1800" dirty="0">
                <a:latin typeface="+mn-lt"/>
                <a:ea typeface="+mn-ea"/>
                <a:cs typeface="+mn-ea"/>
                <a:sym typeface="+mn-lt"/>
              </a:rPr>
              <a:t>及时性。</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(4) </a:t>
            </a:r>
            <a:r>
              <a:rPr lang="zh-CN" altLang="en-US" sz="1800" dirty="0">
                <a:latin typeface="+mn-lt"/>
                <a:ea typeface="+mn-ea"/>
                <a:cs typeface="+mn-ea"/>
                <a:sym typeface="+mn-lt"/>
              </a:rPr>
              <a:t>交互性。</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(5) </a:t>
            </a:r>
            <a:r>
              <a:rPr lang="zh-CN" altLang="en-US" sz="1800" dirty="0">
                <a:latin typeface="+mn-lt"/>
                <a:ea typeface="+mn-ea"/>
                <a:cs typeface="+mn-ea"/>
                <a:sym typeface="+mn-lt"/>
              </a:rPr>
              <a:t>可靠性。  </a:t>
            </a:r>
          </a:p>
        </p:txBody>
      </p:sp>
      <p:sp>
        <p:nvSpPr>
          <p:cNvPr id="4" name="文本框 3">
            <a:extLst>
              <a:ext uri="{FF2B5EF4-FFF2-40B4-BE49-F238E27FC236}">
                <a16:creationId xmlns:a16="http://schemas.microsoft.com/office/drawing/2014/main" id="{81D39611-C4EA-4297-8C8B-C6878575BDD6}"/>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grpSp>
        <p:nvGrpSpPr>
          <p:cNvPr id="3" name="组合 2">
            <a:extLst>
              <a:ext uri="{FF2B5EF4-FFF2-40B4-BE49-F238E27FC236}">
                <a16:creationId xmlns:a16="http://schemas.microsoft.com/office/drawing/2014/main" id="{8A62903A-09F6-7645-A4C2-F190A6667D8B}"/>
              </a:ext>
            </a:extLst>
          </p:cNvPr>
          <p:cNvGrpSpPr/>
          <p:nvPr/>
        </p:nvGrpSpPr>
        <p:grpSpPr>
          <a:xfrm>
            <a:off x="5951984" y="2420888"/>
            <a:ext cx="5866928" cy="2863649"/>
            <a:chOff x="4871864" y="2584147"/>
            <a:chExt cx="6704656" cy="2792520"/>
          </a:xfrm>
        </p:grpSpPr>
        <p:pic>
          <p:nvPicPr>
            <p:cNvPr id="6" name="图片 5">
              <a:extLst>
                <a:ext uri="{FF2B5EF4-FFF2-40B4-BE49-F238E27FC236}">
                  <a16:creationId xmlns:a16="http://schemas.microsoft.com/office/drawing/2014/main" id="{EC781A18-E684-4349-B27A-9AA5DD459C6F}"/>
                </a:ext>
              </a:extLst>
            </p:cNvPr>
            <p:cNvPicPr>
              <a:picLocks noChangeAspect="1"/>
            </p:cNvPicPr>
            <p:nvPr/>
          </p:nvPicPr>
          <p:blipFill>
            <a:blip r:embed="rId2"/>
            <a:stretch>
              <a:fillRect/>
            </a:stretch>
          </p:blipFill>
          <p:spPr>
            <a:xfrm>
              <a:off x="4871864" y="2584147"/>
              <a:ext cx="4376738" cy="2792520"/>
            </a:xfrm>
            <a:prstGeom prst="rect">
              <a:avLst/>
            </a:prstGeom>
          </p:spPr>
        </p:pic>
        <p:cxnSp>
          <p:nvCxnSpPr>
            <p:cNvPr id="7" name="直线箭头连接符 6">
              <a:extLst>
                <a:ext uri="{FF2B5EF4-FFF2-40B4-BE49-F238E27FC236}">
                  <a16:creationId xmlns:a16="http://schemas.microsoft.com/office/drawing/2014/main" id="{60FCC09A-A91C-BA4C-A05D-39DA5031E6D0}"/>
                </a:ext>
              </a:extLst>
            </p:cNvPr>
            <p:cNvCxnSpPr/>
            <p:nvPr/>
          </p:nvCxnSpPr>
          <p:spPr>
            <a:xfrm>
              <a:off x="8103294" y="3980407"/>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F5A87438-2F96-544F-BDB1-D1D9667C9F63}"/>
                </a:ext>
              </a:extLst>
            </p:cNvPr>
            <p:cNvCxnSpPr/>
            <p:nvPr/>
          </p:nvCxnSpPr>
          <p:spPr>
            <a:xfrm>
              <a:off x="8103294" y="4456355"/>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A3FF1EF8-2008-654D-8336-0AC53DCF69E4}"/>
                </a:ext>
              </a:extLst>
            </p:cNvPr>
            <p:cNvCxnSpPr/>
            <p:nvPr/>
          </p:nvCxnSpPr>
          <p:spPr>
            <a:xfrm>
              <a:off x="8103294" y="4888403"/>
              <a:ext cx="720080"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F4C4B3A6-5F06-4C4C-B4E0-992C179BD13A}"/>
                </a:ext>
              </a:extLst>
            </p:cNvPr>
            <p:cNvSpPr/>
            <p:nvPr/>
          </p:nvSpPr>
          <p:spPr>
            <a:xfrm>
              <a:off x="9083530" y="3795741"/>
              <a:ext cx="2492990"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1</a:t>
              </a:r>
              <a:r>
                <a:rPr lang="zh-CN" altLang="en-US" dirty="0">
                  <a:cs typeface="+mn-ea"/>
                  <a:sym typeface="+mn-lt"/>
                </a:rPr>
                <a:t> 且 </a:t>
              </a:r>
              <a:r>
                <a:rPr lang="zh-CN" altLang="en-US" dirty="0">
                  <a:solidFill>
                    <a:srgbClr val="FF0000"/>
                  </a:solidFill>
                  <a:cs typeface="+mn-ea"/>
                  <a:sym typeface="+mn-lt"/>
                </a:rPr>
                <a:t>任务截止时间</a:t>
              </a:r>
              <a:endParaRPr lang="zh-CN" altLang="en-US" dirty="0">
                <a:solidFill>
                  <a:srgbClr val="FF0000"/>
                </a:solidFill>
              </a:endParaRPr>
            </a:p>
          </p:txBody>
        </p:sp>
        <p:sp>
          <p:nvSpPr>
            <p:cNvPr id="11" name="矩形 10">
              <a:extLst>
                <a:ext uri="{FF2B5EF4-FFF2-40B4-BE49-F238E27FC236}">
                  <a16:creationId xmlns:a16="http://schemas.microsoft.com/office/drawing/2014/main" id="{A863BEF3-436A-1D43-97B2-A78FB3558DAA}"/>
                </a:ext>
              </a:extLst>
            </p:cNvPr>
            <p:cNvSpPr/>
            <p:nvPr/>
          </p:nvSpPr>
          <p:spPr>
            <a:xfrm>
              <a:off x="9083530" y="4240331"/>
              <a:ext cx="2492990"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2</a:t>
              </a:r>
              <a:r>
                <a:rPr lang="zh-CN" altLang="en-US" dirty="0">
                  <a:cs typeface="+mn-ea"/>
                  <a:sym typeface="+mn-lt"/>
                </a:rPr>
                <a:t> 且 </a:t>
              </a:r>
              <a:r>
                <a:rPr lang="zh-CN" altLang="en-US" dirty="0">
                  <a:solidFill>
                    <a:srgbClr val="FF0000"/>
                  </a:solidFill>
                  <a:cs typeface="+mn-ea"/>
                  <a:sym typeface="+mn-lt"/>
                </a:rPr>
                <a:t>任务截止时间</a:t>
              </a:r>
              <a:endParaRPr lang="zh-CN" altLang="en-US" dirty="0"/>
            </a:p>
          </p:txBody>
        </p:sp>
        <p:sp>
          <p:nvSpPr>
            <p:cNvPr id="12" name="矩形 11">
              <a:extLst>
                <a:ext uri="{FF2B5EF4-FFF2-40B4-BE49-F238E27FC236}">
                  <a16:creationId xmlns:a16="http://schemas.microsoft.com/office/drawing/2014/main" id="{CF6594C9-1E42-D84D-BD56-507F19546250}"/>
                </a:ext>
              </a:extLst>
            </p:cNvPr>
            <p:cNvSpPr/>
            <p:nvPr/>
          </p:nvSpPr>
          <p:spPr>
            <a:xfrm>
              <a:off x="9080343" y="4735095"/>
              <a:ext cx="2492990" cy="369332"/>
            </a:xfrm>
            <a:prstGeom prst="rect">
              <a:avLst/>
            </a:prstGeom>
          </p:spPr>
          <p:txBody>
            <a:bodyPr wrap="none">
              <a:spAutoFit/>
            </a:bodyPr>
            <a:lstStyle/>
            <a:p>
              <a:r>
                <a:rPr lang="zh-CN" altLang="en-US" dirty="0">
                  <a:cs typeface="+mn-ea"/>
                  <a:sym typeface="+mn-lt"/>
                </a:rPr>
                <a:t>用户</a:t>
              </a:r>
              <a:r>
                <a:rPr lang="en-US" altLang="zh-CN" dirty="0">
                  <a:cs typeface="+mn-ea"/>
                  <a:sym typeface="+mn-lt"/>
                </a:rPr>
                <a:t>3</a:t>
              </a:r>
              <a:r>
                <a:rPr lang="zh-CN" altLang="en-US" dirty="0">
                  <a:cs typeface="+mn-ea"/>
                  <a:sym typeface="+mn-lt"/>
                </a:rPr>
                <a:t> 且 </a:t>
              </a:r>
              <a:r>
                <a:rPr lang="zh-CN" altLang="en-US" dirty="0">
                  <a:solidFill>
                    <a:srgbClr val="FF0000"/>
                  </a:solidFill>
                  <a:cs typeface="+mn-ea"/>
                  <a:sym typeface="+mn-lt"/>
                </a:rPr>
                <a:t>任务截止时间</a:t>
              </a:r>
              <a:endParaRPr lang="zh-CN" altLang="en-US" dirty="0"/>
            </a:p>
          </p:txBody>
        </p:sp>
      </p:grpSp>
      <p:sp>
        <p:nvSpPr>
          <p:cNvPr id="13" name="灯片编号占位符 12">
            <a:extLst>
              <a:ext uri="{FF2B5EF4-FFF2-40B4-BE49-F238E27FC236}">
                <a16:creationId xmlns:a16="http://schemas.microsoft.com/office/drawing/2014/main" id="{93435D5E-B79F-5740-9E21-87AB54761B85}"/>
              </a:ext>
            </a:extLst>
          </p:cNvPr>
          <p:cNvSpPr>
            <a:spLocks noGrp="1"/>
          </p:cNvSpPr>
          <p:nvPr>
            <p:ph type="sldNum" sz="quarter" idx="11"/>
          </p:nvPr>
        </p:nvSpPr>
        <p:spPr/>
        <p:txBody>
          <a:bodyPr/>
          <a:lstStyle/>
          <a:p>
            <a:pPr>
              <a:defRPr/>
            </a:pPr>
            <a:fld id="{AD8A1803-9DE3-4EB3-BC11-0E54EC1517AB}" type="slidenum">
              <a:rPr lang="en-US" smtClean="0"/>
              <a:pPr>
                <a:defRPr/>
              </a:pPr>
              <a:t>38</a:t>
            </a:fld>
            <a:endParaRPr lang="en-US"/>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7">
            <a:extLst>
              <a:ext uri="{FF2B5EF4-FFF2-40B4-BE49-F238E27FC236}">
                <a16:creationId xmlns:a16="http://schemas.microsoft.com/office/drawing/2014/main" id="{931EAD8F-D79E-A34C-A177-DBB14C8B03A1}"/>
              </a:ext>
            </a:extLst>
          </p:cNvPr>
          <p:cNvSpPr txBox="1">
            <a:spLocks noChangeArrowheads="1"/>
          </p:cNvSpPr>
          <p:nvPr/>
        </p:nvSpPr>
        <p:spPr bwMode="auto">
          <a:xfrm>
            <a:off x="777347" y="332316"/>
            <a:ext cx="46233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Hans" sz="3200" b="1" dirty="0">
                <a:latin typeface="Microsoft YaHei" panose="020B0503020204020204" pitchFamily="34" charset="-122"/>
                <a:ea typeface="Microsoft YaHei" panose="020B0503020204020204" pitchFamily="34" charset="-122"/>
              </a:rPr>
              <a:t>1.2</a:t>
            </a:r>
            <a:r>
              <a:rPr lang="zh-Hans" altLang="en-US" sz="3200" b="1" dirty="0">
                <a:latin typeface="Microsoft YaHei" panose="020B0503020204020204" pitchFamily="34" charset="-122"/>
                <a:ea typeface="Microsoft YaHei" panose="020B0503020204020204" pitchFamily="34" charset="-122"/>
              </a:rPr>
              <a:t> 操作系统的发展过程</a:t>
            </a:r>
            <a:endParaRPr lang="zh-CN" altLang="en-US" sz="3200" b="1" dirty="0">
              <a:latin typeface="Microsoft YaHei" panose="020B0503020204020204" pitchFamily="34" charset="-122"/>
              <a:ea typeface="Microsoft YaHei" panose="020B0503020204020204" pitchFamily="34" charset="-122"/>
            </a:endParaRPr>
          </a:p>
        </p:txBody>
      </p:sp>
      <p:sp>
        <p:nvSpPr>
          <p:cNvPr id="20" name="Text Box 5">
            <a:extLst>
              <a:ext uri="{FF2B5EF4-FFF2-40B4-BE49-F238E27FC236}">
                <a16:creationId xmlns:a16="http://schemas.microsoft.com/office/drawing/2014/main" id="{7E4AE24E-AA92-4240-B1E7-94569698D2B0}"/>
              </a:ext>
            </a:extLst>
          </p:cNvPr>
          <p:cNvSpPr txBox="1">
            <a:spLocks noChangeArrowheads="1"/>
          </p:cNvSpPr>
          <p:nvPr/>
        </p:nvSpPr>
        <p:spPr bwMode="auto">
          <a:xfrm>
            <a:off x="777347" y="1300460"/>
            <a:ext cx="7048365" cy="170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en-US" altLang="zh-CN" b="1" dirty="0">
                <a:latin typeface="Microsoft YaHei" panose="020B0503020204020204" pitchFamily="34" charset="-122"/>
                <a:ea typeface="Microsoft YaHei" panose="020B0503020204020204" pitchFamily="34" charset="-122"/>
              </a:rPr>
              <a:t>1.</a:t>
            </a:r>
            <a:r>
              <a:rPr lang="en-US" altLang="zh-Hans" b="1" dirty="0">
                <a:latin typeface="Microsoft YaHei" panose="020B0503020204020204" pitchFamily="34" charset="-122"/>
                <a:ea typeface="Microsoft YaHei" panose="020B0503020204020204" pitchFamily="34" charset="-122"/>
              </a:rPr>
              <a:t>2.6</a:t>
            </a:r>
            <a:r>
              <a:rPr lang="zh-CN" altLang="en-US" b="1" dirty="0">
                <a:latin typeface="Microsoft YaHei" panose="020B0503020204020204" pitchFamily="34" charset="-122"/>
                <a:ea typeface="Microsoft YaHei" panose="020B0503020204020204" pitchFamily="34" charset="-122"/>
              </a:rPr>
              <a:t>　</a:t>
            </a:r>
            <a:r>
              <a:rPr lang="zh-Hans" altLang="en-US" b="1" dirty="0">
                <a:latin typeface="Microsoft YaHei" panose="020B0503020204020204" pitchFamily="34" charset="-122"/>
                <a:ea typeface="Microsoft YaHei" panose="020B0503020204020204" pitchFamily="34" charset="-122"/>
              </a:rPr>
              <a:t>微机操作系统的发展</a:t>
            </a:r>
            <a:endParaRPr lang="en-US" altLang="zh-Hans" b="1" dirty="0">
              <a:latin typeface="Microsoft YaHei" panose="020B0503020204020204" pitchFamily="34" charset="-122"/>
              <a:ea typeface="Microsoft YaHei" panose="020B0503020204020204" pitchFamily="34" charset="-122"/>
            </a:endParaRPr>
          </a:p>
          <a:p>
            <a:pPr algn="just">
              <a:lnSpc>
                <a:spcPct val="150000"/>
              </a:lnSpc>
            </a:pPr>
            <a:r>
              <a:rPr lang="en-US" altLang="zh-Hans" b="1" dirty="0">
                <a:latin typeface="Microsoft YaHei" panose="020B0503020204020204" pitchFamily="34" charset="-122"/>
                <a:ea typeface="Microsoft YaHei" panose="020B0503020204020204" pitchFamily="34" charset="-122"/>
              </a:rPr>
              <a:t>	</a:t>
            </a:r>
          </a:p>
          <a:p>
            <a:pPr algn="just">
              <a:lnSpc>
                <a:spcPct val="150000"/>
              </a:lnSpc>
            </a:pPr>
            <a:r>
              <a:rPr lang="en-US" altLang="zh-Hans" b="1" dirty="0">
                <a:latin typeface="Microsoft YaHei" panose="020B0503020204020204" pitchFamily="34" charset="-122"/>
                <a:ea typeface="Microsoft YaHei" panose="020B0503020204020204" pitchFamily="34" charset="-122"/>
              </a:rPr>
              <a:t>	</a:t>
            </a:r>
          </a:p>
          <a:p>
            <a:pPr algn="just">
              <a:lnSpc>
                <a:spcPct val="150000"/>
              </a:lnSpc>
            </a:pPr>
            <a:endParaRPr lang="en-US" altLang="zh-Hans" dirty="0">
              <a:latin typeface="Microsoft YaHei" panose="020B0503020204020204" pitchFamily="34" charset="-122"/>
              <a:ea typeface="Microsoft YaHei" panose="020B0503020204020204" pitchFamily="34" charset="-122"/>
            </a:endParaRPr>
          </a:p>
        </p:txBody>
      </p:sp>
      <p:pic>
        <p:nvPicPr>
          <p:cNvPr id="22" name="图片 21">
            <a:extLst>
              <a:ext uri="{FF2B5EF4-FFF2-40B4-BE49-F238E27FC236}">
                <a16:creationId xmlns:a16="http://schemas.microsoft.com/office/drawing/2014/main" id="{5471FBD2-9164-4947-8A51-70ACD0A47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551" y="2067461"/>
            <a:ext cx="7160551" cy="4169435"/>
          </a:xfrm>
          <a:prstGeom prst="rect">
            <a:avLst/>
          </a:prstGeom>
        </p:spPr>
      </p:pic>
      <p:sp>
        <p:nvSpPr>
          <p:cNvPr id="2" name="灯片编号占位符 1">
            <a:extLst>
              <a:ext uri="{FF2B5EF4-FFF2-40B4-BE49-F238E27FC236}">
                <a16:creationId xmlns:a16="http://schemas.microsoft.com/office/drawing/2014/main" id="{FD81F0BB-D276-AC43-9EF8-61B8BF3634C4}"/>
              </a:ext>
            </a:extLst>
          </p:cNvPr>
          <p:cNvSpPr>
            <a:spLocks noGrp="1"/>
          </p:cNvSpPr>
          <p:nvPr>
            <p:ph type="sldNum" sz="quarter" idx="11"/>
          </p:nvPr>
        </p:nvSpPr>
        <p:spPr/>
        <p:txBody>
          <a:bodyPr/>
          <a:lstStyle/>
          <a:p>
            <a:pPr>
              <a:defRPr/>
            </a:pPr>
            <a:fld id="{89F98887-CF8B-4F3E-A722-FD859037374E}" type="slidenum">
              <a:rPr lang="en-US" smtClean="0"/>
              <a:pPr>
                <a:defRPr/>
              </a:pPr>
              <a:t>39</a:t>
            </a:fld>
            <a:endParaRPr lang="en-US"/>
          </a:p>
        </p:txBody>
      </p:sp>
    </p:spTree>
    <p:extLst>
      <p:ext uri="{BB962C8B-B14F-4D97-AF65-F5344CB8AC3E}">
        <p14:creationId xmlns:p14="http://schemas.microsoft.com/office/powerpoint/2010/main" val="4030086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676A8D3-4103-B340-B8A5-124740E510D2}"/>
              </a:ext>
            </a:extLst>
          </p:cNvPr>
          <p:cNvPicPr>
            <a:picLocks noChangeAspect="1"/>
          </p:cNvPicPr>
          <p:nvPr/>
        </p:nvPicPr>
        <p:blipFill>
          <a:blip r:embed="rId3"/>
          <a:stretch>
            <a:fillRect/>
          </a:stretch>
        </p:blipFill>
        <p:spPr>
          <a:xfrm>
            <a:off x="5879976" y="3594528"/>
            <a:ext cx="4940300" cy="1651000"/>
          </a:xfrm>
          <a:prstGeom prst="rect">
            <a:avLst/>
          </a:prstGeom>
        </p:spPr>
      </p:pic>
      <p:sp>
        <p:nvSpPr>
          <p:cNvPr id="9" name="Rectangle 2">
            <a:extLst>
              <a:ext uri="{FF2B5EF4-FFF2-40B4-BE49-F238E27FC236}">
                <a16:creationId xmlns:a16="http://schemas.microsoft.com/office/drawing/2014/main" id="{442C471E-01A5-5047-820B-1EDEB32BBFD4}"/>
              </a:ext>
            </a:extLst>
          </p:cNvPr>
          <p:cNvSpPr txBox="1">
            <a:spLocks noChangeArrowheads="1"/>
          </p:cNvSpPr>
          <p:nvPr/>
        </p:nvSpPr>
        <p:spPr bwMode="auto">
          <a:xfrm>
            <a:off x="839788" y="1612472"/>
            <a:ext cx="9288462"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lvl1pPr algn="l" rtl="0" eaLnBrk="0" fontAlgn="base" hangingPunct="0">
              <a:lnSpc>
                <a:spcPct val="90000"/>
              </a:lnSpc>
              <a:spcBef>
                <a:spcPct val="0"/>
              </a:spcBef>
              <a:spcAft>
                <a:spcPct val="0"/>
              </a:spcAft>
              <a:defRPr sz="32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a:lstStyle>
          <a:p>
            <a:pPr marL="285750" indent="-285750" defTabSz="914400" eaLnBrk="1" fontAlgn="auto" hangingPunct="1">
              <a:lnSpc>
                <a:spcPct val="150000"/>
              </a:lnSpc>
              <a:spcAft>
                <a:spcPts val="0"/>
              </a:spcAft>
              <a:buFont typeface="Arial" panose="020B0604020202020204" pitchFamily="34" charset="0"/>
              <a:buChar char="•"/>
              <a:defRPr/>
            </a:pPr>
            <a:r>
              <a:rPr lang="zh-CN" altLang="en-US" sz="1800" dirty="0">
                <a:cs typeface="+mn-ea"/>
                <a:sym typeface="+mn-lt"/>
              </a:rPr>
              <a:t>无操作系统，只有硬件的计算机：裸机</a:t>
            </a:r>
            <a:endParaRPr lang="en-US" altLang="zh-CN" sz="1800" dirty="0">
              <a:cs typeface="+mn-ea"/>
              <a:sym typeface="+mn-lt"/>
            </a:endParaRPr>
          </a:p>
          <a:p>
            <a:pPr marL="285750" indent="-285750" defTabSz="914400" eaLnBrk="1" fontAlgn="auto" hangingPunct="1">
              <a:lnSpc>
                <a:spcPct val="150000"/>
              </a:lnSpc>
              <a:spcAft>
                <a:spcPts val="0"/>
              </a:spcAft>
              <a:buFont typeface="Arial" panose="020B0604020202020204" pitchFamily="34" charset="0"/>
              <a:buChar char="•"/>
              <a:defRPr/>
            </a:pPr>
            <a:r>
              <a:rPr lang="zh-CN" altLang="en-US" sz="1800" dirty="0">
                <a:cs typeface="+mn-ea"/>
                <a:sym typeface="+mn-lt"/>
              </a:rPr>
              <a:t>有操作系统的计算机    </a:t>
            </a:r>
            <a:endParaRPr lang="en-US" altLang="zh-CN" sz="1800" dirty="0">
              <a:cs typeface="+mn-ea"/>
              <a:sym typeface="+mn-lt"/>
            </a:endParaRPr>
          </a:p>
          <a:p>
            <a:pPr marL="285750" indent="-285750" defTabSz="914400" eaLnBrk="1" fontAlgn="auto" hangingPunct="1">
              <a:lnSpc>
                <a:spcPct val="150000"/>
              </a:lnSpc>
              <a:spcAft>
                <a:spcPts val="0"/>
              </a:spcAft>
              <a:buFont typeface="Arial" panose="020B0604020202020204" pitchFamily="34" charset="0"/>
              <a:buChar char="•"/>
              <a:defRPr/>
            </a:pPr>
            <a:r>
              <a:rPr lang="en-US" altLang="zh-CN" sz="1800" dirty="0">
                <a:cs typeface="+mn-ea"/>
                <a:sym typeface="+mn-lt"/>
              </a:rPr>
              <a:t>print(‘hello</a:t>
            </a:r>
            <a:r>
              <a:rPr lang="zh-CN" altLang="en-US" sz="1800" dirty="0">
                <a:cs typeface="+mn-ea"/>
                <a:sym typeface="+mn-lt"/>
              </a:rPr>
              <a:t> </a:t>
            </a:r>
            <a:r>
              <a:rPr lang="en-US" altLang="zh-CN" sz="1800" dirty="0">
                <a:cs typeface="+mn-ea"/>
                <a:sym typeface="+mn-lt"/>
              </a:rPr>
              <a:t>world’)</a:t>
            </a:r>
            <a:endParaRPr lang="zh-CN" altLang="en-US" sz="1800" b="1" dirty="0">
              <a:latin typeface="+mn-lt"/>
              <a:ea typeface="+mn-ea"/>
              <a:cs typeface="+mn-ea"/>
              <a:sym typeface="+mn-lt"/>
            </a:endParaRPr>
          </a:p>
        </p:txBody>
      </p:sp>
      <p:sp>
        <p:nvSpPr>
          <p:cNvPr id="4" name="灯片编号占位符 3">
            <a:extLst>
              <a:ext uri="{FF2B5EF4-FFF2-40B4-BE49-F238E27FC236}">
                <a16:creationId xmlns:a16="http://schemas.microsoft.com/office/drawing/2014/main" id="{A3B5CD75-46CC-7D42-B1F9-7F10966B90CD}"/>
              </a:ext>
            </a:extLst>
          </p:cNvPr>
          <p:cNvSpPr>
            <a:spLocks noGrp="1"/>
          </p:cNvSpPr>
          <p:nvPr>
            <p:ph type="sldNum" sz="quarter" idx="11"/>
          </p:nvPr>
        </p:nvSpPr>
        <p:spPr/>
        <p:txBody>
          <a:bodyPr/>
          <a:lstStyle/>
          <a:p>
            <a:pPr>
              <a:defRPr/>
            </a:pPr>
            <a:fld id="{AD8A1803-9DE3-4EB3-BC11-0E54EC1517AB}" type="slidenum">
              <a:rPr lang="en-US" smtClean="0"/>
              <a:pPr>
                <a:defRPr/>
              </a:pPr>
              <a:t>4</a:t>
            </a:fld>
            <a:endParaRPr lang="en-US"/>
          </a:p>
        </p:txBody>
      </p:sp>
      <p:sp>
        <p:nvSpPr>
          <p:cNvPr id="7" name="Text Box 10">
            <a:extLst>
              <a:ext uri="{FF2B5EF4-FFF2-40B4-BE49-F238E27FC236}">
                <a16:creationId xmlns:a16="http://schemas.microsoft.com/office/drawing/2014/main" id="{0243B603-1BF1-2D42-8CEC-9B5BB7370754}"/>
              </a:ext>
            </a:extLst>
          </p:cNvPr>
          <p:cNvSpPr txBox="1">
            <a:spLocks noChangeArrowheads="1"/>
          </p:cNvSpPr>
          <p:nvPr/>
        </p:nvSpPr>
        <p:spPr bwMode="auto">
          <a:xfrm>
            <a:off x="3000375" y="115888"/>
            <a:ext cx="4967288" cy="825500"/>
          </a:xfrm>
          <a:prstGeom prst="rect">
            <a:avLst/>
          </a:prstGeom>
          <a:noFill/>
          <a:ln>
            <a:noFill/>
          </a:ln>
          <a:effectLst/>
        </p:spPr>
        <p:txBody>
          <a:bodyPr>
            <a:spAutoFit/>
          </a:bodyPr>
          <a:lstStyle/>
          <a:p>
            <a:pPr algn="ctr" eaLnBrk="1" fontAlgn="auto" hangingPunct="1">
              <a:lnSpc>
                <a:spcPct val="150000"/>
              </a:lnSpc>
              <a:spcAft>
                <a:spcPts val="0"/>
              </a:spcAft>
              <a:defRPr/>
            </a:pPr>
            <a:r>
              <a:rPr lang="zh-CN" altLang="en-US" sz="3600" b="1" dirty="0">
                <a:latin typeface="+mn-lt"/>
                <a:ea typeface="+mn-ea"/>
                <a:cs typeface="+mn-ea"/>
                <a:sym typeface="+mn-lt"/>
              </a:rPr>
              <a:t>什么是操作系统</a:t>
            </a:r>
          </a:p>
        </p:txBody>
      </p:sp>
    </p:spTree>
    <p:extLst>
      <p:ext uri="{BB962C8B-B14F-4D97-AF65-F5344CB8AC3E}">
        <p14:creationId xmlns:p14="http://schemas.microsoft.com/office/powerpoint/2010/main" val="744250437"/>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a:extLst>
              <a:ext uri="{FF2B5EF4-FFF2-40B4-BE49-F238E27FC236}">
                <a16:creationId xmlns:a16="http://schemas.microsoft.com/office/drawing/2014/main" id="{9721BE84-5EEE-4A2E-81E6-BDD015FFC3D2}"/>
              </a:ext>
            </a:extLst>
          </p:cNvPr>
          <p:cNvSpPr>
            <a:spLocks noGrp="1" noChangeArrowheads="1"/>
          </p:cNvSpPr>
          <p:nvPr>
            <p:ph type="title"/>
          </p:nvPr>
        </p:nvSpPr>
        <p:spPr>
          <a:xfrm>
            <a:off x="778595" y="2074564"/>
            <a:ext cx="9288462" cy="2951898"/>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1.2.6  </a:t>
            </a:r>
            <a:r>
              <a:rPr lang="zh-CN" altLang="en-US" sz="1800" b="1" dirty="0">
                <a:latin typeface="+mn-lt"/>
                <a:ea typeface="+mn-ea"/>
                <a:cs typeface="+mn-ea"/>
                <a:sym typeface="+mn-lt"/>
              </a:rPr>
              <a:t>微机操作系统的发展 </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b="1" dirty="0">
                <a:latin typeface="+mn-lt"/>
                <a:ea typeface="+mn-ea"/>
                <a:cs typeface="+mn-ea"/>
                <a:sym typeface="+mn-lt"/>
              </a:rPr>
              <a:t>1.</a:t>
            </a:r>
            <a:r>
              <a:rPr lang="zh-CN" altLang="en-US" sz="1800" b="1" dirty="0">
                <a:latin typeface="+mn-lt"/>
                <a:ea typeface="+mn-ea"/>
                <a:cs typeface="+mn-ea"/>
                <a:sym typeface="+mn-lt"/>
              </a:rPr>
              <a:t> 单用户单任务操作系统</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 CP/M </a:t>
            </a:r>
            <a:br>
              <a:rPr lang="en-US" altLang="zh-CN"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 MS-DOS</a:t>
            </a:r>
            <a:r>
              <a:rPr lang="zh-CN" altLang="en-US" sz="1800" dirty="0">
                <a:latin typeface="+mn-lt"/>
                <a:ea typeface="+mn-ea"/>
                <a:cs typeface="+mn-ea"/>
                <a:sym typeface="+mn-lt"/>
              </a:rPr>
              <a:t>，微软 与 比尔盖茨</a:t>
            </a:r>
            <a:br>
              <a:rPr lang="en-US" altLang="zh-CN" sz="1800" dirty="0">
                <a:latin typeface="+mn-lt"/>
                <a:ea typeface="+mn-ea"/>
                <a:cs typeface="+mn-ea"/>
                <a:sym typeface="+mn-lt"/>
              </a:rPr>
            </a:br>
            <a:br>
              <a:rPr lang="en-US" altLang="zh-CN" sz="1800" dirty="0">
                <a:latin typeface="+mn-lt"/>
                <a:ea typeface="+mn-ea"/>
                <a:cs typeface="+mn-ea"/>
                <a:sym typeface="+mn-lt"/>
              </a:rPr>
            </a:br>
            <a:br>
              <a:rPr lang="en-US" altLang="zh-CN" sz="1800" dirty="0">
                <a:latin typeface="+mn-lt"/>
                <a:ea typeface="+mn-ea"/>
                <a:cs typeface="+mn-ea"/>
                <a:sym typeface="+mn-lt"/>
              </a:rPr>
            </a:br>
            <a:endParaRPr lang="en-US" altLang="zh-CN" sz="1800" dirty="0">
              <a:latin typeface="+mn-lt"/>
              <a:ea typeface="+mn-ea"/>
              <a:cs typeface="+mn-ea"/>
              <a:sym typeface="+mn-lt"/>
            </a:endParaRPr>
          </a:p>
        </p:txBody>
      </p:sp>
      <p:sp>
        <p:nvSpPr>
          <p:cNvPr id="4" name="文本框 3">
            <a:extLst>
              <a:ext uri="{FF2B5EF4-FFF2-40B4-BE49-F238E27FC236}">
                <a16:creationId xmlns:a16="http://schemas.microsoft.com/office/drawing/2014/main" id="{DA85CA78-BB94-4C37-A0D1-26D1B13E1997}"/>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pic>
        <p:nvPicPr>
          <p:cNvPr id="3" name="图片 2">
            <a:extLst>
              <a:ext uri="{FF2B5EF4-FFF2-40B4-BE49-F238E27FC236}">
                <a16:creationId xmlns:a16="http://schemas.microsoft.com/office/drawing/2014/main" id="{274B9F48-28A9-8048-96B6-D8D783306165}"/>
              </a:ext>
            </a:extLst>
          </p:cNvPr>
          <p:cNvPicPr>
            <a:picLocks noChangeAspect="1"/>
          </p:cNvPicPr>
          <p:nvPr/>
        </p:nvPicPr>
        <p:blipFill>
          <a:blip r:embed="rId3"/>
          <a:stretch>
            <a:fillRect/>
          </a:stretch>
        </p:blipFill>
        <p:spPr>
          <a:xfrm>
            <a:off x="5879976" y="2132856"/>
            <a:ext cx="3240360" cy="2835315"/>
          </a:xfrm>
          <a:prstGeom prst="rect">
            <a:avLst/>
          </a:prstGeom>
        </p:spPr>
      </p:pic>
      <p:sp>
        <p:nvSpPr>
          <p:cNvPr id="6" name="灯片编号占位符 5">
            <a:extLst>
              <a:ext uri="{FF2B5EF4-FFF2-40B4-BE49-F238E27FC236}">
                <a16:creationId xmlns:a16="http://schemas.microsoft.com/office/drawing/2014/main" id="{DB252D53-6910-D04D-9A57-3A467D92AD1B}"/>
              </a:ext>
            </a:extLst>
          </p:cNvPr>
          <p:cNvSpPr>
            <a:spLocks noGrp="1"/>
          </p:cNvSpPr>
          <p:nvPr>
            <p:ph type="sldNum" sz="quarter" idx="11"/>
          </p:nvPr>
        </p:nvSpPr>
        <p:spPr/>
        <p:txBody>
          <a:bodyPr/>
          <a:lstStyle/>
          <a:p>
            <a:pPr>
              <a:defRPr/>
            </a:pPr>
            <a:fld id="{AD8A1803-9DE3-4EB3-BC11-0E54EC1517AB}" type="slidenum">
              <a:rPr lang="en-US" smtClean="0"/>
              <a:pPr>
                <a:defRPr/>
              </a:pPr>
              <a:t>40</a:t>
            </a:fld>
            <a:endParaRPr lang="en-US"/>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7">
            <a:extLst>
              <a:ext uri="{FF2B5EF4-FFF2-40B4-BE49-F238E27FC236}">
                <a16:creationId xmlns:a16="http://schemas.microsoft.com/office/drawing/2014/main" id="{931EAD8F-D79E-A34C-A177-DBB14C8B03A1}"/>
              </a:ext>
            </a:extLst>
          </p:cNvPr>
          <p:cNvSpPr txBox="1">
            <a:spLocks noChangeArrowheads="1"/>
          </p:cNvSpPr>
          <p:nvPr/>
        </p:nvSpPr>
        <p:spPr bwMode="auto">
          <a:xfrm>
            <a:off x="777347" y="332316"/>
            <a:ext cx="46233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Hans" sz="3200" b="1" dirty="0">
                <a:latin typeface="Microsoft YaHei" panose="020B0503020204020204" pitchFamily="34" charset="-122"/>
                <a:ea typeface="Microsoft YaHei" panose="020B0503020204020204" pitchFamily="34" charset="-122"/>
              </a:rPr>
              <a:t>1.2</a:t>
            </a:r>
            <a:r>
              <a:rPr lang="zh-Hans" altLang="en-US" sz="3200" b="1" dirty="0">
                <a:latin typeface="Microsoft YaHei" panose="020B0503020204020204" pitchFamily="34" charset="-122"/>
                <a:ea typeface="Microsoft YaHei" panose="020B0503020204020204" pitchFamily="34" charset="-122"/>
              </a:rPr>
              <a:t> 操作系统的发展过程</a:t>
            </a:r>
            <a:endParaRPr lang="zh-CN" altLang="en-US" sz="3200" b="1" dirty="0">
              <a:latin typeface="Microsoft YaHei" panose="020B0503020204020204" pitchFamily="34" charset="-122"/>
              <a:ea typeface="Microsoft YaHei" panose="020B0503020204020204" pitchFamily="34" charset="-122"/>
            </a:endParaRPr>
          </a:p>
        </p:txBody>
      </p:sp>
      <p:sp>
        <p:nvSpPr>
          <p:cNvPr id="20" name="Text Box 5">
            <a:extLst>
              <a:ext uri="{FF2B5EF4-FFF2-40B4-BE49-F238E27FC236}">
                <a16:creationId xmlns:a16="http://schemas.microsoft.com/office/drawing/2014/main" id="{7E4AE24E-AA92-4240-B1E7-94569698D2B0}"/>
              </a:ext>
            </a:extLst>
          </p:cNvPr>
          <p:cNvSpPr txBox="1">
            <a:spLocks noChangeArrowheads="1"/>
          </p:cNvSpPr>
          <p:nvPr/>
        </p:nvSpPr>
        <p:spPr bwMode="auto">
          <a:xfrm>
            <a:off x="777347" y="1300460"/>
            <a:ext cx="7048365" cy="336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en-US" altLang="zh-CN" b="1" dirty="0">
                <a:latin typeface="Microsoft YaHei" panose="020B0503020204020204" pitchFamily="34" charset="-122"/>
                <a:ea typeface="Microsoft YaHei" panose="020B0503020204020204" pitchFamily="34" charset="-122"/>
              </a:rPr>
              <a:t>1.</a:t>
            </a:r>
            <a:r>
              <a:rPr lang="en-US" altLang="zh-Hans" b="1" dirty="0">
                <a:latin typeface="Microsoft YaHei" panose="020B0503020204020204" pitchFamily="34" charset="-122"/>
                <a:ea typeface="Microsoft YaHei" panose="020B0503020204020204" pitchFamily="34" charset="-122"/>
              </a:rPr>
              <a:t>2.6</a:t>
            </a:r>
            <a:r>
              <a:rPr lang="zh-CN" altLang="en-US" b="1" dirty="0">
                <a:latin typeface="Microsoft YaHei" panose="020B0503020204020204" pitchFamily="34" charset="-122"/>
                <a:ea typeface="Microsoft YaHei" panose="020B0503020204020204" pitchFamily="34" charset="-122"/>
              </a:rPr>
              <a:t>　</a:t>
            </a:r>
            <a:r>
              <a:rPr lang="zh-Hans" altLang="en-US" b="1" dirty="0">
                <a:latin typeface="Microsoft YaHei" panose="020B0503020204020204" pitchFamily="34" charset="-122"/>
                <a:ea typeface="Microsoft YaHei" panose="020B0503020204020204" pitchFamily="34" charset="-122"/>
              </a:rPr>
              <a:t>微机操作系统的发展</a:t>
            </a:r>
            <a:endParaRPr lang="en-US" altLang="zh-Hans" b="1" dirty="0">
              <a:latin typeface="Microsoft YaHei" panose="020B0503020204020204" pitchFamily="34" charset="-122"/>
              <a:ea typeface="Microsoft YaHei" panose="020B0503020204020204" pitchFamily="34" charset="-122"/>
            </a:endParaRPr>
          </a:p>
          <a:p>
            <a:pPr algn="just">
              <a:lnSpc>
                <a:spcPct val="150000"/>
              </a:lnSpc>
            </a:pPr>
            <a:r>
              <a:rPr lang="en-US" altLang="zh-Hans" b="1" dirty="0">
                <a:latin typeface="Microsoft YaHei" panose="020B0503020204020204" pitchFamily="34" charset="-122"/>
                <a:ea typeface="Microsoft YaHei" panose="020B0503020204020204" pitchFamily="34" charset="-122"/>
              </a:rPr>
              <a:t>	</a:t>
            </a:r>
          </a:p>
          <a:p>
            <a:pPr algn="just">
              <a:lnSpc>
                <a:spcPct val="150000"/>
              </a:lnSpc>
            </a:pPr>
            <a:r>
              <a:rPr lang="en-US" altLang="zh-Hans" b="1" dirty="0">
                <a:latin typeface="Microsoft YaHei" panose="020B0503020204020204" pitchFamily="34" charset="-122"/>
                <a:ea typeface="Microsoft YaHei" panose="020B0503020204020204" pitchFamily="34" charset="-122"/>
              </a:rPr>
              <a:t>	1.</a:t>
            </a:r>
            <a:r>
              <a:rPr lang="zh-Hans" altLang="en-US" b="1" dirty="0">
                <a:latin typeface="Microsoft YaHei" panose="020B0503020204020204" pitchFamily="34" charset="-122"/>
                <a:ea typeface="Microsoft YaHei" panose="020B0503020204020204" pitchFamily="34" charset="-122"/>
              </a:rPr>
              <a:t>单用户单任务操作系统</a:t>
            </a:r>
            <a:endParaRPr lang="en-US" altLang="zh-Hans" b="1" dirty="0">
              <a:latin typeface="Microsoft YaHei" panose="020B0503020204020204" pitchFamily="34" charset="-122"/>
              <a:ea typeface="Microsoft YaHei" panose="020B0503020204020204" pitchFamily="34" charset="-122"/>
            </a:endParaRPr>
          </a:p>
          <a:p>
            <a:pPr algn="just">
              <a:lnSpc>
                <a:spcPct val="150000"/>
              </a:lnSpc>
            </a:pPr>
            <a:endParaRPr lang="en-US" altLang="zh-Hans" dirty="0">
              <a:latin typeface="Microsoft YaHei" panose="020B0503020204020204" pitchFamily="34" charset="-122"/>
              <a:ea typeface="Microsoft YaHei" panose="020B0503020204020204" pitchFamily="34" charset="-122"/>
            </a:endParaRPr>
          </a:p>
          <a:p>
            <a:pPr algn="just">
              <a:lnSpc>
                <a:spcPct val="150000"/>
              </a:lnSpc>
            </a:pPr>
            <a:endParaRPr lang="en-US" altLang="zh-Hans" dirty="0">
              <a:latin typeface="Microsoft YaHei" panose="020B0503020204020204" pitchFamily="34" charset="-122"/>
              <a:ea typeface="Microsoft YaHei" panose="020B0503020204020204" pitchFamily="34" charset="-122"/>
            </a:endParaRPr>
          </a:p>
          <a:p>
            <a:pPr algn="just">
              <a:lnSpc>
                <a:spcPct val="150000"/>
              </a:lnSpc>
            </a:pPr>
            <a:endParaRPr lang="en-US" altLang="zh-Hans" dirty="0">
              <a:latin typeface="Microsoft YaHei" panose="020B0503020204020204" pitchFamily="34" charset="-122"/>
              <a:ea typeface="Microsoft YaHei" panose="020B0503020204020204" pitchFamily="34" charset="-122"/>
            </a:endParaRPr>
          </a:p>
          <a:p>
            <a:pPr algn="just">
              <a:lnSpc>
                <a:spcPct val="150000"/>
              </a:lnSpc>
            </a:pPr>
            <a:endParaRPr lang="en-US" altLang="zh-Hans" dirty="0">
              <a:latin typeface="Microsoft YaHei" panose="020B0503020204020204" pitchFamily="34" charset="-122"/>
              <a:ea typeface="Microsoft YaHei" panose="020B0503020204020204" pitchFamily="34" charset="-122"/>
            </a:endParaRPr>
          </a:p>
          <a:p>
            <a:pPr algn="just">
              <a:lnSpc>
                <a:spcPct val="150000"/>
              </a:lnSpc>
            </a:pPr>
            <a:r>
              <a:rPr lang="zh-CN" altLang="en-US" dirty="0">
                <a:cs typeface="+mn-ea"/>
                <a:sym typeface="+mn-lt"/>
              </a:rPr>
              <a:t>单道批处理系统</a:t>
            </a:r>
            <a:endParaRPr lang="en-US" altLang="zh-Han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1B196488-B434-C34D-9EB8-B1FC54F2D5AA}"/>
              </a:ext>
            </a:extLst>
          </p:cNvPr>
          <p:cNvSpPr>
            <a:spLocks noGrp="1"/>
          </p:cNvSpPr>
          <p:nvPr>
            <p:ph type="sldNum" sz="quarter" idx="11"/>
          </p:nvPr>
        </p:nvSpPr>
        <p:spPr/>
        <p:txBody>
          <a:bodyPr/>
          <a:lstStyle/>
          <a:p>
            <a:pPr>
              <a:defRPr/>
            </a:pPr>
            <a:fld id="{89F98887-CF8B-4F3E-A722-FD859037374E}" type="slidenum">
              <a:rPr lang="en-US" smtClean="0"/>
              <a:pPr>
                <a:defRPr/>
              </a:pPr>
              <a:t>41</a:t>
            </a:fld>
            <a:endParaRPr lang="en-US"/>
          </a:p>
        </p:txBody>
      </p:sp>
      <p:pic>
        <p:nvPicPr>
          <p:cNvPr id="2" name="图片 1">
            <a:extLst>
              <a:ext uri="{FF2B5EF4-FFF2-40B4-BE49-F238E27FC236}">
                <a16:creationId xmlns:a16="http://schemas.microsoft.com/office/drawing/2014/main" id="{2A1B3828-2C40-F94E-B4BC-90EB4FFFADE9}"/>
              </a:ext>
            </a:extLst>
          </p:cNvPr>
          <p:cNvPicPr>
            <a:picLocks noChangeAspect="1"/>
          </p:cNvPicPr>
          <p:nvPr/>
        </p:nvPicPr>
        <p:blipFill>
          <a:blip r:embed="rId2"/>
          <a:stretch>
            <a:fillRect/>
          </a:stretch>
        </p:blipFill>
        <p:spPr>
          <a:xfrm>
            <a:off x="5879976" y="2153161"/>
            <a:ext cx="4810080" cy="3597622"/>
          </a:xfrm>
          <a:prstGeom prst="rect">
            <a:avLst/>
          </a:prstGeom>
        </p:spPr>
      </p:pic>
    </p:spTree>
    <p:extLst>
      <p:ext uri="{BB962C8B-B14F-4D97-AF65-F5344CB8AC3E}">
        <p14:creationId xmlns:p14="http://schemas.microsoft.com/office/powerpoint/2010/main" val="3706568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a:extLst>
              <a:ext uri="{FF2B5EF4-FFF2-40B4-BE49-F238E27FC236}">
                <a16:creationId xmlns:a16="http://schemas.microsoft.com/office/drawing/2014/main" id="{9721BE84-5EEE-4A2E-81E6-BDD015FFC3D2}"/>
              </a:ext>
            </a:extLst>
          </p:cNvPr>
          <p:cNvSpPr>
            <a:spLocks noGrp="1" noChangeArrowheads="1"/>
          </p:cNvSpPr>
          <p:nvPr>
            <p:ph type="title"/>
          </p:nvPr>
        </p:nvSpPr>
        <p:spPr>
          <a:xfrm>
            <a:off x="948532" y="1122055"/>
            <a:ext cx="9288462" cy="4613892"/>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1.2.6  </a:t>
            </a:r>
            <a:r>
              <a:rPr lang="zh-CN" altLang="en-US" sz="1800" b="1" dirty="0">
                <a:latin typeface="+mn-lt"/>
                <a:ea typeface="+mn-ea"/>
                <a:cs typeface="+mn-ea"/>
                <a:sym typeface="+mn-lt"/>
              </a:rPr>
              <a:t>微机操作系统的发展 </a:t>
            </a:r>
            <a:br>
              <a:rPr lang="zh-CN" altLang="en-US" sz="1800" dirty="0">
                <a:latin typeface="+mn-lt"/>
                <a:ea typeface="+mn-ea"/>
                <a:cs typeface="+mn-ea"/>
                <a:sym typeface="+mn-lt"/>
              </a:rPr>
            </a:br>
            <a:r>
              <a:rPr lang="zh-CN" altLang="en-US" sz="1800" dirty="0">
                <a:latin typeface="+mn-lt"/>
                <a:ea typeface="+mn-ea"/>
                <a:cs typeface="+mn-ea"/>
                <a:sym typeface="+mn-lt"/>
              </a:rPr>
              <a:t>　　</a:t>
            </a:r>
            <a:br>
              <a:rPr lang="en-US" altLang="zh-CN" sz="1800" dirty="0">
                <a:latin typeface="+mn-lt"/>
                <a:ea typeface="+mn-ea"/>
                <a:cs typeface="+mn-ea"/>
                <a:sym typeface="+mn-lt"/>
              </a:rPr>
            </a:br>
            <a:r>
              <a:rPr lang="en-US" altLang="zh-CN" sz="1800" dirty="0">
                <a:latin typeface="+mn-lt"/>
                <a:ea typeface="+mn-ea"/>
                <a:cs typeface="+mn-ea"/>
                <a:sym typeface="+mn-lt"/>
              </a:rPr>
              <a:t>       </a:t>
            </a:r>
            <a:r>
              <a:rPr lang="en-US" altLang="zh-CN" sz="1800" b="1" dirty="0">
                <a:latin typeface="+mn-lt"/>
                <a:ea typeface="+mn-ea"/>
                <a:cs typeface="+mn-ea"/>
                <a:sym typeface="+mn-lt"/>
              </a:rPr>
              <a:t>2. </a:t>
            </a:r>
            <a:r>
              <a:rPr lang="zh-CN" altLang="en-US" sz="1800" b="1" dirty="0">
                <a:latin typeface="+mn-lt"/>
                <a:ea typeface="+mn-ea"/>
                <a:cs typeface="+mn-ea"/>
                <a:sym typeface="+mn-lt"/>
              </a:rPr>
              <a:t>单用户多任务操作系统</a:t>
            </a:r>
            <a:br>
              <a:rPr lang="zh-CN" altLang="en-US" sz="1800" dirty="0">
                <a:latin typeface="+mn-lt"/>
                <a:ea typeface="+mn-ea"/>
                <a:cs typeface="+mn-ea"/>
                <a:sym typeface="+mn-lt"/>
              </a:rPr>
            </a:br>
            <a:r>
              <a:rPr lang="zh-CN" altLang="en-US" sz="1800" dirty="0">
                <a:latin typeface="+mn-lt"/>
                <a:ea typeface="+mn-ea"/>
                <a:cs typeface="+mn-ea"/>
                <a:sym typeface="+mn-lt"/>
              </a:rPr>
              <a:t>　　单用户多任务操作系统的含义是，只允许一个用户上机，但允许用户把程序分为</a:t>
            </a:r>
            <a:r>
              <a:rPr lang="zh-CN" altLang="en-US" sz="1800" dirty="0">
                <a:solidFill>
                  <a:srgbClr val="FF0000"/>
                </a:solidFill>
                <a:latin typeface="+mn-lt"/>
                <a:ea typeface="+mn-ea"/>
                <a:cs typeface="+mn-ea"/>
                <a:sym typeface="+mn-lt"/>
              </a:rPr>
              <a:t>若干个任务，使它们并发执行</a:t>
            </a:r>
            <a:r>
              <a:rPr lang="zh-CN" altLang="en-US" sz="1800" dirty="0">
                <a:latin typeface="+mn-lt"/>
                <a:ea typeface="+mn-ea"/>
                <a:cs typeface="+mn-ea"/>
                <a:sym typeface="+mn-lt"/>
              </a:rPr>
              <a:t>，从而有效地改善了系统的性能。</a:t>
            </a:r>
            <a:br>
              <a:rPr lang="en-US" altLang="zh-CN" sz="1800" dirty="0">
                <a:latin typeface="+mn-lt"/>
                <a:ea typeface="+mn-ea"/>
                <a:cs typeface="+mn-ea"/>
                <a:sym typeface="+mn-lt"/>
              </a:rPr>
            </a:br>
            <a:br>
              <a:rPr lang="en-US" altLang="zh-CN" sz="1800" dirty="0">
                <a:latin typeface="+mn-lt"/>
                <a:ea typeface="+mn-ea"/>
                <a:cs typeface="+mn-ea"/>
                <a:sym typeface="+mn-lt"/>
              </a:rPr>
            </a:br>
            <a:r>
              <a:rPr lang="zh-CN" altLang="en-US" sz="1800" dirty="0">
                <a:latin typeface="+mn-lt"/>
                <a:ea typeface="+mn-ea"/>
                <a:cs typeface="+mn-ea"/>
                <a:sym typeface="+mn-lt"/>
              </a:rPr>
              <a:t>多道批处理系统</a:t>
            </a:r>
            <a:br>
              <a:rPr lang="en-US" altLang="zh-CN" sz="1800" dirty="0">
                <a:latin typeface="+mn-lt"/>
                <a:ea typeface="+mn-ea"/>
                <a:cs typeface="+mn-ea"/>
                <a:sym typeface="+mn-lt"/>
              </a:rPr>
            </a:br>
            <a:br>
              <a:rPr lang="en-US" altLang="zh-CN" sz="1800" dirty="0">
                <a:latin typeface="+mn-lt"/>
                <a:ea typeface="+mn-ea"/>
                <a:cs typeface="+mn-ea"/>
                <a:sym typeface="+mn-lt"/>
              </a:rPr>
            </a:br>
            <a:r>
              <a:rPr lang="en-US" altLang="zh-CN" sz="1800" dirty="0">
                <a:latin typeface="+mn-lt"/>
                <a:ea typeface="+mn-ea"/>
                <a:cs typeface="+mn-ea"/>
                <a:sym typeface="+mn-lt"/>
              </a:rPr>
              <a:t>1995</a:t>
            </a:r>
            <a:r>
              <a:rPr lang="zh-CN" altLang="en-US" sz="1800" dirty="0">
                <a:latin typeface="+mn-lt"/>
                <a:ea typeface="+mn-ea"/>
                <a:cs typeface="+mn-ea"/>
                <a:sym typeface="+mn-lt"/>
              </a:rPr>
              <a:t>          </a:t>
            </a:r>
            <a:r>
              <a:rPr lang="en-US" altLang="zh-CN" sz="1800" dirty="0">
                <a:latin typeface="+mn-lt"/>
                <a:ea typeface="+mn-ea"/>
                <a:cs typeface="+mn-ea"/>
                <a:sym typeface="+mn-lt"/>
              </a:rPr>
              <a:t>Windows</a:t>
            </a:r>
            <a:r>
              <a:rPr lang="zh-CN" altLang="en-US" sz="1800" dirty="0">
                <a:latin typeface="+mn-lt"/>
                <a:ea typeface="+mn-ea"/>
                <a:cs typeface="+mn-ea"/>
                <a:sym typeface="+mn-lt"/>
              </a:rPr>
              <a:t> </a:t>
            </a:r>
            <a:r>
              <a:rPr lang="en-US" altLang="zh-CN" sz="1800" dirty="0">
                <a:latin typeface="+mn-lt"/>
                <a:ea typeface="+mn-ea"/>
                <a:cs typeface="+mn-ea"/>
                <a:sym typeface="+mn-lt"/>
              </a:rPr>
              <a:t>95</a:t>
            </a:r>
            <a:r>
              <a:rPr lang="zh-CN" altLang="en-US" sz="1800" dirty="0">
                <a:latin typeface="+mn-lt"/>
                <a:ea typeface="+mn-ea"/>
                <a:cs typeface="+mn-ea"/>
                <a:sym typeface="+mn-lt"/>
              </a:rPr>
              <a:t> </a:t>
            </a:r>
            <a:br>
              <a:rPr lang="en-US" altLang="zh-CN" sz="1800" dirty="0">
                <a:latin typeface="+mn-lt"/>
                <a:ea typeface="+mn-ea"/>
                <a:cs typeface="+mn-ea"/>
                <a:sym typeface="+mn-lt"/>
              </a:rPr>
            </a:br>
            <a:r>
              <a:rPr lang="en-US" altLang="zh-CN" sz="1800" dirty="0">
                <a:latin typeface="+mn-lt"/>
                <a:ea typeface="+mn-ea"/>
                <a:cs typeface="+mn-ea"/>
                <a:sym typeface="+mn-lt"/>
              </a:rPr>
              <a:t>2001</a:t>
            </a:r>
            <a:r>
              <a:rPr lang="zh-CN" altLang="en-US" sz="1800" dirty="0">
                <a:latin typeface="+mn-lt"/>
                <a:ea typeface="+mn-ea"/>
                <a:cs typeface="+mn-ea"/>
                <a:sym typeface="+mn-lt"/>
              </a:rPr>
              <a:t>          </a:t>
            </a:r>
            <a:r>
              <a:rPr lang="en-US" altLang="zh-CN" sz="1800" dirty="0">
                <a:latin typeface="+mn-lt"/>
                <a:ea typeface="+mn-ea"/>
                <a:cs typeface="+mn-ea"/>
                <a:sym typeface="+mn-lt"/>
              </a:rPr>
              <a:t>Windows</a:t>
            </a:r>
            <a:r>
              <a:rPr lang="zh-CN" altLang="en-US" sz="1800" dirty="0">
                <a:latin typeface="+mn-lt"/>
                <a:ea typeface="+mn-ea"/>
                <a:cs typeface="+mn-ea"/>
                <a:sym typeface="+mn-lt"/>
              </a:rPr>
              <a:t> </a:t>
            </a:r>
            <a:r>
              <a:rPr lang="en-US" altLang="zh-CN" sz="1800" dirty="0">
                <a:latin typeface="+mn-lt"/>
                <a:ea typeface="+mn-ea"/>
                <a:cs typeface="+mn-ea"/>
                <a:sym typeface="+mn-lt"/>
              </a:rPr>
              <a:t>XP</a:t>
            </a:r>
            <a:r>
              <a:rPr lang="zh-CN" altLang="en-US" sz="1800" dirty="0">
                <a:latin typeface="+mn-lt"/>
                <a:ea typeface="+mn-ea"/>
                <a:cs typeface="+mn-ea"/>
                <a:sym typeface="+mn-lt"/>
              </a:rPr>
              <a:t> </a:t>
            </a:r>
            <a:r>
              <a:rPr lang="en-US" altLang="zh-CN" sz="1800" dirty="0">
                <a:latin typeface="+mn-lt"/>
                <a:ea typeface="+mn-ea"/>
                <a:cs typeface="+mn-ea"/>
                <a:sym typeface="+mn-lt"/>
              </a:rPr>
              <a:t>2001</a:t>
            </a:r>
            <a:br>
              <a:rPr lang="en-US" altLang="zh-CN" sz="1800" dirty="0">
                <a:latin typeface="+mn-lt"/>
                <a:ea typeface="+mn-ea"/>
                <a:cs typeface="+mn-ea"/>
                <a:sym typeface="+mn-lt"/>
              </a:rPr>
            </a:br>
            <a:r>
              <a:rPr lang="en-US" altLang="zh-CN" sz="1800" dirty="0">
                <a:latin typeface="+mn-lt"/>
                <a:ea typeface="+mn-ea"/>
                <a:cs typeface="+mn-ea"/>
                <a:sym typeface="+mn-lt"/>
              </a:rPr>
              <a:t>2006</a:t>
            </a:r>
            <a:r>
              <a:rPr lang="zh-CN" altLang="en-US" sz="1800" dirty="0">
                <a:latin typeface="+mn-lt"/>
                <a:ea typeface="+mn-ea"/>
                <a:cs typeface="+mn-ea"/>
                <a:sym typeface="+mn-lt"/>
              </a:rPr>
              <a:t>之后   </a:t>
            </a:r>
            <a:r>
              <a:rPr lang="en-US" altLang="zh-CN" sz="1800" dirty="0">
                <a:latin typeface="+mn-lt"/>
                <a:ea typeface="+mn-ea"/>
                <a:cs typeface="+mn-ea"/>
                <a:sym typeface="+mn-lt"/>
              </a:rPr>
              <a:t>Vista</a:t>
            </a:r>
            <a:r>
              <a:rPr lang="zh-CN" altLang="en-US" sz="1800" dirty="0">
                <a:latin typeface="+mn-lt"/>
                <a:ea typeface="+mn-ea"/>
                <a:cs typeface="+mn-ea"/>
                <a:sym typeface="+mn-lt"/>
              </a:rPr>
              <a:t>、</a:t>
            </a:r>
            <a:r>
              <a:rPr lang="en-US" altLang="zh-CN" sz="1800" dirty="0">
                <a:latin typeface="+mn-lt"/>
                <a:ea typeface="+mn-ea"/>
                <a:cs typeface="+mn-ea"/>
                <a:sym typeface="+mn-lt"/>
              </a:rPr>
              <a:t>Windows7</a:t>
            </a:r>
          </a:p>
        </p:txBody>
      </p:sp>
      <p:sp>
        <p:nvSpPr>
          <p:cNvPr id="4" name="文本框 3">
            <a:extLst>
              <a:ext uri="{FF2B5EF4-FFF2-40B4-BE49-F238E27FC236}">
                <a16:creationId xmlns:a16="http://schemas.microsoft.com/office/drawing/2014/main" id="{DA85CA78-BB94-4C37-A0D1-26D1B13E1997}"/>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6537B1C4-BBDE-0D46-8380-3D8469A8ECAD}"/>
              </a:ext>
            </a:extLst>
          </p:cNvPr>
          <p:cNvSpPr>
            <a:spLocks noGrp="1"/>
          </p:cNvSpPr>
          <p:nvPr>
            <p:ph type="sldNum" sz="quarter" idx="11"/>
          </p:nvPr>
        </p:nvSpPr>
        <p:spPr/>
        <p:txBody>
          <a:bodyPr/>
          <a:lstStyle/>
          <a:p>
            <a:pPr>
              <a:defRPr/>
            </a:pPr>
            <a:fld id="{AD8A1803-9DE3-4EB3-BC11-0E54EC1517AB}" type="slidenum">
              <a:rPr lang="en-US" smtClean="0"/>
              <a:pPr>
                <a:defRPr/>
              </a:pPr>
              <a:t>42</a:t>
            </a:fld>
            <a:endParaRPr lang="en-US"/>
          </a:p>
        </p:txBody>
      </p:sp>
    </p:spTree>
    <p:extLst>
      <p:ext uri="{BB962C8B-B14F-4D97-AF65-F5344CB8AC3E}">
        <p14:creationId xmlns:p14="http://schemas.microsoft.com/office/powerpoint/2010/main" val="1751677673"/>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7">
            <a:extLst>
              <a:ext uri="{FF2B5EF4-FFF2-40B4-BE49-F238E27FC236}">
                <a16:creationId xmlns:a16="http://schemas.microsoft.com/office/drawing/2014/main" id="{931EAD8F-D79E-A34C-A177-DBB14C8B03A1}"/>
              </a:ext>
            </a:extLst>
          </p:cNvPr>
          <p:cNvSpPr txBox="1">
            <a:spLocks noChangeArrowheads="1"/>
          </p:cNvSpPr>
          <p:nvPr/>
        </p:nvSpPr>
        <p:spPr bwMode="auto">
          <a:xfrm>
            <a:off x="777347" y="332316"/>
            <a:ext cx="46233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Hans" sz="3200" b="1" dirty="0">
                <a:latin typeface="Microsoft YaHei" panose="020B0503020204020204" pitchFamily="34" charset="-122"/>
                <a:ea typeface="Microsoft YaHei" panose="020B0503020204020204" pitchFamily="34" charset="-122"/>
              </a:rPr>
              <a:t>1.2</a:t>
            </a:r>
            <a:r>
              <a:rPr lang="zh-Hans" altLang="en-US" sz="3200" b="1" dirty="0">
                <a:latin typeface="Microsoft YaHei" panose="020B0503020204020204" pitchFamily="34" charset="-122"/>
                <a:ea typeface="Microsoft YaHei" panose="020B0503020204020204" pitchFamily="34" charset="-122"/>
              </a:rPr>
              <a:t> 操作系统的发展过程</a:t>
            </a:r>
            <a:endParaRPr lang="zh-CN" altLang="en-US" sz="3200" b="1" dirty="0">
              <a:latin typeface="Microsoft YaHei" panose="020B0503020204020204" pitchFamily="34" charset="-122"/>
              <a:ea typeface="Microsoft YaHei" panose="020B0503020204020204" pitchFamily="34" charset="-122"/>
            </a:endParaRPr>
          </a:p>
        </p:txBody>
      </p:sp>
      <p:sp>
        <p:nvSpPr>
          <p:cNvPr id="20" name="Text Box 5">
            <a:extLst>
              <a:ext uri="{FF2B5EF4-FFF2-40B4-BE49-F238E27FC236}">
                <a16:creationId xmlns:a16="http://schemas.microsoft.com/office/drawing/2014/main" id="{7E4AE24E-AA92-4240-B1E7-94569698D2B0}"/>
              </a:ext>
            </a:extLst>
          </p:cNvPr>
          <p:cNvSpPr txBox="1">
            <a:spLocks noChangeArrowheads="1"/>
          </p:cNvSpPr>
          <p:nvPr/>
        </p:nvSpPr>
        <p:spPr bwMode="auto">
          <a:xfrm>
            <a:off x="777347" y="1300460"/>
            <a:ext cx="7048365" cy="212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en-US" altLang="zh-CN" b="1" dirty="0">
                <a:latin typeface="Microsoft YaHei" panose="020B0503020204020204" pitchFamily="34" charset="-122"/>
                <a:ea typeface="Microsoft YaHei" panose="020B0503020204020204" pitchFamily="34" charset="-122"/>
              </a:rPr>
              <a:t>1.</a:t>
            </a:r>
            <a:r>
              <a:rPr lang="en-US" altLang="zh-Hans" b="1" dirty="0">
                <a:latin typeface="Microsoft YaHei" panose="020B0503020204020204" pitchFamily="34" charset="-122"/>
                <a:ea typeface="Microsoft YaHei" panose="020B0503020204020204" pitchFamily="34" charset="-122"/>
              </a:rPr>
              <a:t>2.6</a:t>
            </a:r>
            <a:r>
              <a:rPr lang="zh-CN" altLang="en-US" b="1" dirty="0">
                <a:latin typeface="Microsoft YaHei" panose="020B0503020204020204" pitchFamily="34" charset="-122"/>
                <a:ea typeface="Microsoft YaHei" panose="020B0503020204020204" pitchFamily="34" charset="-122"/>
              </a:rPr>
              <a:t>　</a:t>
            </a:r>
            <a:r>
              <a:rPr lang="zh-Hans" altLang="en-US" b="1" dirty="0">
                <a:latin typeface="Microsoft YaHei" panose="020B0503020204020204" pitchFamily="34" charset="-122"/>
                <a:ea typeface="Microsoft YaHei" panose="020B0503020204020204" pitchFamily="34" charset="-122"/>
              </a:rPr>
              <a:t>微机操作系统的发展</a:t>
            </a:r>
            <a:endParaRPr lang="en-US" altLang="zh-Hans" b="1" dirty="0">
              <a:latin typeface="Microsoft YaHei" panose="020B0503020204020204" pitchFamily="34" charset="-122"/>
              <a:ea typeface="Microsoft YaHei" panose="020B0503020204020204" pitchFamily="34" charset="-122"/>
            </a:endParaRPr>
          </a:p>
          <a:p>
            <a:pPr algn="just">
              <a:lnSpc>
                <a:spcPct val="150000"/>
              </a:lnSpc>
            </a:pPr>
            <a:r>
              <a:rPr lang="en-US" altLang="zh-Hans" b="1" dirty="0">
                <a:latin typeface="Microsoft YaHei" panose="020B0503020204020204" pitchFamily="34" charset="-122"/>
                <a:ea typeface="Microsoft YaHei" panose="020B0503020204020204" pitchFamily="34" charset="-122"/>
              </a:rPr>
              <a:t>	</a:t>
            </a:r>
          </a:p>
          <a:p>
            <a:pPr algn="just">
              <a:lnSpc>
                <a:spcPct val="150000"/>
              </a:lnSpc>
            </a:pPr>
            <a:r>
              <a:rPr lang="en-US" altLang="zh-Hans" b="1" dirty="0">
                <a:latin typeface="Microsoft YaHei" panose="020B0503020204020204" pitchFamily="34" charset="-122"/>
                <a:ea typeface="Microsoft YaHei" panose="020B0503020204020204" pitchFamily="34" charset="-122"/>
              </a:rPr>
              <a:t>	1.</a:t>
            </a:r>
            <a:r>
              <a:rPr lang="zh-Hans" altLang="en-US" b="1" dirty="0">
                <a:latin typeface="Microsoft YaHei" panose="020B0503020204020204" pitchFamily="34" charset="-122"/>
                <a:ea typeface="Microsoft YaHei" panose="020B0503020204020204" pitchFamily="34" charset="-122"/>
              </a:rPr>
              <a:t> 单用户单任务操作系统</a:t>
            </a:r>
            <a:endParaRPr lang="en-US" altLang="zh-Hans" b="1" dirty="0">
              <a:latin typeface="Microsoft YaHei" panose="020B0503020204020204" pitchFamily="34" charset="-122"/>
              <a:ea typeface="Microsoft YaHei" panose="020B0503020204020204" pitchFamily="34" charset="-122"/>
            </a:endParaRPr>
          </a:p>
          <a:p>
            <a:pPr algn="just">
              <a:lnSpc>
                <a:spcPct val="150000"/>
              </a:lnSpc>
            </a:pPr>
            <a:r>
              <a:rPr lang="en-US" altLang="zh-Hans" b="1" dirty="0">
                <a:latin typeface="Microsoft YaHei" panose="020B0503020204020204" pitchFamily="34" charset="-122"/>
                <a:ea typeface="Microsoft YaHei" panose="020B0503020204020204" pitchFamily="34" charset="-122"/>
              </a:rPr>
              <a:t>	2.</a:t>
            </a:r>
            <a:r>
              <a:rPr lang="zh-Hans" altLang="en-US" b="1" dirty="0">
                <a:latin typeface="Microsoft YaHei" panose="020B0503020204020204" pitchFamily="34" charset="-122"/>
                <a:ea typeface="Microsoft YaHei" panose="020B0503020204020204" pitchFamily="34" charset="-122"/>
              </a:rPr>
              <a:t> 单用户多任务操作系统</a:t>
            </a:r>
            <a:endParaRPr lang="en-US" altLang="zh-Hans" b="1" dirty="0">
              <a:latin typeface="Microsoft YaHei" panose="020B0503020204020204" pitchFamily="34" charset="-122"/>
              <a:ea typeface="Microsoft YaHei" panose="020B0503020204020204" pitchFamily="34" charset="-122"/>
            </a:endParaRPr>
          </a:p>
          <a:p>
            <a:pPr algn="just">
              <a:lnSpc>
                <a:spcPct val="150000"/>
              </a:lnSpc>
            </a:pPr>
            <a:endParaRPr lang="en-US" altLang="zh-Hans"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AECFF6D6-E1DA-604D-8801-378E86E93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044" y="2191109"/>
            <a:ext cx="7191557" cy="3595779"/>
          </a:xfrm>
          <a:prstGeom prst="rect">
            <a:avLst/>
          </a:prstGeom>
        </p:spPr>
      </p:pic>
      <p:pic>
        <p:nvPicPr>
          <p:cNvPr id="6" name="图片 5">
            <a:extLst>
              <a:ext uri="{FF2B5EF4-FFF2-40B4-BE49-F238E27FC236}">
                <a16:creationId xmlns:a16="http://schemas.microsoft.com/office/drawing/2014/main" id="{0CFA6471-A5D1-BE42-9793-7ED17DFE0EFF}"/>
              </a:ext>
            </a:extLst>
          </p:cNvPr>
          <p:cNvPicPr>
            <a:picLocks noChangeAspect="1"/>
          </p:cNvPicPr>
          <p:nvPr/>
        </p:nvPicPr>
        <p:blipFill>
          <a:blip r:embed="rId3"/>
          <a:stretch>
            <a:fillRect/>
          </a:stretch>
        </p:blipFill>
        <p:spPr>
          <a:xfrm>
            <a:off x="1144895" y="3436639"/>
            <a:ext cx="3503937" cy="2227937"/>
          </a:xfrm>
          <a:prstGeom prst="rect">
            <a:avLst/>
          </a:prstGeom>
        </p:spPr>
      </p:pic>
      <p:sp>
        <p:nvSpPr>
          <p:cNvPr id="2" name="灯片编号占位符 1">
            <a:extLst>
              <a:ext uri="{FF2B5EF4-FFF2-40B4-BE49-F238E27FC236}">
                <a16:creationId xmlns:a16="http://schemas.microsoft.com/office/drawing/2014/main" id="{FF453FB8-C90A-FD4A-8897-CCBB7DF3F94D}"/>
              </a:ext>
            </a:extLst>
          </p:cNvPr>
          <p:cNvSpPr>
            <a:spLocks noGrp="1"/>
          </p:cNvSpPr>
          <p:nvPr>
            <p:ph type="sldNum" sz="quarter" idx="11"/>
          </p:nvPr>
        </p:nvSpPr>
        <p:spPr/>
        <p:txBody>
          <a:bodyPr/>
          <a:lstStyle/>
          <a:p>
            <a:pPr>
              <a:defRPr/>
            </a:pPr>
            <a:fld id="{89F98887-CF8B-4F3E-A722-FD859037374E}" type="slidenum">
              <a:rPr lang="en-US" smtClean="0"/>
              <a:pPr>
                <a:defRPr/>
              </a:pPr>
              <a:t>43</a:t>
            </a:fld>
            <a:endParaRPr lang="en-US"/>
          </a:p>
        </p:txBody>
      </p:sp>
    </p:spTree>
    <p:extLst>
      <p:ext uri="{BB962C8B-B14F-4D97-AF65-F5344CB8AC3E}">
        <p14:creationId xmlns:p14="http://schemas.microsoft.com/office/powerpoint/2010/main" val="3309024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a:extLst>
              <a:ext uri="{FF2B5EF4-FFF2-40B4-BE49-F238E27FC236}">
                <a16:creationId xmlns:a16="http://schemas.microsoft.com/office/drawing/2014/main" id="{2977E376-E1CB-45D7-9091-51106955A45E}"/>
              </a:ext>
            </a:extLst>
          </p:cNvPr>
          <p:cNvSpPr>
            <a:spLocks noGrp="1" noChangeArrowheads="1"/>
          </p:cNvSpPr>
          <p:nvPr>
            <p:ph type="title"/>
          </p:nvPr>
        </p:nvSpPr>
        <p:spPr>
          <a:xfrm>
            <a:off x="912813" y="1069286"/>
            <a:ext cx="9503668" cy="4198393"/>
          </a:xfrm>
        </p:spPr>
        <p:txBody>
          <a:bodyPr wrap="square"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1.2.6  </a:t>
            </a:r>
            <a:r>
              <a:rPr lang="zh-CN" altLang="en-US" sz="1800" b="1" dirty="0">
                <a:latin typeface="+mn-lt"/>
                <a:ea typeface="+mn-ea"/>
                <a:cs typeface="+mn-ea"/>
                <a:sym typeface="+mn-lt"/>
              </a:rPr>
              <a:t>微机操作系统的发展</a:t>
            </a:r>
            <a:br>
              <a:rPr lang="en-US" altLang="zh-CN" sz="1800" b="1" dirty="0">
                <a:latin typeface="+mn-lt"/>
                <a:ea typeface="+mn-ea"/>
                <a:cs typeface="+mn-ea"/>
                <a:sym typeface="+mn-lt"/>
              </a:rPr>
            </a:br>
            <a:r>
              <a:rPr lang="en-US" altLang="zh-CN" sz="1800" b="1" dirty="0">
                <a:latin typeface="+mn-lt"/>
                <a:ea typeface="+mn-ea"/>
                <a:cs typeface="+mn-ea"/>
                <a:sym typeface="+mn-lt"/>
              </a:rPr>
              <a:t>        3. </a:t>
            </a:r>
            <a:r>
              <a:rPr lang="zh-CN" altLang="en-US" sz="1800" b="1" dirty="0">
                <a:latin typeface="+mn-lt"/>
                <a:ea typeface="+mn-ea"/>
                <a:cs typeface="+mn-ea"/>
                <a:sym typeface="+mn-lt"/>
              </a:rPr>
              <a:t>多用户多任务操作系统</a:t>
            </a:r>
            <a:br>
              <a:rPr lang="zh-CN" altLang="en-US" sz="1800" dirty="0">
                <a:latin typeface="+mn-lt"/>
                <a:ea typeface="+mn-ea"/>
                <a:cs typeface="+mn-ea"/>
                <a:sym typeface="+mn-lt"/>
              </a:rPr>
            </a:br>
            <a:r>
              <a:rPr lang="zh-CN" altLang="en-US" sz="1800" dirty="0">
                <a:latin typeface="+mn-lt"/>
                <a:ea typeface="+mn-ea"/>
                <a:cs typeface="+mn-ea"/>
                <a:sym typeface="+mn-lt"/>
              </a:rPr>
              <a:t>        多用户多任务操作系统的含义是，允许多个用户通过</a:t>
            </a:r>
            <a:r>
              <a:rPr lang="zh-CN" altLang="en-US" sz="1800" dirty="0">
                <a:solidFill>
                  <a:srgbClr val="FF0000"/>
                </a:solidFill>
                <a:latin typeface="+mn-lt"/>
                <a:ea typeface="+mn-ea"/>
                <a:cs typeface="+mn-ea"/>
                <a:sym typeface="+mn-lt"/>
              </a:rPr>
              <a:t>各自的终端，使用同一台机器</a:t>
            </a:r>
            <a:r>
              <a:rPr lang="zh-CN" altLang="en-US" sz="1800" dirty="0">
                <a:latin typeface="+mn-lt"/>
                <a:ea typeface="+mn-ea"/>
                <a:cs typeface="+mn-ea"/>
                <a:sym typeface="+mn-lt"/>
              </a:rPr>
              <a:t>，共享主机系统中的各种资源，而每个用户程序又可进一步分为几个任务，使它们能并发执行，从而可进一步</a:t>
            </a:r>
            <a:r>
              <a:rPr lang="zh-CN" altLang="en-US" sz="1800" dirty="0">
                <a:solidFill>
                  <a:srgbClr val="FF0000"/>
                </a:solidFill>
                <a:latin typeface="+mn-lt"/>
                <a:ea typeface="+mn-ea"/>
                <a:cs typeface="+mn-ea"/>
                <a:sym typeface="+mn-lt"/>
              </a:rPr>
              <a:t>提高资源利用率和系统吞吐量</a:t>
            </a:r>
            <a:r>
              <a:rPr lang="zh-CN" altLang="en-US" sz="1800" dirty="0">
                <a:latin typeface="+mn-lt"/>
                <a:ea typeface="+mn-ea"/>
                <a:cs typeface="+mn-ea"/>
                <a:sym typeface="+mn-lt"/>
              </a:rPr>
              <a:t>。在大、中和小型机中所配置的大多是多用户多任务操作系统，而在</a:t>
            </a:r>
            <a:r>
              <a:rPr lang="en-US" altLang="zh-CN" sz="1800" dirty="0">
                <a:latin typeface="+mn-lt"/>
                <a:ea typeface="+mn-ea"/>
                <a:cs typeface="+mn-ea"/>
                <a:sym typeface="+mn-lt"/>
              </a:rPr>
              <a:t>32</a:t>
            </a:r>
            <a:r>
              <a:rPr lang="zh-CN" altLang="en-US" sz="1800" dirty="0">
                <a:latin typeface="+mn-lt"/>
                <a:ea typeface="+mn-ea"/>
                <a:cs typeface="+mn-ea"/>
                <a:sym typeface="+mn-lt"/>
              </a:rPr>
              <a:t>位微机上，也有不少配置的是多用户多任务操作系统，其中最有代表性的是</a:t>
            </a:r>
            <a:r>
              <a:rPr lang="en-US" altLang="zh-CN" sz="1800" dirty="0">
                <a:latin typeface="+mn-lt"/>
                <a:ea typeface="+mn-ea"/>
                <a:cs typeface="+mn-ea"/>
                <a:sym typeface="+mn-lt"/>
              </a:rPr>
              <a:t>UNIX OS</a:t>
            </a:r>
            <a:r>
              <a:rPr lang="zh-CN" altLang="en-US" sz="1800" dirty="0">
                <a:latin typeface="+mn-lt"/>
                <a:ea typeface="+mn-ea"/>
                <a:cs typeface="+mn-ea"/>
                <a:sym typeface="+mn-lt"/>
              </a:rPr>
              <a:t>。</a:t>
            </a:r>
            <a:br>
              <a:rPr lang="en-US" altLang="zh-CN" sz="1800" dirty="0">
                <a:latin typeface="+mn-lt"/>
                <a:ea typeface="+mn-ea"/>
                <a:cs typeface="+mn-ea"/>
                <a:sym typeface="+mn-lt"/>
              </a:rPr>
            </a:br>
            <a:br>
              <a:rPr lang="en-US" altLang="zh-CN" sz="1800" dirty="0">
                <a:latin typeface="+mn-lt"/>
                <a:ea typeface="+mn-ea"/>
                <a:cs typeface="+mn-ea"/>
                <a:sym typeface="+mn-lt"/>
              </a:rPr>
            </a:br>
            <a:r>
              <a:rPr lang="en-US" altLang="zh-CN" sz="1800" dirty="0">
                <a:latin typeface="+mn-lt"/>
                <a:ea typeface="+mn-ea"/>
                <a:cs typeface="+mn-ea"/>
                <a:sym typeface="+mn-lt"/>
              </a:rPr>
              <a:t>(1)</a:t>
            </a:r>
            <a:r>
              <a:rPr lang="zh-CN" altLang="en-US" sz="1800" dirty="0">
                <a:latin typeface="+mn-lt"/>
                <a:ea typeface="+mn-ea"/>
                <a:cs typeface="+mn-ea"/>
                <a:sym typeface="+mn-lt"/>
              </a:rPr>
              <a:t> </a:t>
            </a:r>
            <a:r>
              <a:rPr lang="en-US" altLang="zh-CN" sz="1800" dirty="0">
                <a:latin typeface="+mn-lt"/>
                <a:ea typeface="+mn-ea"/>
                <a:cs typeface="+mn-ea"/>
                <a:sym typeface="+mn-lt"/>
              </a:rPr>
              <a:t>Solaris</a:t>
            </a:r>
            <a:r>
              <a:rPr lang="zh-CN" altLang="en-US" sz="1800" dirty="0">
                <a:latin typeface="+mn-lt"/>
                <a:ea typeface="+mn-ea"/>
                <a:cs typeface="+mn-ea"/>
                <a:sym typeface="+mn-lt"/>
              </a:rPr>
              <a:t> </a:t>
            </a:r>
            <a:r>
              <a:rPr lang="en-US" altLang="zh-CN" sz="1800" dirty="0">
                <a:latin typeface="+mn-lt"/>
                <a:ea typeface="+mn-ea"/>
                <a:cs typeface="+mn-ea"/>
                <a:sym typeface="+mn-lt"/>
              </a:rPr>
              <a:t>OS</a:t>
            </a:r>
            <a:br>
              <a:rPr lang="en-US" altLang="zh-CN" sz="1800" dirty="0">
                <a:latin typeface="+mn-lt"/>
                <a:ea typeface="+mn-ea"/>
                <a:cs typeface="+mn-ea"/>
                <a:sym typeface="+mn-lt"/>
              </a:rPr>
            </a:br>
            <a:r>
              <a:rPr lang="en-US" altLang="zh-CN" sz="1800" dirty="0">
                <a:latin typeface="+mn-lt"/>
                <a:ea typeface="+mn-ea"/>
                <a:cs typeface="+mn-ea"/>
                <a:sym typeface="+mn-lt"/>
              </a:rPr>
              <a:t>(2)</a:t>
            </a:r>
            <a:r>
              <a:rPr lang="zh-CN" altLang="en-US" sz="1800" dirty="0">
                <a:latin typeface="+mn-lt"/>
                <a:ea typeface="+mn-ea"/>
                <a:cs typeface="+mn-ea"/>
                <a:sym typeface="+mn-lt"/>
              </a:rPr>
              <a:t> </a:t>
            </a:r>
            <a:r>
              <a:rPr lang="en-US" altLang="zh-CN" sz="1800" dirty="0">
                <a:latin typeface="+mn-lt"/>
                <a:ea typeface="+mn-ea"/>
                <a:cs typeface="+mn-ea"/>
                <a:sym typeface="+mn-lt"/>
              </a:rPr>
              <a:t>Linux</a:t>
            </a:r>
            <a:r>
              <a:rPr lang="zh-CN" altLang="en-US" sz="1800" dirty="0">
                <a:latin typeface="+mn-lt"/>
                <a:ea typeface="+mn-ea"/>
                <a:cs typeface="+mn-ea"/>
                <a:sym typeface="+mn-lt"/>
              </a:rPr>
              <a:t> </a:t>
            </a:r>
            <a:r>
              <a:rPr lang="en-US" altLang="zh-CN" sz="1800" dirty="0">
                <a:latin typeface="+mn-lt"/>
                <a:ea typeface="+mn-ea"/>
                <a:cs typeface="+mn-ea"/>
                <a:sym typeface="+mn-lt"/>
              </a:rPr>
              <a:t>OS</a:t>
            </a:r>
            <a:endParaRPr lang="zh-CN" altLang="en-US" sz="1800" dirty="0">
              <a:latin typeface="+mn-lt"/>
              <a:ea typeface="+mn-ea"/>
              <a:cs typeface="+mn-ea"/>
              <a:sym typeface="+mn-lt"/>
            </a:endParaRPr>
          </a:p>
        </p:txBody>
      </p:sp>
      <p:sp>
        <p:nvSpPr>
          <p:cNvPr id="4" name="文本框 3">
            <a:extLst>
              <a:ext uri="{FF2B5EF4-FFF2-40B4-BE49-F238E27FC236}">
                <a16:creationId xmlns:a16="http://schemas.microsoft.com/office/drawing/2014/main" id="{14E75B34-8CAD-46D1-9BD9-BFA0D81A02BA}"/>
              </a:ext>
            </a:extLst>
          </p:cNvPr>
          <p:cNvSpPr txBox="1"/>
          <p:nvPr/>
        </p:nvSpPr>
        <p:spPr>
          <a:xfrm>
            <a:off x="766763" y="333375"/>
            <a:ext cx="4826000" cy="584200"/>
          </a:xfrm>
          <a:prstGeom prst="rect">
            <a:avLst/>
          </a:prstGeom>
          <a:noFill/>
        </p:spPr>
        <p:txBody>
          <a:bodyPr>
            <a:spAutoFit/>
          </a:bodyPr>
          <a:lstStyle/>
          <a:p>
            <a:pPr eaLnBrk="1" fontAlgn="auto" hangingPunct="1">
              <a:spcBef>
                <a:spcPts val="0"/>
              </a:spcBef>
              <a:spcAft>
                <a:spcPts val="0"/>
              </a:spcAft>
              <a:defRPr/>
            </a:pPr>
            <a:r>
              <a:rPr lang="en-US" altLang="zh-CN" sz="3200" b="1" dirty="0">
                <a:latin typeface="+mn-lt"/>
                <a:ea typeface="+mn-ea"/>
                <a:cs typeface="+mn-ea"/>
                <a:sym typeface="+mn-lt"/>
              </a:rPr>
              <a:t>1.2  </a:t>
            </a:r>
            <a:r>
              <a:rPr lang="zh-CN" altLang="en-US" sz="3200" b="1" dirty="0">
                <a:latin typeface="+mn-lt"/>
                <a:ea typeface="+mn-ea"/>
                <a:cs typeface="+mn-ea"/>
                <a:sym typeface="+mn-lt"/>
              </a:rPr>
              <a:t>操作系统的发展过程</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10117555-DD75-C343-B397-A03D597999D8}"/>
              </a:ext>
            </a:extLst>
          </p:cNvPr>
          <p:cNvSpPr>
            <a:spLocks noGrp="1"/>
          </p:cNvSpPr>
          <p:nvPr>
            <p:ph type="sldNum" sz="quarter" idx="11"/>
          </p:nvPr>
        </p:nvSpPr>
        <p:spPr/>
        <p:txBody>
          <a:bodyPr/>
          <a:lstStyle/>
          <a:p>
            <a:pPr>
              <a:defRPr/>
            </a:pPr>
            <a:fld id="{AD8A1803-9DE3-4EB3-BC11-0E54EC1517AB}" type="slidenum">
              <a:rPr lang="en-US" smtClean="0"/>
              <a:pPr>
                <a:defRPr/>
              </a:pPr>
              <a:t>44</a:t>
            </a:fld>
            <a:endParaRPr lang="en-US"/>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7">
            <a:extLst>
              <a:ext uri="{FF2B5EF4-FFF2-40B4-BE49-F238E27FC236}">
                <a16:creationId xmlns:a16="http://schemas.microsoft.com/office/drawing/2014/main" id="{931EAD8F-D79E-A34C-A177-DBB14C8B03A1}"/>
              </a:ext>
            </a:extLst>
          </p:cNvPr>
          <p:cNvSpPr txBox="1">
            <a:spLocks noChangeArrowheads="1"/>
          </p:cNvSpPr>
          <p:nvPr/>
        </p:nvSpPr>
        <p:spPr bwMode="auto">
          <a:xfrm>
            <a:off x="777347" y="332316"/>
            <a:ext cx="46233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Hans" sz="3200" b="1" dirty="0">
                <a:latin typeface="Microsoft YaHei" panose="020B0503020204020204" pitchFamily="34" charset="-122"/>
                <a:ea typeface="Microsoft YaHei" panose="020B0503020204020204" pitchFamily="34" charset="-122"/>
              </a:rPr>
              <a:t>1.2</a:t>
            </a:r>
            <a:r>
              <a:rPr lang="zh-Hans" altLang="en-US" sz="3200" b="1" dirty="0">
                <a:latin typeface="Microsoft YaHei" panose="020B0503020204020204" pitchFamily="34" charset="-122"/>
                <a:ea typeface="Microsoft YaHei" panose="020B0503020204020204" pitchFamily="34" charset="-122"/>
              </a:rPr>
              <a:t> 操作系统的发展过程</a:t>
            </a:r>
            <a:endParaRPr lang="zh-CN" altLang="en-US" sz="3200" b="1" dirty="0">
              <a:latin typeface="Microsoft YaHei" panose="020B0503020204020204" pitchFamily="34" charset="-122"/>
              <a:ea typeface="Microsoft YaHei" panose="020B0503020204020204" pitchFamily="34" charset="-122"/>
            </a:endParaRPr>
          </a:p>
        </p:txBody>
      </p:sp>
      <p:sp>
        <p:nvSpPr>
          <p:cNvPr id="20" name="Text Box 5">
            <a:extLst>
              <a:ext uri="{FF2B5EF4-FFF2-40B4-BE49-F238E27FC236}">
                <a16:creationId xmlns:a16="http://schemas.microsoft.com/office/drawing/2014/main" id="{7E4AE24E-AA92-4240-B1E7-94569698D2B0}"/>
              </a:ext>
            </a:extLst>
          </p:cNvPr>
          <p:cNvSpPr txBox="1">
            <a:spLocks noChangeArrowheads="1"/>
          </p:cNvSpPr>
          <p:nvPr/>
        </p:nvSpPr>
        <p:spPr bwMode="auto">
          <a:xfrm>
            <a:off x="777347" y="1300460"/>
            <a:ext cx="7048365" cy="25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en-US" altLang="zh-CN" b="1" dirty="0">
                <a:latin typeface="Microsoft YaHei" panose="020B0503020204020204" pitchFamily="34" charset="-122"/>
                <a:ea typeface="Microsoft YaHei" panose="020B0503020204020204" pitchFamily="34" charset="-122"/>
              </a:rPr>
              <a:t>1.</a:t>
            </a:r>
            <a:r>
              <a:rPr lang="en-US" altLang="zh-Hans" b="1" dirty="0">
                <a:latin typeface="Microsoft YaHei" panose="020B0503020204020204" pitchFamily="34" charset="-122"/>
                <a:ea typeface="Microsoft YaHei" panose="020B0503020204020204" pitchFamily="34" charset="-122"/>
              </a:rPr>
              <a:t>2.6</a:t>
            </a:r>
            <a:r>
              <a:rPr lang="zh-CN" altLang="en-US" b="1" dirty="0">
                <a:latin typeface="Microsoft YaHei" panose="020B0503020204020204" pitchFamily="34" charset="-122"/>
                <a:ea typeface="Microsoft YaHei" panose="020B0503020204020204" pitchFamily="34" charset="-122"/>
              </a:rPr>
              <a:t>　</a:t>
            </a:r>
            <a:r>
              <a:rPr lang="zh-Hans" altLang="en-US" b="1" dirty="0">
                <a:latin typeface="Microsoft YaHei" panose="020B0503020204020204" pitchFamily="34" charset="-122"/>
                <a:ea typeface="Microsoft YaHei" panose="020B0503020204020204" pitchFamily="34" charset="-122"/>
              </a:rPr>
              <a:t>微机操作系统的发展</a:t>
            </a:r>
            <a:endParaRPr lang="en-US" altLang="zh-Hans" b="1" dirty="0">
              <a:latin typeface="Microsoft YaHei" panose="020B0503020204020204" pitchFamily="34" charset="-122"/>
              <a:ea typeface="Microsoft YaHei" panose="020B0503020204020204" pitchFamily="34" charset="-122"/>
            </a:endParaRPr>
          </a:p>
          <a:p>
            <a:pPr algn="just">
              <a:lnSpc>
                <a:spcPct val="150000"/>
              </a:lnSpc>
            </a:pPr>
            <a:r>
              <a:rPr lang="en-US" altLang="zh-Hans" b="1" dirty="0">
                <a:latin typeface="Microsoft YaHei" panose="020B0503020204020204" pitchFamily="34" charset="-122"/>
                <a:ea typeface="Microsoft YaHei" panose="020B0503020204020204" pitchFamily="34" charset="-122"/>
              </a:rPr>
              <a:t>	</a:t>
            </a:r>
          </a:p>
          <a:p>
            <a:pPr algn="just">
              <a:lnSpc>
                <a:spcPct val="150000"/>
              </a:lnSpc>
            </a:pPr>
            <a:r>
              <a:rPr lang="en-US" altLang="zh-Hans" b="1" dirty="0">
                <a:latin typeface="Microsoft YaHei" panose="020B0503020204020204" pitchFamily="34" charset="-122"/>
                <a:ea typeface="Microsoft YaHei" panose="020B0503020204020204" pitchFamily="34" charset="-122"/>
              </a:rPr>
              <a:t>	1.</a:t>
            </a:r>
            <a:r>
              <a:rPr lang="zh-Hans" altLang="en-US" b="1" dirty="0">
                <a:latin typeface="Microsoft YaHei" panose="020B0503020204020204" pitchFamily="34" charset="-122"/>
                <a:ea typeface="Microsoft YaHei" panose="020B0503020204020204" pitchFamily="34" charset="-122"/>
              </a:rPr>
              <a:t> 单用户单任务操作系统</a:t>
            </a:r>
            <a:endParaRPr lang="en-US" altLang="zh-Hans" b="1" dirty="0">
              <a:latin typeface="Microsoft YaHei" panose="020B0503020204020204" pitchFamily="34" charset="-122"/>
              <a:ea typeface="Microsoft YaHei" panose="020B0503020204020204" pitchFamily="34" charset="-122"/>
            </a:endParaRPr>
          </a:p>
          <a:p>
            <a:pPr algn="just">
              <a:lnSpc>
                <a:spcPct val="150000"/>
              </a:lnSpc>
            </a:pPr>
            <a:r>
              <a:rPr lang="en-US" altLang="zh-Hans" b="1" dirty="0">
                <a:latin typeface="Microsoft YaHei" panose="020B0503020204020204" pitchFamily="34" charset="-122"/>
                <a:ea typeface="Microsoft YaHei" panose="020B0503020204020204" pitchFamily="34" charset="-122"/>
              </a:rPr>
              <a:t>	2.</a:t>
            </a:r>
            <a:r>
              <a:rPr lang="zh-Hans" altLang="en-US" b="1" dirty="0">
                <a:latin typeface="Microsoft YaHei" panose="020B0503020204020204" pitchFamily="34" charset="-122"/>
                <a:ea typeface="Microsoft YaHei" panose="020B0503020204020204" pitchFamily="34" charset="-122"/>
              </a:rPr>
              <a:t> 单用户多任务操作系统</a:t>
            </a:r>
            <a:endParaRPr lang="en-US" altLang="zh-Hans" b="1" dirty="0">
              <a:latin typeface="Microsoft YaHei" panose="020B0503020204020204" pitchFamily="34" charset="-122"/>
              <a:ea typeface="Microsoft YaHei" panose="020B0503020204020204" pitchFamily="34" charset="-122"/>
            </a:endParaRPr>
          </a:p>
          <a:p>
            <a:pPr algn="just">
              <a:lnSpc>
                <a:spcPct val="150000"/>
              </a:lnSpc>
            </a:pPr>
            <a:r>
              <a:rPr lang="en-US" altLang="zh-Hans" b="1" dirty="0">
                <a:latin typeface="Microsoft YaHei" panose="020B0503020204020204" pitchFamily="34" charset="-122"/>
                <a:ea typeface="Microsoft YaHei" panose="020B0503020204020204" pitchFamily="34" charset="-122"/>
              </a:rPr>
              <a:t>	3.</a:t>
            </a:r>
            <a:r>
              <a:rPr lang="zh-Hans" altLang="en-US" b="1" dirty="0">
                <a:latin typeface="Microsoft YaHei" panose="020B0503020204020204" pitchFamily="34" charset="-122"/>
                <a:ea typeface="Microsoft YaHei" panose="020B0503020204020204" pitchFamily="34" charset="-122"/>
              </a:rPr>
              <a:t> 多用户多任务操作系统</a:t>
            </a:r>
            <a:endParaRPr lang="en-US" altLang="zh-Hans" b="1" dirty="0">
              <a:latin typeface="Microsoft YaHei" panose="020B0503020204020204" pitchFamily="34" charset="-122"/>
              <a:ea typeface="Microsoft YaHei" panose="020B0503020204020204" pitchFamily="34" charset="-122"/>
            </a:endParaRPr>
          </a:p>
          <a:p>
            <a:pPr algn="just">
              <a:lnSpc>
                <a:spcPct val="150000"/>
              </a:lnSpc>
            </a:pPr>
            <a:endParaRPr lang="en-US" altLang="zh-Hans"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A9E2848C-9234-BA40-B219-9C3639371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1866" y="1865724"/>
            <a:ext cx="6745982" cy="3942272"/>
          </a:xfrm>
          <a:prstGeom prst="rect">
            <a:avLst/>
          </a:prstGeom>
        </p:spPr>
      </p:pic>
      <p:sp>
        <p:nvSpPr>
          <p:cNvPr id="2" name="灯片编号占位符 1">
            <a:extLst>
              <a:ext uri="{FF2B5EF4-FFF2-40B4-BE49-F238E27FC236}">
                <a16:creationId xmlns:a16="http://schemas.microsoft.com/office/drawing/2014/main" id="{820CE354-401F-C043-A20C-30D1880AA118}"/>
              </a:ext>
            </a:extLst>
          </p:cNvPr>
          <p:cNvSpPr>
            <a:spLocks noGrp="1"/>
          </p:cNvSpPr>
          <p:nvPr>
            <p:ph type="sldNum" sz="quarter" idx="11"/>
          </p:nvPr>
        </p:nvSpPr>
        <p:spPr/>
        <p:txBody>
          <a:bodyPr/>
          <a:lstStyle/>
          <a:p>
            <a:pPr>
              <a:defRPr/>
            </a:pPr>
            <a:fld id="{89F98887-CF8B-4F3E-A722-FD859037374E}" type="slidenum">
              <a:rPr lang="en-US" smtClean="0"/>
              <a:pPr>
                <a:defRPr/>
              </a:pPr>
              <a:t>45</a:t>
            </a:fld>
            <a:endParaRPr lang="en-US"/>
          </a:p>
        </p:txBody>
      </p:sp>
    </p:spTree>
    <p:extLst>
      <p:ext uri="{BB962C8B-B14F-4D97-AF65-F5344CB8AC3E}">
        <p14:creationId xmlns:p14="http://schemas.microsoft.com/office/powerpoint/2010/main" val="3395724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97BE06-AC3B-FD4C-AD64-D1353E5C1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973" y="1110571"/>
            <a:ext cx="9096873" cy="5148314"/>
          </a:xfrm>
          <a:prstGeom prst="rect">
            <a:avLst/>
          </a:prstGeom>
        </p:spPr>
      </p:pic>
      <p:sp>
        <p:nvSpPr>
          <p:cNvPr id="6" name="Text Box 17">
            <a:extLst>
              <a:ext uri="{FF2B5EF4-FFF2-40B4-BE49-F238E27FC236}">
                <a16:creationId xmlns:a16="http://schemas.microsoft.com/office/drawing/2014/main" id="{1945EE53-8588-724E-B542-FE32C2DFAF0D}"/>
              </a:ext>
            </a:extLst>
          </p:cNvPr>
          <p:cNvSpPr txBox="1">
            <a:spLocks noChangeArrowheads="1"/>
          </p:cNvSpPr>
          <p:nvPr/>
        </p:nvSpPr>
        <p:spPr bwMode="auto">
          <a:xfrm>
            <a:off x="777347" y="332316"/>
            <a:ext cx="46233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Hans" sz="3200" b="1" dirty="0">
                <a:latin typeface="Microsoft YaHei" panose="020B0503020204020204" pitchFamily="34" charset="-122"/>
                <a:ea typeface="Microsoft YaHei" panose="020B0503020204020204" pitchFamily="34" charset="-122"/>
              </a:rPr>
              <a:t>1.2</a:t>
            </a:r>
            <a:r>
              <a:rPr lang="zh-Hans" altLang="en-US" sz="3200" b="1" dirty="0">
                <a:latin typeface="Microsoft YaHei" panose="020B0503020204020204" pitchFamily="34" charset="-122"/>
                <a:ea typeface="Microsoft YaHei" panose="020B0503020204020204" pitchFamily="34" charset="-122"/>
              </a:rPr>
              <a:t> 操作系统的发展过程</a:t>
            </a:r>
            <a:endParaRPr lang="zh-CN" altLang="en-US" sz="3200" b="1"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A75C8747-A327-1241-84D2-F42D1C75FBEA}"/>
              </a:ext>
            </a:extLst>
          </p:cNvPr>
          <p:cNvSpPr>
            <a:spLocks noGrp="1"/>
          </p:cNvSpPr>
          <p:nvPr>
            <p:ph type="sldNum" sz="quarter" idx="11"/>
          </p:nvPr>
        </p:nvSpPr>
        <p:spPr/>
        <p:txBody>
          <a:bodyPr/>
          <a:lstStyle/>
          <a:p>
            <a:pPr>
              <a:defRPr/>
            </a:pPr>
            <a:fld id="{89F98887-CF8B-4F3E-A722-FD859037374E}" type="slidenum">
              <a:rPr lang="en-US" smtClean="0"/>
              <a:pPr>
                <a:defRPr/>
              </a:pPr>
              <a:t>46</a:t>
            </a:fld>
            <a:endParaRPr lang="en-US"/>
          </a:p>
        </p:txBody>
      </p:sp>
    </p:spTree>
    <p:extLst>
      <p:ext uri="{BB962C8B-B14F-4D97-AF65-F5344CB8AC3E}">
        <p14:creationId xmlns:p14="http://schemas.microsoft.com/office/powerpoint/2010/main" val="3551700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a:extLst>
              <a:ext uri="{FF2B5EF4-FFF2-40B4-BE49-F238E27FC236}">
                <a16:creationId xmlns:a16="http://schemas.microsoft.com/office/drawing/2014/main" id="{D9973B0C-02DB-4B7E-9501-D42066BCDEB4}"/>
              </a:ext>
            </a:extLst>
          </p:cNvPr>
          <p:cNvSpPr>
            <a:spLocks noGrp="1" noChangeArrowheads="1"/>
          </p:cNvSpPr>
          <p:nvPr>
            <p:ph type="title"/>
          </p:nvPr>
        </p:nvSpPr>
        <p:spPr>
          <a:xfrm>
            <a:off x="982663" y="1724025"/>
            <a:ext cx="9215437" cy="1704975"/>
          </a:xfrm>
        </p:spPr>
        <p:txBody>
          <a:bodyPr rtlCol="0">
            <a:spAutoFit/>
          </a:bodyPr>
          <a:lstStyle/>
          <a:p>
            <a:pPr eaLnBrk="1" fontAlgn="auto" hangingPunct="1">
              <a:lnSpc>
                <a:spcPct val="150000"/>
              </a:lnSpc>
              <a:spcAft>
                <a:spcPts val="0"/>
              </a:spcAft>
              <a:defRPr/>
            </a:pPr>
            <a:r>
              <a:rPr lang="zh-CN" altLang="en-US" sz="1800" dirty="0">
                <a:latin typeface="+mn-lt"/>
                <a:ea typeface="+mn-ea"/>
                <a:cs typeface="+mn-ea"/>
                <a:sym typeface="+mn-lt"/>
              </a:rPr>
              <a:t>　　前面所介绍的</a:t>
            </a:r>
            <a:r>
              <a:rPr lang="zh-CN" altLang="en-US" sz="1800" u="sng" dirty="0">
                <a:latin typeface="+mn-lt"/>
                <a:ea typeface="+mn-ea"/>
                <a:cs typeface="+mn-ea"/>
                <a:sym typeface="+mn-lt"/>
              </a:rPr>
              <a:t>多道批处理系统、分时系统和实时系统</a:t>
            </a:r>
            <a:r>
              <a:rPr lang="zh-CN" altLang="en-US" sz="1800" dirty="0">
                <a:latin typeface="+mn-lt"/>
                <a:ea typeface="+mn-ea"/>
                <a:cs typeface="+mn-ea"/>
                <a:sym typeface="+mn-lt"/>
              </a:rPr>
              <a:t>这三种基本操作系统都具有各自不同的特征，如批处理系统有着高的资源利用率和系统吞吐量；分时系统能获得及时响应；实时系统具有实时特征。除此之外，它们还共同具有</a:t>
            </a:r>
            <a:r>
              <a:rPr lang="zh-CN" altLang="en-US" sz="1800" b="1" dirty="0">
                <a:latin typeface="+mn-lt"/>
                <a:ea typeface="+mn-ea"/>
                <a:cs typeface="+mn-ea"/>
                <a:sym typeface="+mn-lt"/>
              </a:rPr>
              <a:t>并发、共享、虚拟</a:t>
            </a:r>
            <a:r>
              <a:rPr lang="zh-CN" altLang="en-US" sz="1800" dirty="0">
                <a:latin typeface="+mn-lt"/>
                <a:ea typeface="+mn-ea"/>
                <a:cs typeface="+mn-ea"/>
                <a:sym typeface="+mn-lt"/>
              </a:rPr>
              <a:t>和</a:t>
            </a:r>
            <a:r>
              <a:rPr lang="zh-CN" altLang="en-US" sz="1800" b="1" dirty="0">
                <a:latin typeface="+mn-lt"/>
                <a:ea typeface="+mn-ea"/>
                <a:cs typeface="+mn-ea"/>
                <a:sym typeface="+mn-lt"/>
              </a:rPr>
              <a:t>异步</a:t>
            </a:r>
            <a:r>
              <a:rPr lang="zh-CN" altLang="en-US" sz="1800" dirty="0">
                <a:latin typeface="+mn-lt"/>
                <a:ea typeface="+mn-ea"/>
                <a:cs typeface="+mn-ea"/>
                <a:sym typeface="+mn-lt"/>
              </a:rPr>
              <a:t>四个基本特征。</a:t>
            </a:r>
          </a:p>
        </p:txBody>
      </p:sp>
      <p:sp>
        <p:nvSpPr>
          <p:cNvPr id="4" name="文本框 3">
            <a:extLst>
              <a:ext uri="{FF2B5EF4-FFF2-40B4-BE49-F238E27FC236}">
                <a16:creationId xmlns:a16="http://schemas.microsoft.com/office/drawing/2014/main" id="{DDB1E06B-3153-4ACE-B1B2-2B5EB9021BB2}"/>
              </a:ext>
            </a:extLst>
          </p:cNvPr>
          <p:cNvSpPr txBox="1"/>
          <p:nvPr/>
        </p:nvSpPr>
        <p:spPr>
          <a:xfrm>
            <a:off x="2566988" y="260350"/>
            <a:ext cx="6046787" cy="708025"/>
          </a:xfrm>
          <a:prstGeom prst="rect">
            <a:avLst/>
          </a:prstGeom>
          <a:noFill/>
        </p:spPr>
        <p:txBody>
          <a:bodyPr>
            <a:spAutoFit/>
          </a:bodyPr>
          <a:lstStyle/>
          <a:p>
            <a:pPr eaLnBrk="1" fontAlgn="auto" hangingPunct="1">
              <a:spcBef>
                <a:spcPts val="0"/>
              </a:spcBef>
              <a:spcAft>
                <a:spcPts val="0"/>
              </a:spcAft>
              <a:defRPr/>
            </a:pPr>
            <a:r>
              <a:rPr lang="zh-CN" altLang="en-US" sz="3200" dirty="0">
                <a:solidFill>
                  <a:prstClr val="black"/>
                </a:solidFill>
                <a:latin typeface="+mn-lt"/>
                <a:ea typeface="+mn-ea"/>
                <a:cs typeface="+mn-ea"/>
                <a:sym typeface="+mn-lt"/>
              </a:rPr>
              <a:t> </a:t>
            </a:r>
            <a:r>
              <a:rPr lang="en-US" altLang="zh-CN" sz="4000" b="1" dirty="0">
                <a:solidFill>
                  <a:prstClr val="black"/>
                </a:solidFill>
                <a:latin typeface="+mn-lt"/>
                <a:ea typeface="+mn-ea"/>
                <a:cs typeface="+mn-ea"/>
                <a:sym typeface="+mn-lt"/>
              </a:rPr>
              <a:t>1.3  </a:t>
            </a:r>
            <a:r>
              <a:rPr lang="zh-CN" altLang="en-US" sz="4000" b="1" dirty="0">
                <a:solidFill>
                  <a:prstClr val="black"/>
                </a:solidFill>
                <a:latin typeface="+mn-lt"/>
                <a:ea typeface="+mn-ea"/>
                <a:cs typeface="+mn-ea"/>
                <a:sym typeface="+mn-lt"/>
              </a:rPr>
              <a:t>操作系统的基本特性 </a:t>
            </a:r>
            <a:endParaRPr lang="zh-CN" altLang="en-US" sz="4000" dirty="0">
              <a:latin typeface="+mn-lt"/>
              <a:ea typeface="+mn-ea"/>
              <a:cs typeface="+mn-ea"/>
              <a:sym typeface="+mn-lt"/>
            </a:endParaRPr>
          </a:p>
        </p:txBody>
      </p:sp>
      <p:sp>
        <p:nvSpPr>
          <p:cNvPr id="3" name="灯片编号占位符 2">
            <a:extLst>
              <a:ext uri="{FF2B5EF4-FFF2-40B4-BE49-F238E27FC236}">
                <a16:creationId xmlns:a16="http://schemas.microsoft.com/office/drawing/2014/main" id="{BBE4AB22-A56B-594B-AF03-FCFBBBCFECDB}"/>
              </a:ext>
            </a:extLst>
          </p:cNvPr>
          <p:cNvSpPr>
            <a:spLocks noGrp="1"/>
          </p:cNvSpPr>
          <p:nvPr>
            <p:ph type="sldNum" sz="quarter" idx="11"/>
          </p:nvPr>
        </p:nvSpPr>
        <p:spPr/>
        <p:txBody>
          <a:bodyPr/>
          <a:lstStyle/>
          <a:p>
            <a:pPr>
              <a:defRPr/>
            </a:pPr>
            <a:fld id="{AD8A1803-9DE3-4EB3-BC11-0E54EC1517AB}" type="slidenum">
              <a:rPr lang="en-US" smtClean="0"/>
              <a:pPr>
                <a:defRPr/>
              </a:pPr>
              <a:t>47</a:t>
            </a:fld>
            <a:endParaRPr lang="en-US"/>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a:extLst>
              <a:ext uri="{FF2B5EF4-FFF2-40B4-BE49-F238E27FC236}">
                <a16:creationId xmlns:a16="http://schemas.microsoft.com/office/drawing/2014/main" id="{20AF5D53-F587-48FC-AFEE-97732EB19731}"/>
              </a:ext>
            </a:extLst>
          </p:cNvPr>
          <p:cNvSpPr>
            <a:spLocks noGrp="1" noChangeArrowheads="1"/>
          </p:cNvSpPr>
          <p:nvPr>
            <p:ph type="title"/>
          </p:nvPr>
        </p:nvSpPr>
        <p:spPr>
          <a:xfrm>
            <a:off x="839788" y="1196975"/>
            <a:ext cx="9359900" cy="2535238"/>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1.3.1  </a:t>
            </a:r>
            <a:r>
              <a:rPr lang="zh-CN" altLang="en-US" sz="1800" b="1" dirty="0">
                <a:latin typeface="+mn-lt"/>
                <a:ea typeface="+mn-ea"/>
                <a:cs typeface="+mn-ea"/>
                <a:sym typeface="+mn-lt"/>
              </a:rPr>
              <a:t>并发</a:t>
            </a:r>
            <a:r>
              <a:rPr lang="en-US" altLang="zh-CN" sz="1800" b="1" dirty="0">
                <a:latin typeface="+mn-lt"/>
                <a:ea typeface="+mn-ea"/>
                <a:cs typeface="+mn-ea"/>
                <a:sym typeface="+mn-lt"/>
              </a:rPr>
              <a:t>(Concurrence) </a:t>
            </a:r>
            <a:br>
              <a:rPr lang="en-US" altLang="zh-CN" sz="1800" dirty="0">
                <a:latin typeface="+mn-lt"/>
                <a:ea typeface="+mn-ea"/>
                <a:cs typeface="+mn-ea"/>
                <a:sym typeface="+mn-lt"/>
              </a:rPr>
            </a:br>
            <a:r>
              <a:rPr lang="zh-CN" altLang="en-US" sz="1800" dirty="0">
                <a:latin typeface="+mn-lt"/>
                <a:ea typeface="+mn-ea"/>
                <a:cs typeface="+mn-ea"/>
                <a:sym typeface="+mn-lt"/>
              </a:rPr>
              <a:t>　　正是系统中的程序能并发执行这一特征，才使得</a:t>
            </a:r>
            <a:r>
              <a:rPr lang="en-US" altLang="zh-CN" sz="1800" dirty="0">
                <a:latin typeface="+mn-lt"/>
                <a:ea typeface="+mn-ea"/>
                <a:cs typeface="+mn-ea"/>
                <a:sym typeface="+mn-lt"/>
              </a:rPr>
              <a:t>OS</a:t>
            </a:r>
            <a:r>
              <a:rPr lang="zh-CN" altLang="en-US" sz="1800" dirty="0">
                <a:latin typeface="+mn-lt"/>
                <a:ea typeface="+mn-ea"/>
                <a:cs typeface="+mn-ea"/>
                <a:sym typeface="+mn-lt"/>
              </a:rPr>
              <a:t>能有效地提高系统中的资源利用率，增加系统的吞吐量。</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并行与并发</a:t>
            </a:r>
            <a:br>
              <a:rPr lang="zh-CN" altLang="en-US" sz="1800" dirty="0">
                <a:latin typeface="+mn-lt"/>
                <a:ea typeface="+mn-ea"/>
                <a:cs typeface="+mn-ea"/>
                <a:sym typeface="+mn-lt"/>
              </a:rPr>
            </a:br>
            <a:r>
              <a:rPr lang="zh-CN" altLang="en-US" sz="1800" dirty="0">
                <a:latin typeface="+mn-lt"/>
                <a:ea typeface="+mn-ea"/>
                <a:cs typeface="+mn-ea"/>
                <a:sym typeface="+mn-lt"/>
              </a:rPr>
              <a:t>　　并行性和并发性是既相似又有区别的两个概念。并行性是指两个或多个事件在</a:t>
            </a:r>
            <a:r>
              <a:rPr lang="zh-CN" altLang="en-US" sz="1800" b="1" dirty="0">
                <a:latin typeface="+mn-lt"/>
                <a:ea typeface="+mn-ea"/>
                <a:cs typeface="+mn-ea"/>
                <a:sym typeface="+mn-lt"/>
              </a:rPr>
              <a:t>同一时刻</a:t>
            </a:r>
            <a:r>
              <a:rPr lang="zh-CN" altLang="en-US" sz="1800" dirty="0">
                <a:latin typeface="+mn-lt"/>
                <a:ea typeface="+mn-ea"/>
                <a:cs typeface="+mn-ea"/>
                <a:sym typeface="+mn-lt"/>
              </a:rPr>
              <a:t>发生。而并发性是指两个或多个事件在</a:t>
            </a:r>
            <a:r>
              <a:rPr lang="zh-CN" altLang="en-US" sz="1800" b="1" dirty="0">
                <a:cs typeface="+mn-ea"/>
                <a:sym typeface="+mn-lt"/>
              </a:rPr>
              <a:t>同一时间间隔</a:t>
            </a:r>
            <a:r>
              <a:rPr lang="zh-CN" altLang="en-US" sz="1800" dirty="0">
                <a:latin typeface="+mn-lt"/>
                <a:ea typeface="+mn-ea"/>
                <a:cs typeface="+mn-ea"/>
                <a:sym typeface="+mn-lt"/>
              </a:rPr>
              <a:t>内发生。 </a:t>
            </a:r>
          </a:p>
        </p:txBody>
      </p:sp>
      <p:sp>
        <p:nvSpPr>
          <p:cNvPr id="6" name="文本框 5">
            <a:extLst>
              <a:ext uri="{FF2B5EF4-FFF2-40B4-BE49-F238E27FC236}">
                <a16:creationId xmlns:a16="http://schemas.microsoft.com/office/drawing/2014/main" id="{16A6FA27-F52D-441C-A768-38B87C25FDEC}"/>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1.3 </a:t>
            </a:r>
            <a:r>
              <a:rPr lang="zh-CN" altLang="en-US" sz="3200" b="1" dirty="0">
                <a:latin typeface="+mn-lt"/>
                <a:ea typeface="+mn-ea"/>
                <a:cs typeface="+mn-ea"/>
                <a:sym typeface="+mn-lt"/>
              </a:rPr>
              <a:t>操作系统的基本特性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06E63B45-6C64-6F47-B7C7-F8A0DFCC08DD}"/>
              </a:ext>
            </a:extLst>
          </p:cNvPr>
          <p:cNvSpPr>
            <a:spLocks noGrp="1"/>
          </p:cNvSpPr>
          <p:nvPr>
            <p:ph type="sldNum" sz="quarter" idx="11"/>
          </p:nvPr>
        </p:nvSpPr>
        <p:spPr/>
        <p:txBody>
          <a:bodyPr/>
          <a:lstStyle/>
          <a:p>
            <a:pPr>
              <a:defRPr/>
            </a:pPr>
            <a:fld id="{AD8A1803-9DE3-4EB3-BC11-0E54EC1517AB}" type="slidenum">
              <a:rPr lang="en-US" smtClean="0"/>
              <a:pPr>
                <a:defRPr/>
              </a:pPr>
              <a:t>48</a:t>
            </a:fld>
            <a:endParaRPr lang="en-US"/>
          </a:p>
        </p:txBody>
      </p:sp>
      <p:sp>
        <p:nvSpPr>
          <p:cNvPr id="5" name="右箭头 4">
            <a:extLst>
              <a:ext uri="{FF2B5EF4-FFF2-40B4-BE49-F238E27FC236}">
                <a16:creationId xmlns:a16="http://schemas.microsoft.com/office/drawing/2014/main" id="{784AD91B-2C1A-8F4F-9E8B-7612DE90855E}"/>
              </a:ext>
            </a:extLst>
          </p:cNvPr>
          <p:cNvSpPr/>
          <p:nvPr/>
        </p:nvSpPr>
        <p:spPr>
          <a:xfrm>
            <a:off x="1199456" y="4901860"/>
            <a:ext cx="4104456" cy="314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a:extLst>
              <a:ext uri="{FF2B5EF4-FFF2-40B4-BE49-F238E27FC236}">
                <a16:creationId xmlns:a16="http://schemas.microsoft.com/office/drawing/2014/main" id="{A3EAFDD6-261E-2D48-81E1-21E00322A2B8}"/>
              </a:ext>
            </a:extLst>
          </p:cNvPr>
          <p:cNvCxnSpPr/>
          <p:nvPr/>
        </p:nvCxnSpPr>
        <p:spPr>
          <a:xfrm>
            <a:off x="2639616" y="3730443"/>
            <a:ext cx="0" cy="1295921"/>
          </a:xfrm>
          <a:prstGeom prst="line">
            <a:avLst/>
          </a:prstGeom>
        </p:spPr>
        <p:style>
          <a:lnRef idx="1">
            <a:schemeClr val="accent1"/>
          </a:lnRef>
          <a:fillRef idx="0">
            <a:schemeClr val="accent1"/>
          </a:fillRef>
          <a:effectRef idx="0">
            <a:schemeClr val="accent1"/>
          </a:effectRef>
          <a:fontRef idx="minor">
            <a:schemeClr val="tx1"/>
          </a:fontRef>
        </p:style>
      </p:cxnSp>
      <p:sp>
        <p:nvSpPr>
          <p:cNvPr id="10" name="右箭头 9">
            <a:extLst>
              <a:ext uri="{FF2B5EF4-FFF2-40B4-BE49-F238E27FC236}">
                <a16:creationId xmlns:a16="http://schemas.microsoft.com/office/drawing/2014/main" id="{FA24B062-76C1-6A48-8EEB-97DA6952D787}"/>
              </a:ext>
            </a:extLst>
          </p:cNvPr>
          <p:cNvSpPr/>
          <p:nvPr/>
        </p:nvSpPr>
        <p:spPr>
          <a:xfrm>
            <a:off x="6456040" y="4901860"/>
            <a:ext cx="4104456" cy="314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523C9A1F-FDBB-1142-A584-94614D234C25}"/>
              </a:ext>
            </a:extLst>
          </p:cNvPr>
          <p:cNvCxnSpPr/>
          <p:nvPr/>
        </p:nvCxnSpPr>
        <p:spPr>
          <a:xfrm>
            <a:off x="7680176" y="3730443"/>
            <a:ext cx="0" cy="1295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9924A8BD-234E-1849-934D-7272E9AC80FE}"/>
              </a:ext>
            </a:extLst>
          </p:cNvPr>
          <p:cNvCxnSpPr/>
          <p:nvPr/>
        </p:nvCxnSpPr>
        <p:spPr>
          <a:xfrm>
            <a:off x="9264352" y="3730443"/>
            <a:ext cx="0" cy="1295921"/>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77280050-9017-B145-BF38-161998CCA25D}"/>
              </a:ext>
            </a:extLst>
          </p:cNvPr>
          <p:cNvSpPr/>
          <p:nvPr/>
        </p:nvSpPr>
        <p:spPr>
          <a:xfrm>
            <a:off x="2726828" y="3913816"/>
            <a:ext cx="768159" cy="369332"/>
          </a:xfrm>
          <a:prstGeom prst="rect">
            <a:avLst/>
          </a:prstGeom>
        </p:spPr>
        <p:txBody>
          <a:bodyPr wrap="none">
            <a:spAutoFit/>
          </a:bodyPr>
          <a:lstStyle/>
          <a:p>
            <a:r>
              <a:rPr lang="zh-CN" altLang="en-US" dirty="0">
                <a:cs typeface="+mn-ea"/>
                <a:sym typeface="+mn-lt"/>
              </a:rPr>
              <a:t>时刻 </a:t>
            </a:r>
            <a:r>
              <a:rPr lang="en-US" altLang="zh-CN" dirty="0">
                <a:cs typeface="+mn-ea"/>
                <a:sym typeface="+mn-lt"/>
              </a:rPr>
              <a:t>t</a:t>
            </a:r>
            <a:endParaRPr lang="zh-CN" altLang="en-US" dirty="0"/>
          </a:p>
        </p:txBody>
      </p:sp>
      <p:sp>
        <p:nvSpPr>
          <p:cNvPr id="14" name="右箭头 13">
            <a:extLst>
              <a:ext uri="{FF2B5EF4-FFF2-40B4-BE49-F238E27FC236}">
                <a16:creationId xmlns:a16="http://schemas.microsoft.com/office/drawing/2014/main" id="{56A10030-EDF4-6A49-96A4-A00641F7C4F4}"/>
              </a:ext>
            </a:extLst>
          </p:cNvPr>
          <p:cNvSpPr/>
          <p:nvPr/>
        </p:nvSpPr>
        <p:spPr>
          <a:xfrm>
            <a:off x="1199456" y="4388995"/>
            <a:ext cx="4104456" cy="314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55C113E7-7B42-8248-AF0C-A2EB28CA16F0}"/>
              </a:ext>
            </a:extLst>
          </p:cNvPr>
          <p:cNvSpPr/>
          <p:nvPr/>
        </p:nvSpPr>
        <p:spPr>
          <a:xfrm>
            <a:off x="7740109" y="3717032"/>
            <a:ext cx="1056700" cy="369332"/>
          </a:xfrm>
          <a:prstGeom prst="rect">
            <a:avLst/>
          </a:prstGeom>
        </p:spPr>
        <p:txBody>
          <a:bodyPr wrap="none">
            <a:spAutoFit/>
          </a:bodyPr>
          <a:lstStyle/>
          <a:p>
            <a:r>
              <a:rPr lang="zh-CN" altLang="en-US" dirty="0">
                <a:cs typeface="+mn-ea"/>
                <a:sym typeface="+mn-lt"/>
              </a:rPr>
              <a:t>时间段  </a:t>
            </a:r>
            <a:r>
              <a:rPr lang="en-US" altLang="zh-CN" dirty="0">
                <a:cs typeface="+mn-ea"/>
                <a:sym typeface="+mn-lt"/>
              </a:rPr>
              <a:t>t</a:t>
            </a:r>
            <a:endParaRPr lang="zh-CN" altLang="en-US" dirty="0"/>
          </a:p>
        </p:txBody>
      </p:sp>
      <p:sp>
        <p:nvSpPr>
          <p:cNvPr id="13" name="矩形 12">
            <a:extLst>
              <a:ext uri="{FF2B5EF4-FFF2-40B4-BE49-F238E27FC236}">
                <a16:creationId xmlns:a16="http://schemas.microsoft.com/office/drawing/2014/main" id="{A97A1D68-9827-564F-AF4B-9D9984F3C3A1}"/>
              </a:ext>
            </a:extLst>
          </p:cNvPr>
          <p:cNvSpPr/>
          <p:nvPr/>
        </p:nvSpPr>
        <p:spPr>
          <a:xfrm>
            <a:off x="7740109" y="4388995"/>
            <a:ext cx="300107" cy="1571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844919EE-7DBD-674C-BC72-7884C9327CA8}"/>
              </a:ext>
            </a:extLst>
          </p:cNvPr>
          <p:cNvSpPr/>
          <p:nvPr/>
        </p:nvSpPr>
        <p:spPr>
          <a:xfrm>
            <a:off x="8118405" y="4624705"/>
            <a:ext cx="300107" cy="1571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54E586D1-D109-7B41-B182-B55E6767ACDC}"/>
              </a:ext>
            </a:extLst>
          </p:cNvPr>
          <p:cNvSpPr/>
          <p:nvPr/>
        </p:nvSpPr>
        <p:spPr>
          <a:xfrm>
            <a:off x="8676213" y="4777105"/>
            <a:ext cx="300107" cy="1571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FDEBECC5-1C2F-904B-8D92-B0BDFC676E95}"/>
              </a:ext>
            </a:extLst>
          </p:cNvPr>
          <p:cNvSpPr/>
          <p:nvPr/>
        </p:nvSpPr>
        <p:spPr>
          <a:xfrm>
            <a:off x="1355395" y="5315584"/>
            <a:ext cx="3877985" cy="874214"/>
          </a:xfrm>
          <a:prstGeom prst="rect">
            <a:avLst/>
          </a:prstGeom>
        </p:spPr>
        <p:txBody>
          <a:bodyPr wrap="none">
            <a:spAutoFit/>
          </a:bodyPr>
          <a:lstStyle/>
          <a:p>
            <a:pPr>
              <a:lnSpc>
                <a:spcPct val="150000"/>
              </a:lnSpc>
            </a:pPr>
            <a:r>
              <a:rPr lang="zh-CN" altLang="en-US" dirty="0">
                <a:cs typeface="+mn-ea"/>
                <a:sym typeface="+mn-lt"/>
              </a:rPr>
              <a:t>多核计算机：多个</a:t>
            </a:r>
            <a:r>
              <a:rPr lang="en-US" altLang="zh-CN" dirty="0">
                <a:cs typeface="+mn-ea"/>
                <a:sym typeface="+mn-lt"/>
              </a:rPr>
              <a:t>CPU</a:t>
            </a:r>
            <a:r>
              <a:rPr lang="zh-CN" altLang="en-US" dirty="0">
                <a:cs typeface="+mn-ea"/>
                <a:sym typeface="+mn-lt"/>
              </a:rPr>
              <a:t>的计算机</a:t>
            </a:r>
            <a:endParaRPr lang="en-US" altLang="zh-CN" dirty="0">
              <a:cs typeface="+mn-ea"/>
              <a:sym typeface="+mn-lt"/>
            </a:endParaRPr>
          </a:p>
          <a:p>
            <a:pPr>
              <a:lnSpc>
                <a:spcPct val="150000"/>
              </a:lnSpc>
            </a:pPr>
            <a:r>
              <a:rPr lang="zh-CN" altLang="en-US" dirty="0">
                <a:cs typeface="+mn-ea"/>
                <a:sym typeface="+mn-lt"/>
              </a:rPr>
              <a:t>超级计算机：自强、天河超级计算机</a:t>
            </a:r>
            <a:endParaRPr lang="zh-CN" altLang="en-US" dirty="0"/>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a:extLst>
              <a:ext uri="{FF2B5EF4-FFF2-40B4-BE49-F238E27FC236}">
                <a16:creationId xmlns:a16="http://schemas.microsoft.com/office/drawing/2014/main" id="{B5DB1178-6053-7041-BD1E-CB34DA8D70AA}"/>
              </a:ext>
            </a:extLst>
          </p:cNvPr>
          <p:cNvSpPr txBox="1">
            <a:spLocks noChangeArrowheads="1"/>
          </p:cNvSpPr>
          <p:nvPr/>
        </p:nvSpPr>
        <p:spPr bwMode="auto">
          <a:xfrm>
            <a:off x="777347" y="332316"/>
            <a:ext cx="46233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Hans" sz="3200" b="1" dirty="0">
                <a:latin typeface="Microsoft YaHei" panose="020B0503020204020204" pitchFamily="34" charset="-122"/>
                <a:ea typeface="Microsoft YaHei" panose="020B0503020204020204" pitchFamily="34" charset="-122"/>
              </a:rPr>
              <a:t>1.3</a:t>
            </a:r>
            <a:r>
              <a:rPr lang="zh-Hans" altLang="en-US" sz="3200" b="1" dirty="0">
                <a:latin typeface="Microsoft YaHei" panose="020B0503020204020204" pitchFamily="34" charset="-122"/>
                <a:ea typeface="Microsoft YaHei" panose="020B0503020204020204" pitchFamily="34" charset="-122"/>
              </a:rPr>
              <a:t> 操作系统的基本特性</a:t>
            </a:r>
            <a:endParaRPr lang="zh-CN" altLang="en-US" sz="3200" b="1" dirty="0">
              <a:latin typeface="Microsoft YaHei" panose="020B0503020204020204" pitchFamily="34" charset="-122"/>
              <a:ea typeface="Microsoft YaHei" panose="020B0503020204020204" pitchFamily="34" charset="-122"/>
            </a:endParaRPr>
          </a:p>
        </p:txBody>
      </p:sp>
      <p:sp>
        <p:nvSpPr>
          <p:cNvPr id="6" name="Text Box 5">
            <a:extLst>
              <a:ext uri="{FF2B5EF4-FFF2-40B4-BE49-F238E27FC236}">
                <a16:creationId xmlns:a16="http://schemas.microsoft.com/office/drawing/2014/main" id="{900D2495-81F7-5A4B-B808-C01971CC800B}"/>
              </a:ext>
            </a:extLst>
          </p:cNvPr>
          <p:cNvSpPr txBox="1">
            <a:spLocks noChangeArrowheads="1"/>
          </p:cNvSpPr>
          <p:nvPr/>
        </p:nvSpPr>
        <p:spPr bwMode="auto">
          <a:xfrm>
            <a:off x="983432" y="2576298"/>
            <a:ext cx="9361039" cy="2601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en-US" altLang="zh-Hans" sz="2800" b="1" dirty="0">
                <a:latin typeface="Microsoft YaHei" panose="020B0503020204020204" pitchFamily="34" charset="-122"/>
                <a:ea typeface="Microsoft YaHei" panose="020B0503020204020204" pitchFamily="34" charset="-122"/>
              </a:rPr>
              <a:t>	</a:t>
            </a:r>
            <a:r>
              <a:rPr lang="zh-Hans" altLang="en-US" sz="2800" b="1" dirty="0">
                <a:latin typeface="Microsoft YaHei" panose="020B0503020204020204" pitchFamily="34" charset="-122"/>
                <a:ea typeface="Microsoft YaHei" panose="020B0503020204020204" pitchFamily="34" charset="-122"/>
              </a:rPr>
              <a:t>并行与并发</a:t>
            </a:r>
            <a:endParaRPr lang="en-US" altLang="zh-Hans" sz="2800" b="1" dirty="0">
              <a:latin typeface="Microsoft YaHei" panose="020B0503020204020204" pitchFamily="34" charset="-122"/>
              <a:ea typeface="Microsoft YaHei" panose="020B0503020204020204" pitchFamily="34" charset="-122"/>
            </a:endParaRPr>
          </a:p>
          <a:p>
            <a:pPr algn="just">
              <a:lnSpc>
                <a:spcPct val="150000"/>
              </a:lnSpc>
            </a:pPr>
            <a:r>
              <a:rPr lang="en-US" altLang="zh-Hans" sz="2800" b="1" dirty="0">
                <a:latin typeface="Microsoft YaHei" panose="020B0503020204020204" pitchFamily="34" charset="-122"/>
                <a:ea typeface="Microsoft YaHei" panose="020B0503020204020204" pitchFamily="34" charset="-122"/>
              </a:rPr>
              <a:t>		</a:t>
            </a:r>
            <a:r>
              <a:rPr lang="zh-Hans" altLang="en-US" sz="2800" dirty="0">
                <a:latin typeface="Microsoft YaHei" panose="020B0503020204020204" pitchFamily="34" charset="-122"/>
                <a:ea typeface="Microsoft YaHei" panose="020B0503020204020204" pitchFamily="34" charset="-122"/>
              </a:rPr>
              <a:t>并行指两个或多个事件在</a:t>
            </a:r>
            <a:r>
              <a:rPr lang="zh-Hans" altLang="en-US" sz="2800" dirty="0">
                <a:solidFill>
                  <a:srgbClr val="FF0000"/>
                </a:solidFill>
                <a:latin typeface="Microsoft YaHei" panose="020B0503020204020204" pitchFamily="34" charset="-122"/>
                <a:ea typeface="Microsoft YaHei" panose="020B0503020204020204" pitchFamily="34" charset="-122"/>
              </a:rPr>
              <a:t>同一时刻</a:t>
            </a:r>
            <a:r>
              <a:rPr lang="zh-Hans" altLang="en-US" sz="2800" dirty="0">
                <a:latin typeface="Microsoft YaHei" panose="020B0503020204020204" pitchFamily="34" charset="-122"/>
                <a:ea typeface="Microsoft YaHei" panose="020B0503020204020204" pitchFamily="34" charset="-122"/>
              </a:rPr>
              <a:t>发生</a:t>
            </a:r>
            <a:endParaRPr lang="en-US" altLang="zh-Hans" sz="2800" dirty="0">
              <a:latin typeface="Microsoft YaHei" panose="020B0503020204020204" pitchFamily="34" charset="-122"/>
              <a:ea typeface="Microsoft YaHei" panose="020B0503020204020204" pitchFamily="34" charset="-122"/>
            </a:endParaRPr>
          </a:p>
          <a:p>
            <a:pPr algn="just">
              <a:lnSpc>
                <a:spcPct val="150000"/>
              </a:lnSpc>
            </a:pPr>
            <a:r>
              <a:rPr lang="en-US" altLang="zh-Hans" sz="2800" dirty="0">
                <a:latin typeface="Microsoft YaHei" panose="020B0503020204020204" pitchFamily="34" charset="-122"/>
                <a:ea typeface="Microsoft YaHei" panose="020B0503020204020204" pitchFamily="34" charset="-122"/>
              </a:rPr>
              <a:t>		</a:t>
            </a:r>
            <a:r>
              <a:rPr lang="zh-Hans" altLang="en-US" sz="2800" dirty="0">
                <a:latin typeface="Microsoft YaHei" panose="020B0503020204020204" pitchFamily="34" charset="-122"/>
                <a:ea typeface="Microsoft YaHei" panose="020B0503020204020204" pitchFamily="34" charset="-122"/>
              </a:rPr>
              <a:t>并发指两个或多个事件在</a:t>
            </a:r>
            <a:r>
              <a:rPr lang="zh-Hans" altLang="en-US" sz="2800" dirty="0">
                <a:solidFill>
                  <a:srgbClr val="FF0000"/>
                </a:solidFill>
                <a:latin typeface="Microsoft YaHei" panose="020B0503020204020204" pitchFamily="34" charset="-122"/>
                <a:ea typeface="Microsoft YaHei" panose="020B0503020204020204" pitchFamily="34" charset="-122"/>
              </a:rPr>
              <a:t>同一时间间隔</a:t>
            </a:r>
            <a:r>
              <a:rPr lang="zh-Hans" altLang="en-US" sz="2800" dirty="0">
                <a:latin typeface="Microsoft YaHei" panose="020B0503020204020204" pitchFamily="34" charset="-122"/>
                <a:ea typeface="Microsoft YaHei" panose="020B0503020204020204" pitchFamily="34" charset="-122"/>
              </a:rPr>
              <a:t>发生</a:t>
            </a:r>
            <a:endParaRPr lang="en-US" altLang="zh-Hans" sz="2800" dirty="0">
              <a:latin typeface="Microsoft YaHei" panose="020B0503020204020204" pitchFamily="34" charset="-122"/>
              <a:ea typeface="Microsoft YaHei" panose="020B0503020204020204" pitchFamily="34" charset="-122"/>
            </a:endParaRPr>
          </a:p>
          <a:p>
            <a:pPr algn="just">
              <a:lnSpc>
                <a:spcPct val="150000"/>
              </a:lnSpc>
            </a:pPr>
            <a:r>
              <a:rPr lang="en-US" altLang="zh-Hans" sz="2800" b="1" dirty="0">
                <a:latin typeface="Microsoft YaHei" panose="020B0503020204020204" pitchFamily="34" charset="-122"/>
                <a:ea typeface="Microsoft YaHei" panose="020B0503020204020204" pitchFamily="34" charset="-122"/>
              </a:rPr>
              <a:t>	</a:t>
            </a:r>
            <a:endParaRPr lang="en-US" altLang="zh-Hans" sz="2800"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872DC278-CC54-3046-A053-3ECCB3A9B022}"/>
              </a:ext>
            </a:extLst>
          </p:cNvPr>
          <p:cNvSpPr>
            <a:spLocks noGrp="1"/>
          </p:cNvSpPr>
          <p:nvPr>
            <p:ph type="sldNum" sz="quarter" idx="11"/>
          </p:nvPr>
        </p:nvSpPr>
        <p:spPr/>
        <p:txBody>
          <a:bodyPr/>
          <a:lstStyle/>
          <a:p>
            <a:pPr>
              <a:defRPr/>
            </a:pPr>
            <a:fld id="{89F98887-CF8B-4F3E-A722-FD859037374E}" type="slidenum">
              <a:rPr lang="en-US" smtClean="0"/>
              <a:pPr>
                <a:defRPr/>
              </a:pPr>
              <a:t>49</a:t>
            </a:fld>
            <a:endParaRPr lang="en-US"/>
          </a:p>
        </p:txBody>
      </p:sp>
    </p:spTree>
    <p:extLst>
      <p:ext uri="{BB962C8B-B14F-4D97-AF65-F5344CB8AC3E}">
        <p14:creationId xmlns:p14="http://schemas.microsoft.com/office/powerpoint/2010/main" val="144739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a:extLst>
              <a:ext uri="{FF2B5EF4-FFF2-40B4-BE49-F238E27FC236}">
                <a16:creationId xmlns:a16="http://schemas.microsoft.com/office/drawing/2014/main" id="{D5EA0BD3-E770-4E1D-BC44-179093836D20}"/>
              </a:ext>
            </a:extLst>
          </p:cNvPr>
          <p:cNvSpPr>
            <a:spLocks noGrp="1" noChangeArrowheads="1"/>
          </p:cNvSpPr>
          <p:nvPr>
            <p:ph type="title"/>
          </p:nvPr>
        </p:nvSpPr>
        <p:spPr>
          <a:xfrm>
            <a:off x="911225" y="1484312"/>
            <a:ext cx="9145588" cy="4248943"/>
          </a:xfrm>
        </p:spPr>
        <p:txBody>
          <a:bodyPr rtlCol="0">
            <a:normAutofit/>
          </a:bodyPr>
          <a:lstStyle/>
          <a:p>
            <a:pPr eaLnBrk="1" fontAlgn="auto" hangingPunct="1">
              <a:lnSpc>
                <a:spcPct val="150000"/>
              </a:lnSpc>
              <a:spcAft>
                <a:spcPts val="0"/>
              </a:spcAft>
              <a:defRPr/>
            </a:pPr>
            <a:r>
              <a:rPr lang="zh-CN" altLang="en-US" sz="2400" b="1" dirty="0">
                <a:latin typeface="+mn-lt"/>
                <a:ea typeface="+mn-ea"/>
                <a:cs typeface="+mn-ea"/>
                <a:sym typeface="+mn-lt"/>
              </a:rPr>
              <a:t>操作系统的目标与应用环境有关。</a:t>
            </a:r>
            <a:br>
              <a:rPr lang="en-US" altLang="zh-CN" sz="1800" dirty="0">
                <a:latin typeface="+mn-lt"/>
                <a:ea typeface="+mn-ea"/>
                <a:cs typeface="+mn-ea"/>
                <a:sym typeface="+mn-lt"/>
              </a:rPr>
            </a:br>
            <a:br>
              <a:rPr lang="en-US" altLang="zh-CN" sz="1800" dirty="0">
                <a:latin typeface="+mn-lt"/>
                <a:ea typeface="+mn-ea"/>
                <a:cs typeface="+mn-ea"/>
                <a:sym typeface="+mn-lt"/>
              </a:rPr>
            </a:br>
            <a:r>
              <a:rPr lang="en-US" altLang="zh-CN" sz="1800" dirty="0">
                <a:latin typeface="+mn-lt"/>
                <a:ea typeface="+mn-ea"/>
                <a:cs typeface="+mn-ea"/>
                <a:sym typeface="+mn-lt"/>
              </a:rPr>
              <a:t>	</a:t>
            </a:r>
            <a:r>
              <a:rPr lang="zh-CN" altLang="en-US" sz="1800" dirty="0">
                <a:latin typeface="+mn-lt"/>
                <a:ea typeface="+mn-ea"/>
                <a:cs typeface="+mn-ea"/>
                <a:sym typeface="+mn-lt"/>
              </a:rPr>
              <a:t>例如在查询系统中所用的</a:t>
            </a:r>
            <a:r>
              <a:rPr lang="en-US" altLang="zh-CN" sz="1800" dirty="0">
                <a:latin typeface="+mn-lt"/>
                <a:ea typeface="+mn-ea"/>
                <a:cs typeface="+mn-ea"/>
                <a:sym typeface="+mn-lt"/>
              </a:rPr>
              <a:t>OS</a:t>
            </a:r>
            <a:r>
              <a:rPr lang="zh-CN" altLang="en-US" sz="1800" dirty="0">
                <a:latin typeface="+mn-lt"/>
                <a:ea typeface="+mn-ea"/>
                <a:cs typeface="+mn-ea"/>
                <a:sym typeface="+mn-lt"/>
              </a:rPr>
              <a:t>，希望能提供良好的人</a:t>
            </a:r>
            <a:r>
              <a:rPr lang="en-US" altLang="zh-CN" sz="1800" dirty="0">
                <a:latin typeface="+mn-lt"/>
                <a:ea typeface="+mn-ea"/>
                <a:cs typeface="+mn-ea"/>
                <a:sym typeface="+mn-lt"/>
              </a:rPr>
              <a:t>—</a:t>
            </a:r>
            <a:r>
              <a:rPr lang="zh-CN" altLang="en-US" sz="1800" dirty="0">
                <a:latin typeface="+mn-lt"/>
                <a:ea typeface="+mn-ea"/>
                <a:cs typeface="+mn-ea"/>
                <a:sym typeface="+mn-lt"/>
              </a:rPr>
              <a:t>机交互性；</a:t>
            </a:r>
            <a:br>
              <a:rPr lang="en-US" altLang="zh-CN" sz="1800" dirty="0">
                <a:latin typeface="+mn-lt"/>
                <a:ea typeface="+mn-ea"/>
                <a:cs typeface="+mn-ea"/>
                <a:sym typeface="+mn-lt"/>
              </a:rPr>
            </a:br>
            <a:br>
              <a:rPr lang="en-US" altLang="zh-CN" sz="1800" dirty="0">
                <a:latin typeface="+mn-lt"/>
                <a:ea typeface="+mn-ea"/>
                <a:cs typeface="+mn-ea"/>
                <a:sym typeface="+mn-lt"/>
              </a:rPr>
            </a:br>
            <a:r>
              <a:rPr lang="en-US" altLang="zh-CN" sz="1800" dirty="0">
                <a:latin typeface="+mn-lt"/>
                <a:ea typeface="+mn-ea"/>
                <a:cs typeface="+mn-ea"/>
                <a:sym typeface="+mn-lt"/>
              </a:rPr>
              <a:t>	</a:t>
            </a:r>
            <a:r>
              <a:rPr lang="zh-CN" altLang="en-US" sz="1800" dirty="0">
                <a:latin typeface="+mn-lt"/>
                <a:ea typeface="+mn-ea"/>
                <a:cs typeface="+mn-ea"/>
                <a:sym typeface="+mn-lt"/>
              </a:rPr>
              <a:t>对于应用于工业控制、武器控制以及多媒体环境下的</a:t>
            </a:r>
            <a:r>
              <a:rPr lang="en-US" altLang="zh-CN" sz="1800" dirty="0">
                <a:latin typeface="+mn-lt"/>
                <a:ea typeface="+mn-ea"/>
                <a:cs typeface="+mn-ea"/>
                <a:sym typeface="+mn-lt"/>
              </a:rPr>
              <a:t>OS</a:t>
            </a:r>
            <a:r>
              <a:rPr lang="zh-CN" altLang="en-US" sz="1800" dirty="0">
                <a:latin typeface="+mn-lt"/>
                <a:ea typeface="+mn-ea"/>
                <a:cs typeface="+mn-ea"/>
                <a:sym typeface="+mn-lt"/>
              </a:rPr>
              <a:t>，要求其具有实时性；</a:t>
            </a:r>
            <a:br>
              <a:rPr lang="en-US" altLang="zh-CN" sz="1800" dirty="0">
                <a:latin typeface="+mn-lt"/>
                <a:ea typeface="+mn-ea"/>
                <a:cs typeface="+mn-ea"/>
                <a:sym typeface="+mn-lt"/>
              </a:rPr>
            </a:br>
            <a:br>
              <a:rPr lang="en-US" altLang="zh-CN" sz="1800" dirty="0">
                <a:latin typeface="+mn-lt"/>
                <a:ea typeface="+mn-ea"/>
                <a:cs typeface="+mn-ea"/>
                <a:sym typeface="+mn-lt"/>
              </a:rPr>
            </a:br>
            <a:r>
              <a:rPr lang="en-US" altLang="zh-CN" sz="1800" dirty="0">
                <a:latin typeface="+mn-lt"/>
                <a:ea typeface="+mn-ea"/>
                <a:cs typeface="+mn-ea"/>
                <a:sym typeface="+mn-lt"/>
              </a:rPr>
              <a:t>	</a:t>
            </a:r>
            <a:r>
              <a:rPr lang="zh-CN" altLang="en-US" sz="1800" dirty="0">
                <a:latin typeface="+mn-lt"/>
                <a:ea typeface="+mn-ea"/>
                <a:cs typeface="+mn-ea"/>
                <a:sym typeface="+mn-lt"/>
              </a:rPr>
              <a:t>而对于微机上配置的</a:t>
            </a:r>
            <a:r>
              <a:rPr lang="en-US" altLang="zh-CN" sz="1800" dirty="0">
                <a:latin typeface="+mn-lt"/>
                <a:ea typeface="+mn-ea"/>
                <a:cs typeface="+mn-ea"/>
                <a:sym typeface="+mn-lt"/>
              </a:rPr>
              <a:t>OS</a:t>
            </a:r>
            <a:r>
              <a:rPr lang="zh-CN" altLang="en-US" sz="1800" dirty="0">
                <a:latin typeface="+mn-lt"/>
                <a:ea typeface="+mn-ea"/>
                <a:cs typeface="+mn-ea"/>
                <a:sym typeface="+mn-lt"/>
              </a:rPr>
              <a:t>，则更看重的是其使用的方便性。</a:t>
            </a:r>
          </a:p>
        </p:txBody>
      </p:sp>
      <p:sp>
        <p:nvSpPr>
          <p:cNvPr id="3" name="文本框 2">
            <a:extLst>
              <a:ext uri="{FF2B5EF4-FFF2-40B4-BE49-F238E27FC236}">
                <a16:creationId xmlns:a16="http://schemas.microsoft.com/office/drawing/2014/main" id="{EDE62865-60A1-47D5-A5B7-C807D887C82D}"/>
              </a:ext>
            </a:extLst>
          </p:cNvPr>
          <p:cNvSpPr txBox="1"/>
          <p:nvPr/>
        </p:nvSpPr>
        <p:spPr>
          <a:xfrm>
            <a:off x="2351584" y="44450"/>
            <a:ext cx="6408241" cy="906915"/>
          </a:xfrm>
          <a:prstGeom prst="rect">
            <a:avLst/>
          </a:prstGeom>
          <a:noFill/>
        </p:spPr>
        <p:txBody>
          <a:bodyPr wrap="square">
            <a:spAutoFit/>
          </a:bodyPr>
          <a:lstStyle/>
          <a:p>
            <a:pPr eaLnBrk="1" fontAlgn="auto" hangingPunct="1">
              <a:lnSpc>
                <a:spcPct val="150000"/>
              </a:lnSpc>
              <a:spcBef>
                <a:spcPts val="0"/>
              </a:spcBef>
              <a:spcAft>
                <a:spcPts val="0"/>
              </a:spcAft>
              <a:defRPr/>
            </a:pPr>
            <a:r>
              <a:rPr lang="en-US" altLang="zh-CN" sz="4000" b="1" dirty="0">
                <a:latin typeface="+mn-lt"/>
                <a:ea typeface="+mn-ea"/>
                <a:cs typeface="+mn-ea"/>
                <a:sym typeface="+mn-lt"/>
              </a:rPr>
              <a:t>1.1  </a:t>
            </a:r>
            <a:r>
              <a:rPr lang="zh-CN" altLang="en-US" sz="4000" b="1" dirty="0">
                <a:latin typeface="+mn-lt"/>
                <a:ea typeface="+mn-ea"/>
                <a:cs typeface="+mn-ea"/>
                <a:sym typeface="+mn-lt"/>
              </a:rPr>
              <a:t>操作系统的目标和作用</a:t>
            </a:r>
            <a:endParaRPr lang="zh-CN" altLang="en-US" sz="4000" dirty="0">
              <a:latin typeface="+mn-lt"/>
              <a:ea typeface="+mn-ea"/>
              <a:cs typeface="+mn-ea"/>
              <a:sym typeface="+mn-lt"/>
            </a:endParaRPr>
          </a:p>
        </p:txBody>
      </p:sp>
      <p:sp>
        <p:nvSpPr>
          <p:cNvPr id="4" name="灯片编号占位符 3">
            <a:extLst>
              <a:ext uri="{FF2B5EF4-FFF2-40B4-BE49-F238E27FC236}">
                <a16:creationId xmlns:a16="http://schemas.microsoft.com/office/drawing/2014/main" id="{7B5F2370-5478-9947-8B7A-ED6A13682711}"/>
              </a:ext>
            </a:extLst>
          </p:cNvPr>
          <p:cNvSpPr>
            <a:spLocks noGrp="1"/>
          </p:cNvSpPr>
          <p:nvPr>
            <p:ph type="sldNum" sz="quarter" idx="11"/>
          </p:nvPr>
        </p:nvSpPr>
        <p:spPr/>
        <p:txBody>
          <a:bodyPr/>
          <a:lstStyle/>
          <a:p>
            <a:pPr>
              <a:defRPr/>
            </a:pPr>
            <a:fld id="{AD8A1803-9DE3-4EB3-BC11-0E54EC1517AB}" type="slidenum">
              <a:rPr lang="en-US" smtClean="0"/>
              <a:pPr>
                <a:defRPr/>
              </a:pPr>
              <a:t>5</a:t>
            </a:fld>
            <a:endParaRPr lang="en-US"/>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a:extLst>
              <a:ext uri="{FF2B5EF4-FFF2-40B4-BE49-F238E27FC236}">
                <a16:creationId xmlns:a16="http://schemas.microsoft.com/office/drawing/2014/main" id="{1A4A59DB-6553-4332-BF25-4443B890D78A}"/>
              </a:ext>
            </a:extLst>
          </p:cNvPr>
          <p:cNvSpPr>
            <a:spLocks noGrp="1" noChangeArrowheads="1"/>
          </p:cNvSpPr>
          <p:nvPr>
            <p:ph type="title"/>
          </p:nvPr>
        </p:nvSpPr>
        <p:spPr>
          <a:xfrm>
            <a:off x="787698" y="1196752"/>
            <a:ext cx="9361487" cy="4613892"/>
          </a:xfrm>
        </p:spPr>
        <p:txBody>
          <a:bodyPr rtlCol="0">
            <a:spAutoFit/>
          </a:bodyPr>
          <a:lstStyle/>
          <a:p>
            <a:pPr eaLnBrk="1" fontAlgn="auto" hangingPunct="1">
              <a:lnSpc>
                <a:spcPct val="150000"/>
              </a:lnSpc>
              <a:spcBef>
                <a:spcPts val="1000"/>
              </a:spcBef>
              <a:spcAft>
                <a:spcPts val="0"/>
              </a:spcAft>
              <a:defRPr/>
            </a:pPr>
            <a:r>
              <a:rPr lang="en-US" altLang="zh-CN" sz="1800" b="1" dirty="0">
                <a:latin typeface="+mn-lt"/>
                <a:ea typeface="+mn-ea"/>
                <a:cs typeface="+mn-ea"/>
                <a:sym typeface="+mn-lt"/>
              </a:rPr>
              <a:t>1.3.1  </a:t>
            </a:r>
            <a:r>
              <a:rPr lang="zh-CN" altLang="en-US" sz="1800" b="1" dirty="0">
                <a:latin typeface="+mn-lt"/>
                <a:ea typeface="+mn-ea"/>
                <a:cs typeface="+mn-ea"/>
                <a:sym typeface="+mn-lt"/>
              </a:rPr>
              <a:t>并发</a:t>
            </a:r>
            <a:r>
              <a:rPr lang="en-US" altLang="zh-CN" sz="1800" b="1" dirty="0">
                <a:latin typeface="+mn-lt"/>
                <a:ea typeface="+mn-ea"/>
                <a:cs typeface="+mn-ea"/>
                <a:sym typeface="+mn-lt"/>
              </a:rPr>
              <a:t>(Concurrence)</a:t>
            </a:r>
            <a:br>
              <a:rPr lang="en-US" altLang="zh-CN" sz="1800" b="1" dirty="0">
                <a:latin typeface="+mn-lt"/>
                <a:ea typeface="+mn-ea"/>
                <a:cs typeface="+mn-ea"/>
                <a:sym typeface="+mn-lt"/>
              </a:rPr>
            </a:br>
            <a:r>
              <a:rPr lang="en-US" altLang="zh-CN" sz="1800" b="1" dirty="0">
                <a:latin typeface="+mn-lt"/>
                <a:ea typeface="+mn-ea"/>
                <a:cs typeface="+mn-ea"/>
                <a:sym typeface="+mn-lt"/>
              </a:rPr>
              <a:t>        2. </a:t>
            </a:r>
            <a:r>
              <a:rPr lang="zh-CN" altLang="en-US" sz="1800" b="1" dirty="0">
                <a:latin typeface="+mn-lt"/>
                <a:ea typeface="+mn-ea"/>
                <a:cs typeface="+mn-ea"/>
                <a:sym typeface="+mn-lt"/>
              </a:rPr>
              <a:t>引入进程</a:t>
            </a:r>
            <a:br>
              <a:rPr lang="zh-CN" altLang="en-US" sz="1800" dirty="0">
                <a:latin typeface="+mn-lt"/>
                <a:ea typeface="+mn-ea"/>
                <a:cs typeface="+mn-ea"/>
                <a:sym typeface="+mn-lt"/>
              </a:rPr>
            </a:br>
            <a:r>
              <a:rPr lang="zh-CN" altLang="en-US" sz="1800" dirty="0">
                <a:latin typeface="+mn-lt"/>
                <a:ea typeface="+mn-ea"/>
                <a:cs typeface="+mn-ea"/>
                <a:sym typeface="+mn-lt"/>
              </a:rPr>
              <a:t>        在一个未引入进程的系统中，在属于同一个应用程序的计算程序和</a:t>
            </a:r>
            <a:r>
              <a:rPr lang="en-US" altLang="zh-CN" sz="1800" dirty="0">
                <a:latin typeface="+mn-lt"/>
                <a:ea typeface="+mn-ea"/>
                <a:cs typeface="+mn-ea"/>
                <a:sym typeface="+mn-lt"/>
              </a:rPr>
              <a:t>I/O</a:t>
            </a:r>
            <a:r>
              <a:rPr lang="zh-CN" altLang="en-US" sz="1800" dirty="0">
                <a:latin typeface="+mn-lt"/>
                <a:ea typeface="+mn-ea"/>
                <a:cs typeface="+mn-ea"/>
                <a:sym typeface="+mn-lt"/>
              </a:rPr>
              <a:t>程序之间只能是顺序执行，即只有在计算程序执行告一段落后，才允许</a:t>
            </a:r>
            <a:r>
              <a:rPr lang="en-US" altLang="zh-CN" sz="1800" dirty="0">
                <a:latin typeface="+mn-lt"/>
                <a:ea typeface="+mn-ea"/>
                <a:cs typeface="+mn-ea"/>
                <a:sym typeface="+mn-lt"/>
              </a:rPr>
              <a:t>I/O</a:t>
            </a:r>
            <a:r>
              <a:rPr lang="zh-CN" altLang="en-US" sz="1800" dirty="0">
                <a:latin typeface="+mn-lt"/>
                <a:ea typeface="+mn-ea"/>
                <a:cs typeface="+mn-ea"/>
                <a:sym typeface="+mn-lt"/>
              </a:rPr>
              <a:t>程序执行；反之，在程序执行</a:t>
            </a:r>
            <a:r>
              <a:rPr lang="en-US" altLang="zh-CN" sz="1800" dirty="0">
                <a:latin typeface="+mn-lt"/>
                <a:ea typeface="+mn-ea"/>
                <a:cs typeface="+mn-ea"/>
                <a:sym typeface="+mn-lt"/>
              </a:rPr>
              <a:t>I/O</a:t>
            </a:r>
            <a:r>
              <a:rPr lang="zh-CN" altLang="en-US" sz="1800" dirty="0">
                <a:latin typeface="+mn-lt"/>
                <a:ea typeface="+mn-ea"/>
                <a:cs typeface="+mn-ea"/>
                <a:sym typeface="+mn-lt"/>
              </a:rPr>
              <a:t>操作时，计算程序也不能执行。</a:t>
            </a:r>
            <a:br>
              <a:rPr lang="en-US" altLang="zh-CN" sz="1800" dirty="0">
                <a:latin typeface="+mn-lt"/>
                <a:ea typeface="+mn-ea"/>
                <a:cs typeface="+mn-ea"/>
                <a:sym typeface="+mn-lt"/>
              </a:rPr>
            </a:br>
            <a:r>
              <a:rPr lang="zh-CN" altLang="en-US" sz="1800" dirty="0">
                <a:latin typeface="+mn-lt"/>
                <a:ea typeface="+mn-ea"/>
                <a:cs typeface="+mn-ea"/>
                <a:sym typeface="+mn-lt"/>
              </a:rPr>
              <a:t>        但在为计算程序和</a:t>
            </a:r>
            <a:r>
              <a:rPr lang="en-US" altLang="zh-CN" sz="1800" dirty="0">
                <a:latin typeface="+mn-lt"/>
                <a:ea typeface="+mn-ea"/>
                <a:cs typeface="+mn-ea"/>
                <a:sym typeface="+mn-lt"/>
              </a:rPr>
              <a:t>I/O</a:t>
            </a:r>
            <a:r>
              <a:rPr lang="zh-CN" altLang="en-US" sz="1800" dirty="0">
                <a:latin typeface="+mn-lt"/>
                <a:ea typeface="+mn-ea"/>
                <a:cs typeface="+mn-ea"/>
                <a:sym typeface="+mn-lt"/>
              </a:rPr>
              <a:t>程序分别建立一个进程</a:t>
            </a:r>
            <a:r>
              <a:rPr lang="en-US" altLang="zh-CN" sz="1800" dirty="0">
                <a:latin typeface="+mn-lt"/>
                <a:ea typeface="+mn-ea"/>
                <a:cs typeface="+mn-ea"/>
                <a:sym typeface="+mn-lt"/>
              </a:rPr>
              <a:t>(Process)</a:t>
            </a:r>
            <a:r>
              <a:rPr lang="zh-CN" altLang="en-US" sz="1800" dirty="0">
                <a:latin typeface="+mn-lt"/>
                <a:ea typeface="+mn-ea"/>
                <a:cs typeface="+mn-ea"/>
                <a:sym typeface="+mn-lt"/>
              </a:rPr>
              <a:t>后，这两个进程便可并发执行。</a:t>
            </a:r>
            <a:br>
              <a:rPr lang="en-US" altLang="zh-CN" sz="1800" dirty="0">
                <a:latin typeface="+mn-lt"/>
                <a:ea typeface="+mn-ea"/>
                <a:cs typeface="+mn-ea"/>
                <a:sym typeface="+mn-lt"/>
              </a:rPr>
            </a:br>
            <a:r>
              <a:rPr lang="zh-CN" altLang="en-US" sz="1800" dirty="0">
                <a:latin typeface="+mn-lt"/>
                <a:ea typeface="+mn-ea"/>
                <a:cs typeface="+mn-ea"/>
                <a:sym typeface="+mn-lt"/>
              </a:rPr>
              <a:t>        若对内存中的多个程序都分别建立一个进程，它们就可以并发执行，这样便能极大地提高系统资源的利用率，增加系统的吞吐量。</a:t>
            </a:r>
            <a:br>
              <a:rPr lang="en-US" altLang="zh-CN" sz="1800" dirty="0">
                <a:latin typeface="+mn-lt"/>
                <a:ea typeface="+mn-ea"/>
                <a:cs typeface="+mn-ea"/>
                <a:sym typeface="+mn-lt"/>
              </a:rPr>
            </a:br>
            <a:br>
              <a:rPr lang="en-US" altLang="zh-CN" sz="1800" dirty="0">
                <a:latin typeface="+mn-lt"/>
                <a:ea typeface="+mn-ea"/>
                <a:cs typeface="+mn-ea"/>
                <a:sym typeface="+mn-lt"/>
              </a:rPr>
            </a:br>
            <a:r>
              <a:rPr lang="zh-CN" altLang="en-US" sz="1800" dirty="0">
                <a:latin typeface="+mn-lt"/>
                <a:ea typeface="+mn-ea"/>
                <a:cs typeface="+mn-ea"/>
                <a:sym typeface="+mn-lt"/>
              </a:rPr>
              <a:t>      由程序段、相关数据段、进程控制块三部分构成的实体。</a:t>
            </a:r>
            <a:br>
              <a:rPr lang="en-US" altLang="zh-CN" sz="1800" dirty="0">
                <a:latin typeface="+mn-lt"/>
                <a:ea typeface="+mn-ea"/>
                <a:cs typeface="+mn-ea"/>
                <a:sym typeface="+mn-lt"/>
              </a:rPr>
            </a:br>
            <a:r>
              <a:rPr lang="zh-CN" altLang="en-US" sz="1800" dirty="0">
                <a:latin typeface="+mn-lt"/>
                <a:ea typeface="+mn-ea"/>
                <a:cs typeface="+mn-ea"/>
                <a:sym typeface="+mn-lt"/>
              </a:rPr>
              <a:t>      </a:t>
            </a:r>
            <a:r>
              <a:rPr lang="zh-CN" altLang="en-US" sz="1800" b="1" dirty="0">
                <a:latin typeface="+mn-lt"/>
                <a:ea typeface="+mn-ea"/>
                <a:cs typeface="+mn-ea"/>
                <a:sym typeface="+mn-lt"/>
              </a:rPr>
              <a:t>进程控制块：进程标识符、处理机状态、进程调度信息、进程控制信息</a:t>
            </a:r>
          </a:p>
        </p:txBody>
      </p:sp>
      <p:sp>
        <p:nvSpPr>
          <p:cNvPr id="4" name="文本框 3">
            <a:extLst>
              <a:ext uri="{FF2B5EF4-FFF2-40B4-BE49-F238E27FC236}">
                <a16:creationId xmlns:a16="http://schemas.microsoft.com/office/drawing/2014/main" id="{BD2B7C14-0098-4474-88E2-FFEF9D686A9B}"/>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1.3 </a:t>
            </a:r>
            <a:r>
              <a:rPr lang="zh-CN" altLang="en-US" sz="3200" b="1" dirty="0">
                <a:latin typeface="+mn-lt"/>
                <a:ea typeface="+mn-ea"/>
                <a:cs typeface="+mn-ea"/>
                <a:sym typeface="+mn-lt"/>
              </a:rPr>
              <a:t>操作系统的基本特性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D0E681DA-FC8B-0842-AE22-DF067281A771}"/>
              </a:ext>
            </a:extLst>
          </p:cNvPr>
          <p:cNvSpPr>
            <a:spLocks noGrp="1"/>
          </p:cNvSpPr>
          <p:nvPr>
            <p:ph type="sldNum" sz="quarter" idx="11"/>
          </p:nvPr>
        </p:nvSpPr>
        <p:spPr/>
        <p:txBody>
          <a:bodyPr/>
          <a:lstStyle/>
          <a:p>
            <a:pPr>
              <a:defRPr/>
            </a:pPr>
            <a:fld id="{AD8A1803-9DE3-4EB3-BC11-0E54EC1517AB}" type="slidenum">
              <a:rPr lang="en-US" smtClean="0"/>
              <a:pPr>
                <a:defRPr/>
              </a:pPr>
              <a:t>50</a:t>
            </a:fld>
            <a:endParaRPr lang="en-US"/>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a:extLst>
              <a:ext uri="{FF2B5EF4-FFF2-40B4-BE49-F238E27FC236}">
                <a16:creationId xmlns:a16="http://schemas.microsoft.com/office/drawing/2014/main" id="{D7935BA6-C22A-4F66-97CE-2CE7E80DC5E0}"/>
              </a:ext>
            </a:extLst>
          </p:cNvPr>
          <p:cNvSpPr>
            <a:spLocks noGrp="1" noChangeArrowheads="1"/>
          </p:cNvSpPr>
          <p:nvPr>
            <p:ph type="title"/>
          </p:nvPr>
        </p:nvSpPr>
        <p:spPr>
          <a:xfrm>
            <a:off x="839788" y="1407173"/>
            <a:ext cx="9361487" cy="4192879"/>
          </a:xfrm>
        </p:spPr>
        <p:txBody>
          <a:bodyPr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1.3.2  </a:t>
            </a:r>
            <a:r>
              <a:rPr lang="zh-CN" altLang="en-US" sz="2000" b="1" dirty="0">
                <a:latin typeface="+mn-lt"/>
                <a:ea typeface="+mn-ea"/>
                <a:cs typeface="+mn-ea"/>
                <a:sym typeface="+mn-lt"/>
              </a:rPr>
              <a:t>共享</a:t>
            </a:r>
            <a:r>
              <a:rPr lang="en-US" altLang="zh-CN" sz="2000" b="1" dirty="0">
                <a:latin typeface="+mn-lt"/>
                <a:ea typeface="+mn-ea"/>
                <a:cs typeface="+mn-ea"/>
                <a:sym typeface="+mn-lt"/>
              </a:rPr>
              <a:t>(Sharing)           </a:t>
            </a:r>
            <a:br>
              <a:rPr lang="en-US" altLang="zh-CN" sz="2000" dirty="0">
                <a:latin typeface="+mn-lt"/>
                <a:ea typeface="+mn-ea"/>
                <a:cs typeface="+mn-ea"/>
                <a:sym typeface="+mn-lt"/>
              </a:rPr>
            </a:br>
            <a:r>
              <a:rPr lang="zh-CN" altLang="en-US" sz="2000" dirty="0">
                <a:latin typeface="+mn-lt"/>
                <a:ea typeface="+mn-ea"/>
                <a:cs typeface="+mn-ea"/>
                <a:sym typeface="+mn-lt"/>
              </a:rPr>
              <a:t>　　一般情况下的共享与操作系统环境下的共享其含义并不完全相同。 </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b="1" dirty="0">
                <a:latin typeface="+mn-lt"/>
                <a:ea typeface="+mn-ea"/>
                <a:cs typeface="+mn-ea"/>
                <a:sym typeface="+mn-lt"/>
              </a:rPr>
              <a:t>1. </a:t>
            </a:r>
            <a:r>
              <a:rPr lang="zh-CN" altLang="en-US" sz="2000" b="1" dirty="0">
                <a:latin typeface="+mn-lt"/>
                <a:ea typeface="+mn-ea"/>
                <a:cs typeface="+mn-ea"/>
                <a:sym typeface="+mn-lt"/>
              </a:rPr>
              <a:t>互斥共享方式  </a:t>
            </a:r>
            <a:br>
              <a:rPr lang="zh-CN" altLang="en-US" sz="2000" dirty="0">
                <a:latin typeface="+mn-lt"/>
                <a:ea typeface="+mn-ea"/>
                <a:cs typeface="+mn-ea"/>
                <a:sym typeface="+mn-lt"/>
              </a:rPr>
            </a:br>
            <a:r>
              <a:rPr lang="zh-CN" altLang="en-US" sz="2000" dirty="0">
                <a:latin typeface="+mn-lt"/>
                <a:ea typeface="+mn-ea"/>
                <a:cs typeface="+mn-ea"/>
                <a:sym typeface="+mn-lt"/>
              </a:rPr>
              <a:t>　　系统中的某些资源，如打印机、磁带机等，虽然可以提供给多个进程</a:t>
            </a:r>
            <a:r>
              <a:rPr lang="en-US" altLang="zh-CN" sz="2000" dirty="0">
                <a:latin typeface="+mn-lt"/>
                <a:ea typeface="+mn-ea"/>
                <a:cs typeface="+mn-ea"/>
                <a:sym typeface="+mn-lt"/>
              </a:rPr>
              <a:t>(</a:t>
            </a:r>
            <a:r>
              <a:rPr lang="zh-CN" altLang="en-US" sz="2000" dirty="0">
                <a:latin typeface="+mn-lt"/>
                <a:ea typeface="+mn-ea"/>
                <a:cs typeface="+mn-ea"/>
                <a:sym typeface="+mn-lt"/>
              </a:rPr>
              <a:t>线程</a:t>
            </a:r>
            <a:r>
              <a:rPr lang="en-US" altLang="zh-CN" sz="2000" dirty="0">
                <a:latin typeface="+mn-lt"/>
                <a:ea typeface="+mn-ea"/>
                <a:cs typeface="+mn-ea"/>
                <a:sym typeface="+mn-lt"/>
              </a:rPr>
              <a:t>)</a:t>
            </a:r>
            <a:r>
              <a:rPr lang="zh-CN" altLang="en-US" sz="2000" dirty="0">
                <a:latin typeface="+mn-lt"/>
                <a:ea typeface="+mn-ea"/>
                <a:cs typeface="+mn-ea"/>
                <a:sym typeface="+mn-lt"/>
              </a:rPr>
              <a:t>使用，但应</a:t>
            </a:r>
            <a:r>
              <a:rPr lang="zh-CN" altLang="en-US" sz="2000" b="1" dirty="0">
                <a:latin typeface="+mn-lt"/>
                <a:ea typeface="+mn-ea"/>
                <a:cs typeface="+mn-ea"/>
                <a:sym typeface="+mn-lt"/>
              </a:rPr>
              <a:t>规定在一段时间内，只允许一个进程访问该资源</a:t>
            </a:r>
            <a:r>
              <a:rPr lang="zh-CN" altLang="en-US" sz="2000" dirty="0">
                <a:latin typeface="+mn-lt"/>
                <a:ea typeface="+mn-ea"/>
                <a:cs typeface="+mn-ea"/>
                <a:sym typeface="+mn-lt"/>
              </a:rPr>
              <a:t>。为此，在系统中应建立一种机制，以保证多个进程对这类资源的互斥访问。</a:t>
            </a:r>
            <a:br>
              <a:rPr lang="en-US" altLang="zh-CN" sz="2000" dirty="0">
                <a:latin typeface="+mn-lt"/>
                <a:ea typeface="+mn-ea"/>
                <a:cs typeface="+mn-ea"/>
                <a:sym typeface="+mn-lt"/>
              </a:rPr>
            </a:br>
            <a:br>
              <a:rPr lang="en-US" altLang="zh-CN" sz="2000" dirty="0">
                <a:latin typeface="+mn-lt"/>
                <a:ea typeface="+mn-ea"/>
                <a:cs typeface="+mn-ea"/>
                <a:sym typeface="+mn-lt"/>
              </a:rPr>
            </a:br>
            <a:r>
              <a:rPr lang="zh-CN" altLang="en-US" sz="2000" dirty="0">
                <a:latin typeface="+mn-lt"/>
                <a:ea typeface="+mn-ea"/>
                <a:cs typeface="+mn-ea"/>
                <a:sym typeface="+mn-lt"/>
              </a:rPr>
              <a:t>      </a:t>
            </a:r>
            <a:r>
              <a:rPr lang="zh-CN" altLang="en-US" sz="2000" b="1" dirty="0">
                <a:solidFill>
                  <a:srgbClr val="FF0000"/>
                </a:solidFill>
                <a:latin typeface="+mn-lt"/>
                <a:ea typeface="+mn-ea"/>
                <a:cs typeface="+mn-ea"/>
                <a:sym typeface="+mn-lt"/>
              </a:rPr>
              <a:t>临界资源。</a:t>
            </a:r>
            <a:br>
              <a:rPr lang="en-US" altLang="zh-CN" sz="2000" b="1" dirty="0">
                <a:solidFill>
                  <a:srgbClr val="FF0000"/>
                </a:solidFill>
                <a:latin typeface="+mn-lt"/>
                <a:ea typeface="+mn-ea"/>
                <a:cs typeface="+mn-ea"/>
                <a:sym typeface="+mn-lt"/>
              </a:rPr>
            </a:br>
            <a:endParaRPr lang="zh-CN" altLang="en-US" sz="2000" dirty="0">
              <a:latin typeface="+mn-lt"/>
              <a:ea typeface="+mn-ea"/>
              <a:cs typeface="+mn-ea"/>
              <a:sym typeface="+mn-lt"/>
            </a:endParaRPr>
          </a:p>
        </p:txBody>
      </p:sp>
      <p:sp>
        <p:nvSpPr>
          <p:cNvPr id="4" name="文本框 3">
            <a:extLst>
              <a:ext uri="{FF2B5EF4-FFF2-40B4-BE49-F238E27FC236}">
                <a16:creationId xmlns:a16="http://schemas.microsoft.com/office/drawing/2014/main" id="{AA9E7674-8DC3-40F0-A871-7ACFCC6DE6BB}"/>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1.3 </a:t>
            </a:r>
            <a:r>
              <a:rPr lang="zh-CN" altLang="en-US" sz="3200" b="1" dirty="0">
                <a:latin typeface="+mn-lt"/>
                <a:ea typeface="+mn-ea"/>
                <a:cs typeface="+mn-ea"/>
                <a:sym typeface="+mn-lt"/>
              </a:rPr>
              <a:t>操作系统的基本特性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D5ADE004-2C26-0540-A00F-0D438D478FF8}"/>
              </a:ext>
            </a:extLst>
          </p:cNvPr>
          <p:cNvSpPr>
            <a:spLocks noGrp="1"/>
          </p:cNvSpPr>
          <p:nvPr>
            <p:ph type="sldNum" sz="quarter" idx="11"/>
          </p:nvPr>
        </p:nvSpPr>
        <p:spPr/>
        <p:txBody>
          <a:bodyPr/>
          <a:lstStyle/>
          <a:p>
            <a:pPr>
              <a:defRPr/>
            </a:pPr>
            <a:fld id="{AD8A1803-9DE3-4EB3-BC11-0E54EC1517AB}" type="slidenum">
              <a:rPr lang="en-US" smtClean="0"/>
              <a:pPr>
                <a:defRPr/>
              </a:pPr>
              <a:t>51</a:t>
            </a:fld>
            <a:endParaRPr lang="en-US"/>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a:extLst>
              <a:ext uri="{FF2B5EF4-FFF2-40B4-BE49-F238E27FC236}">
                <a16:creationId xmlns:a16="http://schemas.microsoft.com/office/drawing/2014/main" id="{D7935BA6-C22A-4F66-97CE-2CE7E80DC5E0}"/>
              </a:ext>
            </a:extLst>
          </p:cNvPr>
          <p:cNvSpPr>
            <a:spLocks noGrp="1" noChangeArrowheads="1"/>
          </p:cNvSpPr>
          <p:nvPr>
            <p:ph type="title"/>
          </p:nvPr>
        </p:nvSpPr>
        <p:spPr>
          <a:xfrm>
            <a:off x="839788" y="1176341"/>
            <a:ext cx="9361487" cy="4654544"/>
          </a:xfrm>
        </p:spPr>
        <p:txBody>
          <a:bodyPr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1.3.2  </a:t>
            </a:r>
            <a:r>
              <a:rPr lang="zh-CN" altLang="en-US" sz="2000" b="1" dirty="0">
                <a:latin typeface="+mn-lt"/>
                <a:ea typeface="+mn-ea"/>
                <a:cs typeface="+mn-ea"/>
                <a:sym typeface="+mn-lt"/>
              </a:rPr>
              <a:t>共享</a:t>
            </a:r>
            <a:r>
              <a:rPr lang="en-US" altLang="zh-CN" sz="2000" b="1" dirty="0">
                <a:latin typeface="+mn-lt"/>
                <a:ea typeface="+mn-ea"/>
                <a:cs typeface="+mn-ea"/>
                <a:sym typeface="+mn-lt"/>
              </a:rPr>
              <a:t>(Sharing)           </a:t>
            </a:r>
            <a:br>
              <a:rPr lang="en-US" altLang="zh-CN" sz="2000" dirty="0">
                <a:latin typeface="+mn-lt"/>
                <a:ea typeface="+mn-ea"/>
                <a:cs typeface="+mn-ea"/>
                <a:sym typeface="+mn-lt"/>
              </a:rPr>
            </a:br>
            <a:r>
              <a:rPr lang="zh-CN" altLang="en-US" sz="2000" dirty="0">
                <a:latin typeface="+mn-lt"/>
                <a:ea typeface="+mn-ea"/>
                <a:cs typeface="+mn-ea"/>
                <a:sym typeface="+mn-lt"/>
              </a:rPr>
              <a:t>　　一般情况下的共享与操作系统环境下的共享其含义并不完全相同。 </a:t>
            </a:r>
            <a:br>
              <a:rPr lang="en-US" altLang="zh-CN" sz="2000" b="1" dirty="0">
                <a:solidFill>
                  <a:srgbClr val="FF0000"/>
                </a:solidFill>
                <a:latin typeface="+mn-lt"/>
                <a:ea typeface="+mn-ea"/>
                <a:cs typeface="+mn-ea"/>
                <a:sym typeface="+mn-lt"/>
              </a:rPr>
            </a:br>
            <a:r>
              <a:rPr lang="en-US" altLang="zh-CN" sz="2000" dirty="0">
                <a:latin typeface="+mn-lt"/>
                <a:ea typeface="+mn-ea"/>
                <a:cs typeface="+mn-ea"/>
                <a:sym typeface="+mn-lt"/>
              </a:rPr>
              <a:t>       </a:t>
            </a:r>
            <a:r>
              <a:rPr lang="en-US" altLang="zh-CN" sz="2000" b="1" dirty="0">
                <a:solidFill>
                  <a:prstClr val="black"/>
                </a:solidFill>
                <a:latin typeface="+mn-lt"/>
                <a:ea typeface="+mn-ea"/>
                <a:cs typeface="+mn-ea"/>
                <a:sym typeface="+mn-lt"/>
              </a:rPr>
              <a:t>2. </a:t>
            </a:r>
            <a:r>
              <a:rPr lang="zh-CN" altLang="en-US" sz="2000" b="1" dirty="0">
                <a:solidFill>
                  <a:prstClr val="black"/>
                </a:solidFill>
                <a:latin typeface="+mn-lt"/>
                <a:ea typeface="+mn-ea"/>
                <a:cs typeface="+mn-ea"/>
                <a:sym typeface="+mn-lt"/>
              </a:rPr>
              <a:t>同时访问方式</a:t>
            </a:r>
            <a:br>
              <a:rPr lang="zh-CN" altLang="en-US" sz="2000" dirty="0">
                <a:solidFill>
                  <a:prstClr val="black"/>
                </a:solidFill>
                <a:latin typeface="+mn-lt"/>
                <a:ea typeface="+mn-ea"/>
                <a:cs typeface="+mn-ea"/>
                <a:sym typeface="+mn-lt"/>
              </a:rPr>
            </a:br>
            <a:r>
              <a:rPr lang="zh-CN" altLang="en-US" sz="2000" dirty="0">
                <a:solidFill>
                  <a:prstClr val="black"/>
                </a:solidFill>
                <a:latin typeface="+mn-lt"/>
                <a:ea typeface="+mn-ea"/>
                <a:cs typeface="+mn-ea"/>
                <a:sym typeface="+mn-lt"/>
              </a:rPr>
              <a:t>　　系统中还有另一类资源，允许在一段时间内由多个进程“同时”对它们进行访问。这里所谓的“同时”，在单处理机环境下是宏观意义上的，而在微观上，这些进程对该资源的访问是</a:t>
            </a:r>
            <a:r>
              <a:rPr lang="zh-CN" altLang="en-US" sz="2000" dirty="0">
                <a:solidFill>
                  <a:srgbClr val="FF0000"/>
                </a:solidFill>
                <a:latin typeface="+mn-lt"/>
                <a:ea typeface="+mn-ea"/>
                <a:cs typeface="+mn-ea"/>
                <a:sym typeface="+mn-lt"/>
              </a:rPr>
              <a:t>交替进行的</a:t>
            </a:r>
            <a:r>
              <a:rPr lang="zh-CN" altLang="en-US" sz="2000" dirty="0">
                <a:solidFill>
                  <a:prstClr val="black"/>
                </a:solidFill>
                <a:latin typeface="+mn-lt"/>
                <a:ea typeface="+mn-ea"/>
                <a:cs typeface="+mn-ea"/>
                <a:sym typeface="+mn-lt"/>
              </a:rPr>
              <a:t>。典型的可供多个进程“同时”访问的资源是</a:t>
            </a:r>
            <a:r>
              <a:rPr lang="zh-CN" altLang="en-US" sz="2000" b="1" dirty="0">
                <a:solidFill>
                  <a:prstClr val="black"/>
                </a:solidFill>
                <a:latin typeface="+mn-lt"/>
                <a:ea typeface="+mn-ea"/>
                <a:cs typeface="+mn-ea"/>
                <a:sym typeface="+mn-lt"/>
              </a:rPr>
              <a:t>磁盘设备</a:t>
            </a:r>
            <a:r>
              <a:rPr lang="zh-CN" altLang="en-US" sz="2000" dirty="0">
                <a:solidFill>
                  <a:prstClr val="black"/>
                </a:solidFill>
                <a:latin typeface="+mn-lt"/>
                <a:ea typeface="+mn-ea"/>
                <a:cs typeface="+mn-ea"/>
                <a:sym typeface="+mn-lt"/>
              </a:rPr>
              <a:t>。一些用重入码编写的文件也可以被“同时”共享，即允许若干个用户同时访问该文件。</a:t>
            </a:r>
            <a:br>
              <a:rPr lang="en-US" altLang="zh-CN" sz="2000" dirty="0">
                <a:solidFill>
                  <a:prstClr val="black"/>
                </a:solidFill>
                <a:latin typeface="+mn-lt"/>
                <a:ea typeface="+mn-ea"/>
                <a:cs typeface="+mn-ea"/>
                <a:sym typeface="+mn-lt"/>
              </a:rPr>
            </a:br>
            <a:br>
              <a:rPr lang="en-US" altLang="zh-CN" sz="2000" dirty="0">
                <a:solidFill>
                  <a:prstClr val="black"/>
                </a:solidFill>
                <a:latin typeface="+mn-lt"/>
                <a:ea typeface="+mn-ea"/>
                <a:cs typeface="+mn-ea"/>
                <a:sym typeface="+mn-lt"/>
              </a:rPr>
            </a:br>
            <a:endParaRPr lang="zh-CN" altLang="en-US" sz="2000" dirty="0">
              <a:latin typeface="+mn-lt"/>
              <a:ea typeface="+mn-ea"/>
              <a:cs typeface="+mn-ea"/>
              <a:sym typeface="+mn-lt"/>
            </a:endParaRPr>
          </a:p>
        </p:txBody>
      </p:sp>
      <p:sp>
        <p:nvSpPr>
          <p:cNvPr id="4" name="文本框 3">
            <a:extLst>
              <a:ext uri="{FF2B5EF4-FFF2-40B4-BE49-F238E27FC236}">
                <a16:creationId xmlns:a16="http://schemas.microsoft.com/office/drawing/2014/main" id="{AA9E7674-8DC3-40F0-A871-7ACFCC6DE6BB}"/>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1.3 </a:t>
            </a:r>
            <a:r>
              <a:rPr lang="zh-CN" altLang="en-US" sz="3200" b="1" dirty="0">
                <a:latin typeface="+mn-lt"/>
                <a:ea typeface="+mn-ea"/>
                <a:cs typeface="+mn-ea"/>
                <a:sym typeface="+mn-lt"/>
              </a:rPr>
              <a:t>操作系统的基本特性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D5ADE004-2C26-0540-A00F-0D438D478FF8}"/>
              </a:ext>
            </a:extLst>
          </p:cNvPr>
          <p:cNvSpPr>
            <a:spLocks noGrp="1"/>
          </p:cNvSpPr>
          <p:nvPr>
            <p:ph type="sldNum" sz="quarter" idx="11"/>
          </p:nvPr>
        </p:nvSpPr>
        <p:spPr/>
        <p:txBody>
          <a:bodyPr/>
          <a:lstStyle/>
          <a:p>
            <a:pPr>
              <a:defRPr/>
            </a:pPr>
            <a:fld id="{AD8A1803-9DE3-4EB3-BC11-0E54EC1517AB}" type="slidenum">
              <a:rPr lang="en-US" smtClean="0"/>
              <a:pPr>
                <a:defRPr/>
              </a:pPr>
              <a:t>52</a:t>
            </a:fld>
            <a:endParaRPr lang="en-US"/>
          </a:p>
        </p:txBody>
      </p:sp>
    </p:spTree>
    <p:extLst>
      <p:ext uri="{BB962C8B-B14F-4D97-AF65-F5344CB8AC3E}">
        <p14:creationId xmlns:p14="http://schemas.microsoft.com/office/powerpoint/2010/main" val="4119978162"/>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a:extLst>
              <a:ext uri="{FF2B5EF4-FFF2-40B4-BE49-F238E27FC236}">
                <a16:creationId xmlns:a16="http://schemas.microsoft.com/office/drawing/2014/main" id="{D7935BA6-C22A-4F66-97CE-2CE7E80DC5E0}"/>
              </a:ext>
            </a:extLst>
          </p:cNvPr>
          <p:cNvSpPr>
            <a:spLocks noGrp="1" noChangeArrowheads="1"/>
          </p:cNvSpPr>
          <p:nvPr>
            <p:ph type="title"/>
          </p:nvPr>
        </p:nvSpPr>
        <p:spPr>
          <a:xfrm>
            <a:off x="839788" y="1828090"/>
            <a:ext cx="9361487" cy="3351046"/>
          </a:xfrm>
        </p:spPr>
        <p:txBody>
          <a:bodyPr rtlCol="0">
            <a:spAutoFit/>
          </a:bodyPr>
          <a:lstStyle/>
          <a:p>
            <a:pPr eaLnBrk="1" fontAlgn="auto" hangingPunct="1">
              <a:lnSpc>
                <a:spcPct val="150000"/>
              </a:lnSpc>
              <a:spcAft>
                <a:spcPts val="0"/>
              </a:spcAft>
              <a:defRPr/>
            </a:pPr>
            <a:r>
              <a:rPr lang="zh-CN" altLang="en-US" sz="2400" b="1" dirty="0">
                <a:solidFill>
                  <a:srgbClr val="FF0000"/>
                </a:solidFill>
                <a:latin typeface="+mn-lt"/>
                <a:ea typeface="+mn-ea"/>
                <a:cs typeface="+mn-ea"/>
                <a:sym typeface="+mn-lt"/>
              </a:rPr>
              <a:t>并发和共享是多道批处理系统及以后</a:t>
            </a:r>
            <a:r>
              <a:rPr lang="en-US" altLang="zh-CN" sz="2400" b="1" dirty="0">
                <a:solidFill>
                  <a:srgbClr val="FF0000"/>
                </a:solidFill>
                <a:latin typeface="+mn-lt"/>
                <a:ea typeface="+mn-ea"/>
                <a:cs typeface="+mn-ea"/>
                <a:sym typeface="+mn-lt"/>
              </a:rPr>
              <a:t>OS</a:t>
            </a:r>
            <a:r>
              <a:rPr lang="zh-CN" altLang="en-US" sz="2400" b="1" dirty="0">
                <a:solidFill>
                  <a:srgbClr val="FF0000"/>
                </a:solidFill>
                <a:latin typeface="+mn-lt"/>
                <a:ea typeface="+mn-ea"/>
                <a:cs typeface="+mn-ea"/>
                <a:sym typeface="+mn-lt"/>
              </a:rPr>
              <a:t>的两个最基本特征。</a:t>
            </a:r>
            <a:br>
              <a:rPr lang="en-US" altLang="zh-CN" sz="2400" b="1" dirty="0">
                <a:solidFill>
                  <a:srgbClr val="FF0000"/>
                </a:solidFill>
                <a:latin typeface="+mn-lt"/>
                <a:ea typeface="+mn-ea"/>
                <a:cs typeface="+mn-ea"/>
                <a:sym typeface="+mn-lt"/>
              </a:rPr>
            </a:br>
            <a:r>
              <a:rPr lang="zh-CN" altLang="en-US" sz="2400" b="1" dirty="0">
                <a:solidFill>
                  <a:srgbClr val="FF0000"/>
                </a:solidFill>
                <a:latin typeface="+mn-lt"/>
                <a:ea typeface="+mn-ea"/>
                <a:cs typeface="+mn-ea"/>
                <a:sym typeface="+mn-lt"/>
              </a:rPr>
              <a:t>她们是互为存在的条件。</a:t>
            </a:r>
            <a:br>
              <a:rPr lang="en-US" altLang="zh-CN" sz="2400" b="1" dirty="0">
                <a:latin typeface="+mn-lt"/>
                <a:ea typeface="+mn-ea"/>
                <a:cs typeface="+mn-ea"/>
                <a:sym typeface="+mn-lt"/>
              </a:rPr>
            </a:br>
            <a:br>
              <a:rPr lang="en-US" altLang="zh-CN" sz="2400" b="1" dirty="0">
                <a:latin typeface="+mn-lt"/>
                <a:ea typeface="+mn-ea"/>
                <a:cs typeface="+mn-ea"/>
                <a:sym typeface="+mn-lt"/>
              </a:rPr>
            </a:br>
            <a:r>
              <a:rPr lang="zh-CN" altLang="en-US" sz="2400" b="1" dirty="0">
                <a:latin typeface="+mn-lt"/>
                <a:ea typeface="+mn-ea"/>
                <a:cs typeface="+mn-ea"/>
                <a:sym typeface="+mn-lt"/>
              </a:rPr>
              <a:t>资源共享是以进程的并发执行为条件；若无并发，则不需要共享。</a:t>
            </a:r>
            <a:br>
              <a:rPr lang="en-US" altLang="zh-CN" sz="2400" b="1" dirty="0">
                <a:latin typeface="+mn-lt"/>
                <a:ea typeface="+mn-ea"/>
                <a:cs typeface="+mn-ea"/>
                <a:sym typeface="+mn-lt"/>
              </a:rPr>
            </a:br>
            <a:br>
              <a:rPr lang="en-US" altLang="zh-CN" sz="2400" b="1" dirty="0">
                <a:latin typeface="+mn-lt"/>
                <a:ea typeface="+mn-ea"/>
                <a:cs typeface="+mn-ea"/>
                <a:sym typeface="+mn-lt"/>
              </a:rPr>
            </a:br>
            <a:r>
              <a:rPr lang="zh-CN" altLang="en-US" sz="2400" b="1" dirty="0">
                <a:latin typeface="+mn-lt"/>
                <a:ea typeface="+mn-ea"/>
                <a:cs typeface="+mn-ea"/>
                <a:sym typeface="+mn-lt"/>
              </a:rPr>
              <a:t>若无共享，则不可并发。</a:t>
            </a:r>
            <a:endParaRPr lang="zh-CN" altLang="en-US" sz="2400" dirty="0">
              <a:latin typeface="+mn-lt"/>
              <a:ea typeface="+mn-ea"/>
              <a:cs typeface="+mn-ea"/>
              <a:sym typeface="+mn-lt"/>
            </a:endParaRPr>
          </a:p>
        </p:txBody>
      </p:sp>
      <p:sp>
        <p:nvSpPr>
          <p:cNvPr id="4" name="文本框 3">
            <a:extLst>
              <a:ext uri="{FF2B5EF4-FFF2-40B4-BE49-F238E27FC236}">
                <a16:creationId xmlns:a16="http://schemas.microsoft.com/office/drawing/2014/main" id="{AA9E7674-8DC3-40F0-A871-7ACFCC6DE6BB}"/>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1.3 </a:t>
            </a:r>
            <a:r>
              <a:rPr lang="zh-CN" altLang="en-US" sz="3200" b="1" dirty="0">
                <a:latin typeface="+mn-lt"/>
                <a:ea typeface="+mn-ea"/>
                <a:cs typeface="+mn-ea"/>
                <a:sym typeface="+mn-lt"/>
              </a:rPr>
              <a:t>操作系统的基本特性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D5ADE004-2C26-0540-A00F-0D438D478FF8}"/>
              </a:ext>
            </a:extLst>
          </p:cNvPr>
          <p:cNvSpPr>
            <a:spLocks noGrp="1"/>
          </p:cNvSpPr>
          <p:nvPr>
            <p:ph type="sldNum" sz="quarter" idx="11"/>
          </p:nvPr>
        </p:nvSpPr>
        <p:spPr/>
        <p:txBody>
          <a:bodyPr/>
          <a:lstStyle/>
          <a:p>
            <a:pPr>
              <a:defRPr/>
            </a:pPr>
            <a:fld id="{AD8A1803-9DE3-4EB3-BC11-0E54EC1517AB}" type="slidenum">
              <a:rPr lang="en-US" smtClean="0"/>
              <a:pPr>
                <a:defRPr/>
              </a:pPr>
              <a:t>53</a:t>
            </a:fld>
            <a:endParaRPr lang="en-US"/>
          </a:p>
        </p:txBody>
      </p:sp>
    </p:spTree>
    <p:extLst>
      <p:ext uri="{BB962C8B-B14F-4D97-AF65-F5344CB8AC3E}">
        <p14:creationId xmlns:p14="http://schemas.microsoft.com/office/powerpoint/2010/main" val="258121001"/>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a:extLst>
              <a:ext uri="{FF2B5EF4-FFF2-40B4-BE49-F238E27FC236}">
                <a16:creationId xmlns:a16="http://schemas.microsoft.com/office/drawing/2014/main" id="{DC020944-0B49-4A89-B029-8C52CD38978E}"/>
              </a:ext>
            </a:extLst>
          </p:cNvPr>
          <p:cNvSpPr>
            <a:spLocks noGrp="1" noChangeArrowheads="1"/>
          </p:cNvSpPr>
          <p:nvPr>
            <p:ph type="title"/>
          </p:nvPr>
        </p:nvSpPr>
        <p:spPr>
          <a:xfrm>
            <a:off x="911424" y="1340768"/>
            <a:ext cx="9324975" cy="3731214"/>
          </a:xfrm>
        </p:spPr>
        <p:txBody>
          <a:bodyPr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1.3.3  </a:t>
            </a:r>
            <a:r>
              <a:rPr lang="zh-CN" altLang="en-US" sz="2000" b="1" dirty="0">
                <a:latin typeface="+mn-lt"/>
                <a:ea typeface="+mn-ea"/>
                <a:cs typeface="+mn-ea"/>
                <a:sym typeface="+mn-lt"/>
              </a:rPr>
              <a:t>虚拟</a:t>
            </a:r>
            <a:r>
              <a:rPr lang="en-US" altLang="zh-CN" sz="2000" b="1" dirty="0">
                <a:latin typeface="+mn-lt"/>
                <a:ea typeface="+mn-ea"/>
                <a:cs typeface="+mn-ea"/>
                <a:sym typeface="+mn-lt"/>
              </a:rPr>
              <a:t>(Virtual)      </a:t>
            </a:r>
            <a:br>
              <a:rPr lang="en-US" altLang="zh-CN" sz="2000" dirty="0">
                <a:latin typeface="+mn-lt"/>
                <a:ea typeface="+mn-ea"/>
                <a:cs typeface="+mn-ea"/>
                <a:sym typeface="+mn-lt"/>
              </a:rPr>
            </a:br>
            <a:r>
              <a:rPr lang="zh-CN" altLang="en-US" sz="2000" dirty="0">
                <a:latin typeface="+mn-lt"/>
                <a:ea typeface="+mn-ea"/>
                <a:cs typeface="+mn-ea"/>
                <a:sym typeface="+mn-lt"/>
              </a:rPr>
              <a:t>　　“虚拟”：通过某种技术将一个</a:t>
            </a:r>
            <a:r>
              <a:rPr lang="zh-CN" altLang="en-US" sz="2000" dirty="0">
                <a:solidFill>
                  <a:srgbClr val="FF0000"/>
                </a:solidFill>
                <a:latin typeface="+mn-lt"/>
                <a:ea typeface="+mn-ea"/>
                <a:cs typeface="+mn-ea"/>
                <a:sym typeface="+mn-lt"/>
              </a:rPr>
              <a:t>物理实体</a:t>
            </a:r>
            <a:r>
              <a:rPr lang="zh-CN" altLang="en-US" sz="2000" dirty="0">
                <a:latin typeface="+mn-lt"/>
                <a:ea typeface="+mn-ea"/>
                <a:cs typeface="+mn-ea"/>
                <a:sym typeface="+mn-lt"/>
              </a:rPr>
              <a:t>变为若干</a:t>
            </a:r>
            <a:r>
              <a:rPr lang="zh-CN" altLang="en-US" sz="2000" dirty="0">
                <a:solidFill>
                  <a:srgbClr val="FF0000"/>
                </a:solidFill>
                <a:latin typeface="+mn-lt"/>
                <a:ea typeface="+mn-ea"/>
                <a:cs typeface="+mn-ea"/>
                <a:sym typeface="+mn-lt"/>
              </a:rPr>
              <a:t>逻辑上</a:t>
            </a:r>
            <a:r>
              <a:rPr lang="zh-CN" altLang="en-US" sz="2000" dirty="0">
                <a:latin typeface="+mn-lt"/>
                <a:ea typeface="+mn-ea"/>
                <a:cs typeface="+mn-ea"/>
                <a:sym typeface="+mn-lt"/>
              </a:rPr>
              <a:t>的对应物的功能。</a:t>
            </a:r>
            <a:br>
              <a:rPr lang="en-US" altLang="zh-CN" sz="2000" dirty="0">
                <a:latin typeface="+mn-lt"/>
                <a:ea typeface="+mn-ea"/>
                <a:cs typeface="+mn-ea"/>
                <a:sym typeface="+mn-lt"/>
              </a:rPr>
            </a:br>
            <a:br>
              <a:rPr lang="en-US" altLang="zh-CN" sz="2000" dirty="0">
                <a:latin typeface="+mn-lt"/>
                <a:ea typeface="+mn-ea"/>
                <a:cs typeface="+mn-ea"/>
                <a:sym typeface="+mn-lt"/>
              </a:rPr>
            </a:b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b="1" dirty="0">
                <a:latin typeface="+mn-lt"/>
                <a:ea typeface="+mn-ea"/>
                <a:cs typeface="+mn-ea"/>
                <a:sym typeface="+mn-lt"/>
              </a:rPr>
              <a:t>1. </a:t>
            </a:r>
            <a:r>
              <a:rPr lang="zh-CN" altLang="en-US" sz="2000" b="1" dirty="0">
                <a:latin typeface="+mn-lt"/>
                <a:ea typeface="+mn-ea"/>
                <a:cs typeface="+mn-ea"/>
                <a:sym typeface="+mn-lt"/>
              </a:rPr>
              <a:t>时分复用技术</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虚拟处理机技术。 为每道程序建立进程。</a:t>
            </a:r>
            <a:r>
              <a:rPr lang="zh-CN" altLang="en-US" sz="2000" b="1" dirty="0">
                <a:solidFill>
                  <a:srgbClr val="FF0000"/>
                </a:solidFill>
                <a:latin typeface="+mn-lt"/>
                <a:ea typeface="+mn-ea"/>
                <a:cs typeface="+mn-ea"/>
                <a:sym typeface="+mn-lt"/>
              </a:rPr>
              <a:t>多进程并发使用</a:t>
            </a:r>
            <a:r>
              <a:rPr lang="en-US" altLang="zh-CN" sz="2000" b="1" dirty="0">
                <a:solidFill>
                  <a:srgbClr val="FF0000"/>
                </a:solidFill>
                <a:latin typeface="+mn-lt"/>
                <a:ea typeface="+mn-ea"/>
                <a:cs typeface="+mn-ea"/>
                <a:sym typeface="+mn-lt"/>
              </a:rPr>
              <a:t>CPU</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dirty="0">
                <a:latin typeface="+mn-lt"/>
                <a:ea typeface="+mn-ea"/>
                <a:cs typeface="+mn-ea"/>
                <a:sym typeface="+mn-lt"/>
              </a:rPr>
              <a:t>虚拟设备技术。    一台物理设备 </a:t>
            </a:r>
            <a:r>
              <a:rPr lang="en-US" altLang="zh-CN" sz="2000" dirty="0">
                <a:latin typeface="+mn-lt"/>
                <a:ea typeface="+mn-ea"/>
                <a:cs typeface="+mn-ea"/>
                <a:sym typeface="+mn-lt"/>
              </a:rPr>
              <a:t>-&gt;</a:t>
            </a:r>
            <a:r>
              <a:rPr lang="zh-CN" altLang="en-US" sz="2000" dirty="0">
                <a:latin typeface="+mn-lt"/>
                <a:ea typeface="+mn-ea"/>
                <a:cs typeface="+mn-ea"/>
                <a:sym typeface="+mn-lt"/>
              </a:rPr>
              <a:t> 多台逻辑设备。</a:t>
            </a:r>
            <a:r>
              <a:rPr lang="zh-CN" altLang="en-US" sz="2000" b="1" dirty="0">
                <a:solidFill>
                  <a:srgbClr val="FF0000"/>
                </a:solidFill>
                <a:latin typeface="+mn-lt"/>
                <a:ea typeface="+mn-ea"/>
                <a:cs typeface="+mn-ea"/>
                <a:sym typeface="+mn-lt"/>
              </a:rPr>
              <a:t>每个用户使用一台逻辑设备</a:t>
            </a:r>
          </a:p>
        </p:txBody>
      </p:sp>
      <p:sp>
        <p:nvSpPr>
          <p:cNvPr id="4" name="文本框 3">
            <a:extLst>
              <a:ext uri="{FF2B5EF4-FFF2-40B4-BE49-F238E27FC236}">
                <a16:creationId xmlns:a16="http://schemas.microsoft.com/office/drawing/2014/main" id="{3CB20655-79EF-4D3E-BE30-C3B8472ABBC9}"/>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1.3 </a:t>
            </a:r>
            <a:r>
              <a:rPr lang="zh-CN" altLang="en-US" sz="3200" b="1" dirty="0">
                <a:latin typeface="+mn-lt"/>
                <a:ea typeface="+mn-ea"/>
                <a:cs typeface="+mn-ea"/>
                <a:sym typeface="+mn-lt"/>
              </a:rPr>
              <a:t>操作系统的基本特性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195E0835-C496-8441-9510-19652A5A873E}"/>
              </a:ext>
            </a:extLst>
          </p:cNvPr>
          <p:cNvSpPr>
            <a:spLocks noGrp="1"/>
          </p:cNvSpPr>
          <p:nvPr>
            <p:ph type="sldNum" sz="quarter" idx="11"/>
          </p:nvPr>
        </p:nvSpPr>
        <p:spPr/>
        <p:txBody>
          <a:bodyPr/>
          <a:lstStyle/>
          <a:p>
            <a:pPr>
              <a:defRPr/>
            </a:pPr>
            <a:fld id="{AD8A1803-9DE3-4EB3-BC11-0E54EC1517AB}" type="slidenum">
              <a:rPr lang="en-US" smtClean="0"/>
              <a:pPr>
                <a:defRPr/>
              </a:pPr>
              <a:t>54</a:t>
            </a:fld>
            <a:endParaRPr lang="en-US"/>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a:extLst>
              <a:ext uri="{FF2B5EF4-FFF2-40B4-BE49-F238E27FC236}">
                <a16:creationId xmlns:a16="http://schemas.microsoft.com/office/drawing/2014/main" id="{1CF1F6DC-C097-469F-BCCA-5B7633DDF860}"/>
              </a:ext>
            </a:extLst>
          </p:cNvPr>
          <p:cNvSpPr>
            <a:spLocks noGrp="1" noChangeArrowheads="1"/>
          </p:cNvSpPr>
          <p:nvPr>
            <p:ph type="title"/>
          </p:nvPr>
        </p:nvSpPr>
        <p:spPr>
          <a:xfrm>
            <a:off x="766763" y="1268760"/>
            <a:ext cx="10334078" cy="4654544"/>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1.3.3  </a:t>
            </a:r>
            <a:r>
              <a:rPr lang="zh-CN" altLang="en-US" sz="2000" b="1" dirty="0">
                <a:latin typeface="+mn-lt"/>
                <a:ea typeface="+mn-ea"/>
                <a:cs typeface="+mn-ea"/>
                <a:sym typeface="+mn-lt"/>
              </a:rPr>
              <a:t>虚拟</a:t>
            </a:r>
            <a:r>
              <a:rPr lang="en-US" altLang="zh-CN" sz="2000" b="1" dirty="0">
                <a:latin typeface="+mn-lt"/>
                <a:ea typeface="+mn-ea"/>
                <a:cs typeface="+mn-ea"/>
                <a:sym typeface="+mn-lt"/>
              </a:rPr>
              <a:t>(Virtual)</a:t>
            </a:r>
            <a:br>
              <a:rPr lang="en-US" altLang="zh-CN" sz="2000" b="1" dirty="0">
                <a:latin typeface="+mn-lt"/>
                <a:ea typeface="+mn-ea"/>
                <a:cs typeface="+mn-ea"/>
                <a:sym typeface="+mn-lt"/>
              </a:rPr>
            </a:br>
            <a:r>
              <a:rPr lang="zh-CN" altLang="en-US" sz="2000" b="1" dirty="0">
                <a:latin typeface="+mn-lt"/>
                <a:ea typeface="+mn-ea"/>
                <a:cs typeface="+mn-ea"/>
                <a:sym typeface="+mn-lt"/>
              </a:rPr>
              <a:t>       </a:t>
            </a:r>
            <a:r>
              <a:rPr lang="en-US" altLang="zh-CN" sz="2000" b="1" dirty="0">
                <a:latin typeface="+mn-lt"/>
                <a:ea typeface="+mn-ea"/>
                <a:cs typeface="+mn-ea"/>
                <a:sym typeface="+mn-lt"/>
              </a:rPr>
              <a:t>2. </a:t>
            </a:r>
            <a:r>
              <a:rPr lang="zh-CN" altLang="en-US" sz="2000" b="1" dirty="0">
                <a:latin typeface="+mn-lt"/>
                <a:ea typeface="+mn-ea"/>
                <a:cs typeface="+mn-ea"/>
                <a:sym typeface="+mn-lt"/>
              </a:rPr>
              <a:t>空分复用技术</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20</a:t>
            </a:r>
            <a:r>
              <a:rPr lang="zh-CN" altLang="en-US" sz="2000" dirty="0">
                <a:latin typeface="+mn-lt"/>
                <a:ea typeface="+mn-ea"/>
                <a:cs typeface="+mn-ea"/>
                <a:sym typeface="+mn-lt"/>
              </a:rPr>
              <a:t>世纪初，电信业中就已使用频分复用技术来提高信道的利用率。它是指将一个频率范围比较宽的信道划分成多个频率范围较窄的信道</a:t>
            </a:r>
            <a:r>
              <a:rPr lang="en-US" altLang="zh-CN" sz="2000" dirty="0">
                <a:latin typeface="+mn-lt"/>
                <a:ea typeface="+mn-ea"/>
                <a:cs typeface="+mn-ea"/>
                <a:sym typeface="+mn-lt"/>
              </a:rPr>
              <a:t>(</a:t>
            </a:r>
            <a:r>
              <a:rPr lang="zh-CN" altLang="en-US" sz="2000" dirty="0">
                <a:latin typeface="+mn-lt"/>
                <a:ea typeface="+mn-ea"/>
                <a:cs typeface="+mn-ea"/>
                <a:sym typeface="+mn-lt"/>
              </a:rPr>
              <a:t>称为频带</a:t>
            </a:r>
            <a:r>
              <a:rPr lang="en-US" altLang="zh-CN" sz="2000" dirty="0">
                <a:latin typeface="+mn-lt"/>
                <a:ea typeface="+mn-ea"/>
                <a:cs typeface="+mn-ea"/>
                <a:sym typeface="+mn-lt"/>
              </a:rPr>
              <a:t>)</a:t>
            </a:r>
            <a:r>
              <a:rPr lang="zh-CN" altLang="en-US" sz="2000" dirty="0">
                <a:latin typeface="+mn-lt"/>
                <a:ea typeface="+mn-ea"/>
                <a:cs typeface="+mn-ea"/>
                <a:sym typeface="+mn-lt"/>
              </a:rPr>
              <a:t>，其中的任何一个频带都仅供一对用户通话。早期的频分复用技术只能将一条物理信道划分为几条到几十条话路，后来又很快发展到成千上万条话路，每条话路供一对用户通话。再后来在计算机中也把空分复用技术用于对</a:t>
            </a:r>
            <a:r>
              <a:rPr lang="zh-CN" altLang="en-US" sz="2000" b="1" dirty="0">
                <a:solidFill>
                  <a:srgbClr val="FF0000"/>
                </a:solidFill>
                <a:latin typeface="+mn-lt"/>
                <a:ea typeface="+mn-ea"/>
                <a:cs typeface="+mn-ea"/>
                <a:sym typeface="+mn-lt"/>
              </a:rPr>
              <a:t>存储空间的管理，用以提高存储空间的利用率</a:t>
            </a:r>
            <a:r>
              <a:rPr lang="zh-CN" altLang="en-US" sz="2000" dirty="0">
                <a:latin typeface="+mn-lt"/>
                <a:ea typeface="+mn-ea"/>
                <a:cs typeface="+mn-ea"/>
                <a:sym typeface="+mn-lt"/>
              </a:rPr>
              <a:t>。 </a:t>
            </a:r>
            <a:br>
              <a:rPr lang="en-US" altLang="zh-CN" sz="2000" dirty="0">
                <a:latin typeface="+mn-lt"/>
                <a:ea typeface="+mn-ea"/>
                <a:cs typeface="+mn-ea"/>
                <a:sym typeface="+mn-lt"/>
              </a:rPr>
            </a:br>
            <a:br>
              <a:rPr lang="en-US" altLang="zh-CN" sz="2000" dirty="0">
                <a:latin typeface="+mn-lt"/>
                <a:ea typeface="+mn-ea"/>
                <a:cs typeface="+mn-ea"/>
                <a:sym typeface="+mn-lt"/>
              </a:rPr>
            </a:br>
            <a:r>
              <a:rPr lang="zh-CN" altLang="en-US" sz="2000" b="1" dirty="0">
                <a:solidFill>
                  <a:srgbClr val="FF0000"/>
                </a:solidFill>
                <a:latin typeface="+mn-lt"/>
                <a:ea typeface="+mn-ea"/>
                <a:cs typeface="+mn-ea"/>
                <a:sym typeface="+mn-lt"/>
              </a:rPr>
              <a:t>虚拟存储技术内存分区域存放多道程序，通过置换功能实现</a:t>
            </a:r>
            <a:r>
              <a:rPr lang="en-US" altLang="zh-CN" sz="2000" b="1" dirty="0">
                <a:solidFill>
                  <a:srgbClr val="FF0000"/>
                </a:solidFill>
                <a:latin typeface="+mn-lt"/>
                <a:ea typeface="+mn-ea"/>
                <a:cs typeface="+mn-ea"/>
                <a:sym typeface="+mn-lt"/>
              </a:rPr>
              <a:t>30MB</a:t>
            </a:r>
            <a:r>
              <a:rPr lang="zh-CN" altLang="en-US" sz="2000" b="1" dirty="0">
                <a:solidFill>
                  <a:srgbClr val="FF0000"/>
                </a:solidFill>
                <a:latin typeface="+mn-lt"/>
                <a:ea typeface="+mn-ea"/>
                <a:cs typeface="+mn-ea"/>
                <a:sym typeface="+mn-lt"/>
              </a:rPr>
              <a:t>内存运行</a:t>
            </a:r>
            <a:r>
              <a:rPr lang="en-US" altLang="zh-CN" sz="2000" b="1" dirty="0">
                <a:solidFill>
                  <a:srgbClr val="FF0000"/>
                </a:solidFill>
                <a:latin typeface="+mn-lt"/>
                <a:ea typeface="+mn-ea"/>
                <a:cs typeface="+mn-ea"/>
                <a:sym typeface="+mn-lt"/>
              </a:rPr>
              <a:t>100MB</a:t>
            </a:r>
            <a:r>
              <a:rPr lang="zh-CN" altLang="en-US" sz="2000" b="1" dirty="0">
                <a:solidFill>
                  <a:srgbClr val="FF0000"/>
                </a:solidFill>
                <a:latin typeface="+mn-lt"/>
                <a:ea typeface="+mn-ea"/>
                <a:cs typeface="+mn-ea"/>
                <a:sym typeface="+mn-lt"/>
              </a:rPr>
              <a:t>应用程序的现象</a:t>
            </a:r>
          </a:p>
        </p:txBody>
      </p:sp>
      <p:sp>
        <p:nvSpPr>
          <p:cNvPr id="4" name="文本框 3">
            <a:extLst>
              <a:ext uri="{FF2B5EF4-FFF2-40B4-BE49-F238E27FC236}">
                <a16:creationId xmlns:a16="http://schemas.microsoft.com/office/drawing/2014/main" id="{E8D25B90-D091-4A89-90C8-EFF57205C870}"/>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1.3 </a:t>
            </a:r>
            <a:r>
              <a:rPr lang="zh-CN" altLang="en-US" sz="3200" b="1" dirty="0">
                <a:latin typeface="+mn-lt"/>
                <a:ea typeface="+mn-ea"/>
                <a:cs typeface="+mn-ea"/>
                <a:sym typeface="+mn-lt"/>
              </a:rPr>
              <a:t>操作系统的基本特性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D494C75F-F4B5-8B4E-BF71-D9801488F869}"/>
              </a:ext>
            </a:extLst>
          </p:cNvPr>
          <p:cNvSpPr>
            <a:spLocks noGrp="1"/>
          </p:cNvSpPr>
          <p:nvPr>
            <p:ph type="sldNum" sz="quarter" idx="11"/>
          </p:nvPr>
        </p:nvSpPr>
        <p:spPr/>
        <p:txBody>
          <a:bodyPr/>
          <a:lstStyle/>
          <a:p>
            <a:pPr>
              <a:defRPr/>
            </a:pPr>
            <a:fld id="{AD8A1803-9DE3-4EB3-BC11-0E54EC1517AB}" type="slidenum">
              <a:rPr lang="en-US" smtClean="0"/>
              <a:pPr>
                <a:defRPr/>
              </a:pPr>
              <a:t>55</a:t>
            </a:fld>
            <a:endParaRPr lang="en-US"/>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a:extLst>
              <a:ext uri="{FF2B5EF4-FFF2-40B4-BE49-F238E27FC236}">
                <a16:creationId xmlns:a16="http://schemas.microsoft.com/office/drawing/2014/main" id="{1CF1F6DC-C097-469F-BCCA-5B7633DDF860}"/>
              </a:ext>
            </a:extLst>
          </p:cNvPr>
          <p:cNvSpPr>
            <a:spLocks noGrp="1" noChangeArrowheads="1"/>
          </p:cNvSpPr>
          <p:nvPr>
            <p:ph type="title"/>
          </p:nvPr>
        </p:nvSpPr>
        <p:spPr>
          <a:xfrm>
            <a:off x="802482" y="2046958"/>
            <a:ext cx="9288462" cy="2243050"/>
          </a:xfrm>
        </p:spPr>
        <p:txBody>
          <a:bodyPr rtlCol="0">
            <a:spAutoFit/>
          </a:bodyPr>
          <a:lstStyle/>
          <a:p>
            <a:pPr eaLnBrk="1" fontAlgn="auto" hangingPunct="1">
              <a:lnSpc>
                <a:spcPct val="150000"/>
              </a:lnSpc>
              <a:spcAft>
                <a:spcPts val="0"/>
              </a:spcAft>
              <a:defRPr/>
            </a:pPr>
            <a:r>
              <a:rPr lang="en-US" altLang="zh-CN" sz="2400" b="1" dirty="0">
                <a:latin typeface="+mn-lt"/>
                <a:ea typeface="+mn-ea"/>
                <a:cs typeface="+mn-ea"/>
                <a:sym typeface="+mn-lt"/>
              </a:rPr>
              <a:t>1.3.3  </a:t>
            </a:r>
            <a:r>
              <a:rPr lang="zh-CN" altLang="en-US" sz="2400" b="1" dirty="0">
                <a:latin typeface="+mn-lt"/>
                <a:ea typeface="+mn-ea"/>
                <a:cs typeface="+mn-ea"/>
                <a:sym typeface="+mn-lt"/>
              </a:rPr>
              <a:t>虚拟</a:t>
            </a:r>
            <a:r>
              <a:rPr lang="en-US" altLang="zh-CN" sz="2400" b="1" dirty="0">
                <a:latin typeface="+mn-lt"/>
                <a:ea typeface="+mn-ea"/>
                <a:cs typeface="+mn-ea"/>
                <a:sym typeface="+mn-lt"/>
              </a:rPr>
              <a:t>(Virtual)</a:t>
            </a:r>
            <a:br>
              <a:rPr lang="en-US" altLang="zh-CN" sz="2400" b="1" dirty="0">
                <a:latin typeface="+mn-lt"/>
                <a:ea typeface="+mn-ea"/>
                <a:cs typeface="+mn-ea"/>
                <a:sym typeface="+mn-lt"/>
              </a:rPr>
            </a:br>
            <a:br>
              <a:rPr lang="en-US" altLang="zh-CN" sz="2400" b="1" dirty="0">
                <a:latin typeface="+mn-lt"/>
                <a:ea typeface="+mn-ea"/>
                <a:cs typeface="+mn-ea"/>
                <a:sym typeface="+mn-lt"/>
              </a:rPr>
            </a:br>
            <a:r>
              <a:rPr lang="zh-CN" altLang="en-US" sz="2400" dirty="0">
                <a:latin typeface="+mn-lt"/>
                <a:ea typeface="+mn-ea"/>
                <a:cs typeface="+mn-ea"/>
                <a:sym typeface="+mn-lt"/>
              </a:rPr>
              <a:t>       虚拟性以并发性和资源共享性为前提。</a:t>
            </a:r>
            <a:br>
              <a:rPr lang="en-US" altLang="zh-CN" sz="2400" dirty="0">
                <a:latin typeface="+mn-lt"/>
                <a:ea typeface="+mn-ea"/>
                <a:cs typeface="+mn-ea"/>
                <a:sym typeface="+mn-lt"/>
              </a:rPr>
            </a:br>
            <a:r>
              <a:rPr lang="zh-CN" altLang="en-US" sz="2400" dirty="0">
                <a:latin typeface="+mn-lt"/>
                <a:ea typeface="+mn-ea"/>
                <a:cs typeface="+mn-ea"/>
                <a:sym typeface="+mn-lt"/>
              </a:rPr>
              <a:t>       解决众多并发进程对有限的系统资源的争用问题。</a:t>
            </a:r>
            <a:endParaRPr lang="zh-CN" altLang="en-US" sz="2400" dirty="0">
              <a:solidFill>
                <a:srgbClr val="FF0000"/>
              </a:solidFill>
              <a:latin typeface="+mn-lt"/>
              <a:ea typeface="+mn-ea"/>
              <a:cs typeface="+mn-ea"/>
              <a:sym typeface="+mn-lt"/>
            </a:endParaRPr>
          </a:p>
        </p:txBody>
      </p:sp>
      <p:sp>
        <p:nvSpPr>
          <p:cNvPr id="4" name="文本框 3">
            <a:extLst>
              <a:ext uri="{FF2B5EF4-FFF2-40B4-BE49-F238E27FC236}">
                <a16:creationId xmlns:a16="http://schemas.microsoft.com/office/drawing/2014/main" id="{E8D25B90-D091-4A89-90C8-EFF57205C870}"/>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1.3 </a:t>
            </a:r>
            <a:r>
              <a:rPr lang="zh-CN" altLang="en-US" sz="3200" b="1" dirty="0">
                <a:latin typeface="+mn-lt"/>
                <a:ea typeface="+mn-ea"/>
                <a:cs typeface="+mn-ea"/>
                <a:sym typeface="+mn-lt"/>
              </a:rPr>
              <a:t>操作系统的基本特性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D494C75F-F4B5-8B4E-BF71-D9801488F869}"/>
              </a:ext>
            </a:extLst>
          </p:cNvPr>
          <p:cNvSpPr>
            <a:spLocks noGrp="1"/>
          </p:cNvSpPr>
          <p:nvPr>
            <p:ph type="sldNum" sz="quarter" idx="11"/>
          </p:nvPr>
        </p:nvSpPr>
        <p:spPr/>
        <p:txBody>
          <a:bodyPr/>
          <a:lstStyle/>
          <a:p>
            <a:pPr>
              <a:defRPr/>
            </a:pPr>
            <a:fld id="{AD8A1803-9DE3-4EB3-BC11-0E54EC1517AB}" type="slidenum">
              <a:rPr lang="en-US" smtClean="0"/>
              <a:pPr>
                <a:defRPr/>
              </a:pPr>
              <a:t>56</a:t>
            </a:fld>
            <a:endParaRPr lang="en-US"/>
          </a:p>
        </p:txBody>
      </p:sp>
    </p:spTree>
    <p:extLst>
      <p:ext uri="{BB962C8B-B14F-4D97-AF65-F5344CB8AC3E}">
        <p14:creationId xmlns:p14="http://schemas.microsoft.com/office/powerpoint/2010/main" val="507914026"/>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a:extLst>
              <a:ext uri="{FF2B5EF4-FFF2-40B4-BE49-F238E27FC236}">
                <a16:creationId xmlns:a16="http://schemas.microsoft.com/office/drawing/2014/main" id="{4A70B471-0F2F-45C2-9837-D8CF797D5883}"/>
              </a:ext>
            </a:extLst>
          </p:cNvPr>
          <p:cNvSpPr>
            <a:spLocks noGrp="1" noChangeArrowheads="1"/>
          </p:cNvSpPr>
          <p:nvPr>
            <p:ph type="title"/>
          </p:nvPr>
        </p:nvSpPr>
        <p:spPr>
          <a:xfrm>
            <a:off x="777272" y="1128817"/>
            <a:ext cx="9711215" cy="3269549"/>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1.3.4  </a:t>
            </a:r>
            <a:r>
              <a:rPr lang="zh-CN" altLang="en-US" sz="2000" b="1" dirty="0">
                <a:latin typeface="+mn-lt"/>
                <a:ea typeface="+mn-ea"/>
                <a:cs typeface="+mn-ea"/>
                <a:sym typeface="+mn-lt"/>
              </a:rPr>
              <a:t>异步</a:t>
            </a:r>
            <a:r>
              <a:rPr lang="en-US" altLang="zh-CN" sz="2000" b="1" dirty="0">
                <a:latin typeface="+mn-lt"/>
                <a:ea typeface="+mn-ea"/>
                <a:cs typeface="+mn-ea"/>
                <a:sym typeface="+mn-lt"/>
              </a:rPr>
              <a:t>(Asynchronism)         </a:t>
            </a:r>
            <a:br>
              <a:rPr lang="en-US" altLang="zh-CN" sz="2000" dirty="0">
                <a:latin typeface="+mn-lt"/>
                <a:ea typeface="+mn-ea"/>
                <a:cs typeface="+mn-ea"/>
                <a:sym typeface="+mn-lt"/>
              </a:rPr>
            </a:br>
            <a:r>
              <a:rPr lang="zh-CN" altLang="en-US" sz="2000" dirty="0">
                <a:latin typeface="+mn-lt"/>
                <a:ea typeface="+mn-ea"/>
                <a:cs typeface="+mn-ea"/>
                <a:sym typeface="+mn-lt"/>
              </a:rPr>
              <a:t>　　在</a:t>
            </a:r>
            <a:r>
              <a:rPr lang="zh-CN" altLang="en-US" sz="2000" b="1" dirty="0">
                <a:solidFill>
                  <a:srgbClr val="FF0000"/>
                </a:solidFill>
                <a:latin typeface="+mn-lt"/>
                <a:ea typeface="+mn-ea"/>
                <a:cs typeface="+mn-ea"/>
                <a:sym typeface="+mn-lt"/>
              </a:rPr>
              <a:t>多道程序</a:t>
            </a:r>
            <a:r>
              <a:rPr lang="zh-CN" altLang="en-US" sz="2000" dirty="0">
                <a:latin typeface="+mn-lt"/>
                <a:ea typeface="+mn-ea"/>
                <a:cs typeface="+mn-ea"/>
                <a:sym typeface="+mn-lt"/>
              </a:rPr>
              <a:t>环境下，系统允许多个进程并发执行。在单处理机环境下，由于系统中只有一台处理机，因而每次只允许一个进程执行，其余进程只能等待。</a:t>
            </a:r>
            <a:br>
              <a:rPr lang="en-US" altLang="zh-CN" sz="2000" dirty="0">
                <a:latin typeface="+mn-lt"/>
                <a:ea typeface="+mn-ea"/>
                <a:cs typeface="+mn-ea"/>
                <a:sym typeface="+mn-lt"/>
              </a:rPr>
            </a:br>
            <a:r>
              <a:rPr lang="zh-CN" altLang="en-US" sz="2000" dirty="0">
                <a:latin typeface="+mn-lt"/>
                <a:ea typeface="+mn-ea"/>
                <a:cs typeface="+mn-ea"/>
                <a:sym typeface="+mn-lt"/>
              </a:rPr>
              <a:t>       当正在执行的进程提出某种资源要求时，如打印请求，而此时打印机正在为其它进程打印，由于</a:t>
            </a:r>
            <a:r>
              <a:rPr lang="zh-CN" altLang="en-US" sz="2000" dirty="0">
                <a:solidFill>
                  <a:srgbClr val="FF0000"/>
                </a:solidFill>
                <a:latin typeface="+mn-lt"/>
                <a:ea typeface="+mn-ea"/>
                <a:cs typeface="+mn-ea"/>
                <a:sym typeface="+mn-lt"/>
              </a:rPr>
              <a:t>打印机属于临界资源</a:t>
            </a:r>
            <a:r>
              <a:rPr lang="zh-CN" altLang="en-US" sz="2000" dirty="0">
                <a:latin typeface="+mn-lt"/>
                <a:ea typeface="+mn-ea"/>
                <a:cs typeface="+mn-ea"/>
                <a:sym typeface="+mn-lt"/>
              </a:rPr>
              <a:t>，因此正在执行的进程必须等待，并释放出处理机，直到打印机空闲，并再次获得处理机时，该进程方能继续执行。</a:t>
            </a:r>
            <a:br>
              <a:rPr lang="en-US" altLang="zh-CN" sz="2000" dirty="0">
                <a:latin typeface="+mn-lt"/>
                <a:ea typeface="+mn-ea"/>
                <a:cs typeface="+mn-ea"/>
                <a:sym typeface="+mn-lt"/>
              </a:rPr>
            </a:br>
            <a:r>
              <a:rPr lang="zh-CN" altLang="en-US" sz="2000" dirty="0">
                <a:latin typeface="+mn-lt"/>
                <a:ea typeface="+mn-ea"/>
                <a:cs typeface="+mn-ea"/>
                <a:sym typeface="+mn-lt"/>
              </a:rPr>
              <a:t>       </a:t>
            </a:r>
          </a:p>
        </p:txBody>
      </p:sp>
      <p:sp>
        <p:nvSpPr>
          <p:cNvPr id="4" name="文本框 3">
            <a:extLst>
              <a:ext uri="{FF2B5EF4-FFF2-40B4-BE49-F238E27FC236}">
                <a16:creationId xmlns:a16="http://schemas.microsoft.com/office/drawing/2014/main" id="{D1083711-5F7B-495D-936D-54C4774D7080}"/>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a:latin typeface="+mn-lt"/>
                <a:ea typeface="+mn-ea"/>
                <a:cs typeface="+mn-ea"/>
                <a:sym typeface="+mn-lt"/>
              </a:rPr>
              <a:t>1.3 </a:t>
            </a:r>
            <a:r>
              <a:rPr lang="zh-CN" altLang="en-US" sz="3200" b="1">
                <a:latin typeface="+mn-lt"/>
                <a:ea typeface="+mn-ea"/>
                <a:cs typeface="+mn-ea"/>
                <a:sym typeface="+mn-lt"/>
              </a:rPr>
              <a:t>操作系统的基本特性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C4302184-16C4-0248-842C-EA40C02FE5F4}"/>
              </a:ext>
            </a:extLst>
          </p:cNvPr>
          <p:cNvSpPr>
            <a:spLocks noGrp="1"/>
          </p:cNvSpPr>
          <p:nvPr>
            <p:ph type="sldNum" sz="quarter" idx="11"/>
          </p:nvPr>
        </p:nvSpPr>
        <p:spPr/>
        <p:txBody>
          <a:bodyPr/>
          <a:lstStyle/>
          <a:p>
            <a:pPr>
              <a:defRPr/>
            </a:pPr>
            <a:fld id="{AD8A1803-9DE3-4EB3-BC11-0E54EC1517AB}" type="slidenum">
              <a:rPr lang="en-US" smtClean="0"/>
              <a:pPr>
                <a:defRPr/>
              </a:pPr>
              <a:t>57</a:t>
            </a:fld>
            <a:endParaRPr lang="en-US"/>
          </a:p>
        </p:txBody>
      </p:sp>
      <p:pic>
        <p:nvPicPr>
          <p:cNvPr id="5" name="Picture 4">
            <a:extLst>
              <a:ext uri="{FF2B5EF4-FFF2-40B4-BE49-F238E27FC236}">
                <a16:creationId xmlns:a16="http://schemas.microsoft.com/office/drawing/2014/main" id="{CE71EB6F-82CE-FF4D-B3DB-401894825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112" y="4101275"/>
            <a:ext cx="4681513" cy="2247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a:extLst>
              <a:ext uri="{FF2B5EF4-FFF2-40B4-BE49-F238E27FC236}">
                <a16:creationId xmlns:a16="http://schemas.microsoft.com/office/drawing/2014/main" id="{4A70B471-0F2F-45C2-9837-D8CF797D5883}"/>
              </a:ext>
            </a:extLst>
          </p:cNvPr>
          <p:cNvSpPr>
            <a:spLocks noGrp="1" noChangeArrowheads="1"/>
          </p:cNvSpPr>
          <p:nvPr>
            <p:ph type="title"/>
          </p:nvPr>
        </p:nvSpPr>
        <p:spPr>
          <a:xfrm>
            <a:off x="911424" y="922481"/>
            <a:ext cx="9937104" cy="5013039"/>
          </a:xfrm>
        </p:spPr>
        <p:txBody>
          <a:bodyPr wrap="square" rtlCol="0">
            <a:spAutoFit/>
          </a:bodyPr>
          <a:lstStyle/>
          <a:p>
            <a:pPr eaLnBrk="1" fontAlgn="auto" hangingPunct="1">
              <a:lnSpc>
                <a:spcPct val="150000"/>
              </a:lnSpc>
              <a:spcAft>
                <a:spcPts val="0"/>
              </a:spcAft>
              <a:defRPr/>
            </a:pPr>
            <a:r>
              <a:rPr lang="en-US" altLang="zh-CN" sz="2400" b="1" dirty="0">
                <a:latin typeface="+mn-lt"/>
                <a:ea typeface="+mn-ea"/>
                <a:cs typeface="+mn-ea"/>
                <a:sym typeface="+mn-lt"/>
              </a:rPr>
              <a:t>1.3.4  </a:t>
            </a:r>
            <a:r>
              <a:rPr lang="zh-CN" altLang="en-US" sz="2400" b="1" dirty="0">
                <a:latin typeface="+mn-lt"/>
                <a:ea typeface="+mn-ea"/>
                <a:cs typeface="+mn-ea"/>
                <a:sym typeface="+mn-lt"/>
              </a:rPr>
              <a:t>异步</a:t>
            </a:r>
            <a:r>
              <a:rPr lang="en-US" altLang="zh-CN" sz="2400" b="1" dirty="0">
                <a:latin typeface="+mn-lt"/>
                <a:ea typeface="+mn-ea"/>
                <a:cs typeface="+mn-ea"/>
                <a:sym typeface="+mn-lt"/>
              </a:rPr>
              <a:t>(Asynchronism)  </a:t>
            </a:r>
            <a:br>
              <a:rPr lang="en-US" altLang="zh-CN" sz="2400" b="1" dirty="0">
                <a:latin typeface="+mn-lt"/>
                <a:ea typeface="+mn-ea"/>
                <a:cs typeface="+mn-ea"/>
                <a:sym typeface="+mn-lt"/>
              </a:rPr>
            </a:br>
            <a:br>
              <a:rPr lang="en-US" altLang="zh-CN" sz="2400" b="1" dirty="0">
                <a:latin typeface="+mn-lt"/>
                <a:ea typeface="+mn-ea"/>
                <a:cs typeface="+mn-ea"/>
                <a:sym typeface="+mn-lt"/>
              </a:rPr>
            </a:br>
            <a:r>
              <a:rPr lang="zh-CN" altLang="en-US" sz="2400" b="1" dirty="0">
                <a:latin typeface="+mn-lt"/>
                <a:ea typeface="+mn-ea"/>
                <a:cs typeface="+mn-ea"/>
                <a:sym typeface="+mn-lt"/>
              </a:rPr>
              <a:t>       </a:t>
            </a:r>
            <a:r>
              <a:rPr lang="zh-CN" altLang="en-US" sz="2400" dirty="0">
                <a:cs typeface="+mn-ea"/>
                <a:sym typeface="+mn-lt"/>
              </a:rPr>
              <a:t>可见，由于资源等因素的限制，使进程的执行通常都不可能“一气呵成”，而是以</a:t>
            </a:r>
            <a:r>
              <a:rPr lang="zh-CN" altLang="en-US" sz="2400" b="1" dirty="0">
                <a:solidFill>
                  <a:srgbClr val="FF0000"/>
                </a:solidFill>
                <a:cs typeface="+mn-ea"/>
                <a:sym typeface="+mn-lt"/>
              </a:rPr>
              <a:t>“停停走走”</a:t>
            </a:r>
            <a:r>
              <a:rPr lang="zh-CN" altLang="en-US" sz="2400" dirty="0">
                <a:cs typeface="+mn-ea"/>
                <a:sym typeface="+mn-lt"/>
              </a:rPr>
              <a:t>的方式运行。</a:t>
            </a:r>
            <a:br>
              <a:rPr lang="en-US" altLang="zh-CN" sz="2400" dirty="0">
                <a:cs typeface="+mn-ea"/>
                <a:sym typeface="+mn-lt"/>
              </a:rPr>
            </a:br>
            <a:br>
              <a:rPr lang="en-US" altLang="zh-CN" sz="2400" dirty="0">
                <a:cs typeface="+mn-ea"/>
                <a:sym typeface="+mn-lt"/>
              </a:rPr>
            </a:br>
            <a:r>
              <a:rPr lang="zh-CN" altLang="en-US" sz="2400" dirty="0">
                <a:cs typeface="+mn-ea"/>
                <a:sym typeface="+mn-lt"/>
              </a:rPr>
              <a:t>       </a:t>
            </a:r>
            <a:r>
              <a:rPr lang="zh-CN" altLang="en-US" sz="2400" b="1" dirty="0">
                <a:cs typeface="+mn-ea"/>
                <a:sym typeface="+mn-lt"/>
              </a:rPr>
              <a:t>进程的异步性：进程以人们不可预知的速度向前推进。多次执行、结果相同。</a:t>
            </a:r>
            <a:br>
              <a:rPr lang="en-US" altLang="zh-CN" sz="2400" dirty="0">
                <a:cs typeface="+mn-ea"/>
                <a:sym typeface="+mn-lt"/>
              </a:rPr>
            </a:br>
            <a:br>
              <a:rPr lang="en-US" altLang="zh-CN" sz="2400" dirty="0">
                <a:latin typeface="+mn-lt"/>
                <a:ea typeface="+mn-ea"/>
                <a:cs typeface="+mn-ea"/>
                <a:sym typeface="+mn-lt"/>
              </a:rPr>
            </a:br>
            <a:r>
              <a:rPr lang="zh-CN" altLang="en-US" sz="2400" dirty="0">
                <a:latin typeface="+mn-lt"/>
                <a:ea typeface="+mn-ea"/>
                <a:cs typeface="+mn-ea"/>
                <a:sym typeface="+mn-lt"/>
              </a:rPr>
              <a:t>　　异步性是并发性和资源共享性的必然结果。</a:t>
            </a:r>
          </a:p>
        </p:txBody>
      </p:sp>
      <p:sp>
        <p:nvSpPr>
          <p:cNvPr id="4" name="文本框 3">
            <a:extLst>
              <a:ext uri="{FF2B5EF4-FFF2-40B4-BE49-F238E27FC236}">
                <a16:creationId xmlns:a16="http://schemas.microsoft.com/office/drawing/2014/main" id="{D1083711-5F7B-495D-936D-54C4774D7080}"/>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1.3 </a:t>
            </a:r>
            <a:r>
              <a:rPr lang="zh-CN" altLang="en-US" sz="3200" b="1" dirty="0">
                <a:latin typeface="+mn-lt"/>
                <a:ea typeface="+mn-ea"/>
                <a:cs typeface="+mn-ea"/>
                <a:sym typeface="+mn-lt"/>
              </a:rPr>
              <a:t>操作系统的基本特性 </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C4302184-16C4-0248-842C-EA40C02FE5F4}"/>
              </a:ext>
            </a:extLst>
          </p:cNvPr>
          <p:cNvSpPr>
            <a:spLocks noGrp="1"/>
          </p:cNvSpPr>
          <p:nvPr>
            <p:ph type="sldNum" sz="quarter" idx="11"/>
          </p:nvPr>
        </p:nvSpPr>
        <p:spPr/>
        <p:txBody>
          <a:bodyPr/>
          <a:lstStyle/>
          <a:p>
            <a:pPr>
              <a:defRPr/>
            </a:pPr>
            <a:fld id="{AD8A1803-9DE3-4EB3-BC11-0E54EC1517AB}" type="slidenum">
              <a:rPr lang="en-US" smtClean="0"/>
              <a:pPr>
                <a:defRPr/>
              </a:pPr>
              <a:t>58</a:t>
            </a:fld>
            <a:endParaRPr lang="en-US"/>
          </a:p>
        </p:txBody>
      </p:sp>
    </p:spTree>
    <p:extLst>
      <p:ext uri="{BB962C8B-B14F-4D97-AF65-F5344CB8AC3E}">
        <p14:creationId xmlns:p14="http://schemas.microsoft.com/office/powerpoint/2010/main" val="2142676721"/>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a:extLst>
              <a:ext uri="{FF2B5EF4-FFF2-40B4-BE49-F238E27FC236}">
                <a16:creationId xmlns:a16="http://schemas.microsoft.com/office/drawing/2014/main" id="{A257640B-3F36-4223-9AD2-132CA5AF39EC}"/>
              </a:ext>
            </a:extLst>
          </p:cNvPr>
          <p:cNvSpPr>
            <a:spLocks noGrp="1" noChangeArrowheads="1"/>
          </p:cNvSpPr>
          <p:nvPr>
            <p:ph type="title"/>
          </p:nvPr>
        </p:nvSpPr>
        <p:spPr>
          <a:xfrm>
            <a:off x="839788" y="1484313"/>
            <a:ext cx="9550400" cy="3456855"/>
          </a:xfrm>
        </p:spPr>
        <p:txBody>
          <a:bodyPr rtlCol="0">
            <a:noAutofit/>
          </a:bodyPr>
          <a:lstStyle/>
          <a:p>
            <a:pPr indent="457200" eaLnBrk="1" fontAlgn="auto" hangingPunct="1">
              <a:lnSpc>
                <a:spcPct val="150000"/>
              </a:lnSpc>
              <a:spcAft>
                <a:spcPts val="0"/>
              </a:spcAft>
              <a:defRPr/>
            </a:pPr>
            <a:r>
              <a:rPr lang="zh-CN" altLang="en-US" sz="2400" dirty="0">
                <a:latin typeface="+mn-lt"/>
                <a:ea typeface="+mn-ea"/>
                <a:cs typeface="+mn-ea"/>
                <a:sym typeface="+mn-lt"/>
              </a:rPr>
              <a:t> 引入</a:t>
            </a:r>
            <a:r>
              <a:rPr lang="en-US" altLang="zh-CN" sz="2400" dirty="0">
                <a:latin typeface="+mn-lt"/>
                <a:ea typeface="+mn-ea"/>
                <a:cs typeface="+mn-ea"/>
                <a:sym typeface="+mn-lt"/>
              </a:rPr>
              <a:t>OS</a:t>
            </a:r>
            <a:r>
              <a:rPr lang="zh-CN" altLang="en-US" sz="2400" dirty="0">
                <a:latin typeface="+mn-lt"/>
                <a:ea typeface="+mn-ea"/>
                <a:cs typeface="+mn-ea"/>
                <a:sym typeface="+mn-lt"/>
              </a:rPr>
              <a:t>的主要目的是，为多道程序的运行提供良好的运行环境，以保证多道程序能有条不紊地、高效地运行，并能最大程度地提高系统中各种资源的利用率，方便用户的使用。为此，在传统的</a:t>
            </a:r>
            <a:r>
              <a:rPr lang="en-US" altLang="zh-CN" sz="2400" dirty="0">
                <a:latin typeface="+mn-lt"/>
                <a:ea typeface="+mn-ea"/>
                <a:cs typeface="+mn-ea"/>
                <a:sym typeface="+mn-lt"/>
              </a:rPr>
              <a:t>OS</a:t>
            </a:r>
            <a:r>
              <a:rPr lang="zh-CN" altLang="en-US" sz="2400" dirty="0">
                <a:latin typeface="+mn-lt"/>
                <a:ea typeface="+mn-ea"/>
                <a:cs typeface="+mn-ea"/>
                <a:sym typeface="+mn-lt"/>
              </a:rPr>
              <a:t>中应具有</a:t>
            </a:r>
            <a:r>
              <a:rPr lang="zh-CN" altLang="en-US" sz="2400" b="1" dirty="0">
                <a:solidFill>
                  <a:srgbClr val="FF0000"/>
                </a:solidFill>
                <a:latin typeface="+mn-lt"/>
                <a:ea typeface="+mn-ea"/>
                <a:cs typeface="+mn-ea"/>
                <a:sym typeface="+mn-lt"/>
              </a:rPr>
              <a:t>处理机管理</a:t>
            </a:r>
            <a:r>
              <a:rPr lang="zh-CN" altLang="en-US" sz="2400" dirty="0">
                <a:latin typeface="+mn-lt"/>
                <a:ea typeface="+mn-ea"/>
                <a:cs typeface="+mn-ea"/>
                <a:sym typeface="+mn-lt"/>
              </a:rPr>
              <a:t>、</a:t>
            </a:r>
            <a:r>
              <a:rPr lang="zh-CN" altLang="en-US" sz="2400" b="1" dirty="0">
                <a:solidFill>
                  <a:srgbClr val="FF0000"/>
                </a:solidFill>
                <a:latin typeface="+mn-lt"/>
                <a:ea typeface="+mn-ea"/>
                <a:cs typeface="+mn-ea"/>
                <a:sym typeface="+mn-lt"/>
              </a:rPr>
              <a:t>存储器管理</a:t>
            </a:r>
            <a:r>
              <a:rPr lang="zh-CN" altLang="en-US" sz="2400" dirty="0">
                <a:latin typeface="+mn-lt"/>
                <a:ea typeface="+mn-ea"/>
                <a:cs typeface="+mn-ea"/>
                <a:sym typeface="+mn-lt"/>
              </a:rPr>
              <a:t>、</a:t>
            </a:r>
            <a:r>
              <a:rPr lang="zh-CN" altLang="en-US" sz="2400" b="1" dirty="0">
                <a:solidFill>
                  <a:srgbClr val="FF0000"/>
                </a:solidFill>
                <a:latin typeface="+mn-lt"/>
                <a:ea typeface="+mn-ea"/>
                <a:cs typeface="+mn-ea"/>
                <a:sym typeface="+mn-lt"/>
              </a:rPr>
              <a:t>设备管理</a:t>
            </a:r>
            <a:r>
              <a:rPr lang="zh-CN" altLang="en-US" sz="2400" dirty="0">
                <a:latin typeface="+mn-lt"/>
                <a:ea typeface="+mn-ea"/>
                <a:cs typeface="+mn-ea"/>
                <a:sym typeface="+mn-lt"/>
              </a:rPr>
              <a:t>和</a:t>
            </a:r>
            <a:r>
              <a:rPr lang="zh-CN" altLang="en-US" sz="2400" b="1" dirty="0">
                <a:solidFill>
                  <a:srgbClr val="FF0000"/>
                </a:solidFill>
                <a:latin typeface="+mn-lt"/>
                <a:ea typeface="+mn-ea"/>
                <a:cs typeface="+mn-ea"/>
                <a:sym typeface="+mn-lt"/>
              </a:rPr>
              <a:t>文件管理</a:t>
            </a:r>
            <a:r>
              <a:rPr lang="zh-CN" altLang="en-US" sz="2400" dirty="0">
                <a:latin typeface="+mn-lt"/>
                <a:ea typeface="+mn-ea"/>
                <a:cs typeface="+mn-ea"/>
                <a:sym typeface="+mn-lt"/>
              </a:rPr>
              <a:t>等基本功能。此外，为了方便用户使用</a:t>
            </a:r>
            <a:r>
              <a:rPr lang="en-US" altLang="zh-CN" sz="2400" dirty="0">
                <a:latin typeface="+mn-lt"/>
                <a:ea typeface="+mn-ea"/>
                <a:cs typeface="+mn-ea"/>
                <a:sym typeface="+mn-lt"/>
              </a:rPr>
              <a:t>OS</a:t>
            </a:r>
            <a:r>
              <a:rPr lang="zh-CN" altLang="en-US" sz="2400" dirty="0">
                <a:latin typeface="+mn-lt"/>
                <a:ea typeface="+mn-ea"/>
                <a:cs typeface="+mn-ea"/>
                <a:sym typeface="+mn-lt"/>
              </a:rPr>
              <a:t>，还需向用户提供方便的用户接口。</a:t>
            </a:r>
          </a:p>
        </p:txBody>
      </p:sp>
      <p:sp>
        <p:nvSpPr>
          <p:cNvPr id="4" name="文本框 3">
            <a:extLst>
              <a:ext uri="{FF2B5EF4-FFF2-40B4-BE49-F238E27FC236}">
                <a16:creationId xmlns:a16="http://schemas.microsoft.com/office/drawing/2014/main" id="{171D13ED-9DC3-4A7D-B8E4-358E79D08049}"/>
              </a:ext>
            </a:extLst>
          </p:cNvPr>
          <p:cNvSpPr txBox="1"/>
          <p:nvPr/>
        </p:nvSpPr>
        <p:spPr>
          <a:xfrm>
            <a:off x="2508250" y="260350"/>
            <a:ext cx="5929313" cy="708025"/>
          </a:xfrm>
          <a:prstGeom prst="rect">
            <a:avLst/>
          </a:prstGeom>
          <a:noFill/>
        </p:spPr>
        <p:txBody>
          <a:bodyPr>
            <a:spAutoFit/>
          </a:bodyPr>
          <a:lstStyle/>
          <a:p>
            <a:pPr eaLnBrk="1" fontAlgn="auto" hangingPunct="1">
              <a:spcBef>
                <a:spcPts val="0"/>
              </a:spcBef>
              <a:spcAft>
                <a:spcPts val="0"/>
              </a:spcAft>
              <a:defRPr/>
            </a:pPr>
            <a:r>
              <a:rPr lang="en-US" altLang="zh-CN" sz="4000" b="1" dirty="0">
                <a:solidFill>
                  <a:prstClr val="black"/>
                </a:solidFill>
                <a:latin typeface="+mn-lt"/>
                <a:ea typeface="+mn-ea"/>
                <a:cs typeface="+mn-ea"/>
                <a:sym typeface="+mn-lt"/>
              </a:rPr>
              <a:t>1.4  </a:t>
            </a:r>
            <a:r>
              <a:rPr lang="zh-CN" altLang="en-US" sz="4000" b="1" dirty="0">
                <a:solidFill>
                  <a:prstClr val="black"/>
                </a:solidFill>
                <a:latin typeface="+mn-lt"/>
                <a:ea typeface="+mn-ea"/>
                <a:cs typeface="+mn-ea"/>
                <a:sym typeface="+mn-lt"/>
              </a:rPr>
              <a:t>操作系统的主要功能</a:t>
            </a:r>
            <a:endParaRPr lang="zh-CN" altLang="en-US" sz="4000" dirty="0">
              <a:latin typeface="+mn-lt"/>
              <a:ea typeface="+mn-ea"/>
              <a:cs typeface="+mn-ea"/>
              <a:sym typeface="+mn-lt"/>
            </a:endParaRPr>
          </a:p>
        </p:txBody>
      </p:sp>
      <p:sp>
        <p:nvSpPr>
          <p:cNvPr id="3" name="灯片编号占位符 2">
            <a:extLst>
              <a:ext uri="{FF2B5EF4-FFF2-40B4-BE49-F238E27FC236}">
                <a16:creationId xmlns:a16="http://schemas.microsoft.com/office/drawing/2014/main" id="{1DCE438D-DAB3-3B4A-821C-13DABE138A2E}"/>
              </a:ext>
            </a:extLst>
          </p:cNvPr>
          <p:cNvSpPr>
            <a:spLocks noGrp="1"/>
          </p:cNvSpPr>
          <p:nvPr>
            <p:ph type="sldNum" sz="quarter" idx="11"/>
          </p:nvPr>
        </p:nvSpPr>
        <p:spPr/>
        <p:txBody>
          <a:bodyPr/>
          <a:lstStyle/>
          <a:p>
            <a:pPr>
              <a:defRPr/>
            </a:pPr>
            <a:fld id="{AD8A1803-9DE3-4EB3-BC11-0E54EC1517AB}" type="slidenum">
              <a:rPr lang="en-US" smtClean="0"/>
              <a:pPr>
                <a:defRPr/>
              </a:pPr>
              <a:t>59</a:t>
            </a:fld>
            <a:endParaRPr lang="en-US"/>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a:extLst>
              <a:ext uri="{FF2B5EF4-FFF2-40B4-BE49-F238E27FC236}">
                <a16:creationId xmlns:a16="http://schemas.microsoft.com/office/drawing/2014/main" id="{A2B4D8AD-075D-46AA-BDE4-CA17BC8D3C1D}"/>
              </a:ext>
            </a:extLst>
          </p:cNvPr>
          <p:cNvSpPr>
            <a:spLocks noGrp="1" noChangeArrowheads="1"/>
          </p:cNvSpPr>
          <p:nvPr>
            <p:ph type="title"/>
          </p:nvPr>
        </p:nvSpPr>
        <p:spPr>
          <a:xfrm>
            <a:off x="839788" y="1171966"/>
            <a:ext cx="9288462" cy="4459041"/>
          </a:xfrm>
        </p:spPr>
        <p:txBody>
          <a:bodyPr rtlCol="0">
            <a:spAutoFit/>
          </a:bodyPr>
          <a:lstStyle/>
          <a:p>
            <a:pPr eaLnBrk="1" fontAlgn="auto" hangingPunct="1">
              <a:lnSpc>
                <a:spcPct val="150000"/>
              </a:lnSpc>
              <a:spcAft>
                <a:spcPts val="0"/>
              </a:spcAft>
              <a:defRPr/>
            </a:pPr>
            <a:r>
              <a:rPr lang="en-US" altLang="zh-CN" sz="2400" b="1" dirty="0">
                <a:latin typeface="+mn-lt"/>
                <a:ea typeface="+mn-ea"/>
                <a:cs typeface="+mn-ea"/>
                <a:sym typeface="+mn-lt"/>
              </a:rPr>
              <a:t>1.1.1  </a:t>
            </a:r>
            <a:r>
              <a:rPr lang="zh-CN" altLang="en-US" sz="2400" b="1" dirty="0">
                <a:latin typeface="+mn-lt"/>
                <a:ea typeface="+mn-ea"/>
                <a:cs typeface="+mn-ea"/>
                <a:sym typeface="+mn-lt"/>
              </a:rPr>
              <a:t>操作系统的目标</a:t>
            </a:r>
            <a:br>
              <a:rPr lang="zh-CN" altLang="en-US" sz="2400" b="1" dirty="0">
                <a:latin typeface="+mn-lt"/>
                <a:ea typeface="+mn-ea"/>
                <a:cs typeface="+mn-ea"/>
                <a:sym typeface="+mn-lt"/>
              </a:rPr>
            </a:br>
            <a:r>
              <a:rPr lang="zh-CN" altLang="en-US" sz="2400" b="1" dirty="0">
                <a:latin typeface="+mn-lt"/>
                <a:ea typeface="+mn-ea"/>
                <a:cs typeface="+mn-ea"/>
                <a:sym typeface="+mn-lt"/>
              </a:rPr>
              <a:t>　　</a:t>
            </a:r>
            <a:r>
              <a:rPr lang="en-US" altLang="zh-CN" sz="2400" b="1" dirty="0">
                <a:latin typeface="+mn-lt"/>
                <a:ea typeface="+mn-ea"/>
                <a:cs typeface="+mn-ea"/>
                <a:sym typeface="+mn-lt"/>
              </a:rPr>
              <a:t>1. </a:t>
            </a:r>
            <a:r>
              <a:rPr lang="zh-CN" altLang="en-US" sz="2400" b="1" dirty="0">
                <a:latin typeface="+mn-lt"/>
                <a:ea typeface="+mn-ea"/>
                <a:cs typeface="+mn-ea"/>
                <a:sym typeface="+mn-lt"/>
              </a:rPr>
              <a:t>方便性</a:t>
            </a:r>
            <a:br>
              <a:rPr lang="zh-CN" altLang="en-US" sz="2400" b="1" dirty="0">
                <a:latin typeface="+mn-lt"/>
                <a:ea typeface="+mn-ea"/>
                <a:cs typeface="+mn-ea"/>
                <a:sym typeface="+mn-lt"/>
              </a:rPr>
            </a:br>
            <a:r>
              <a:rPr lang="zh-CN" altLang="en-US" sz="2400" b="1" dirty="0">
                <a:latin typeface="+mn-lt"/>
                <a:ea typeface="+mn-ea"/>
                <a:cs typeface="+mn-ea"/>
                <a:sym typeface="+mn-lt"/>
              </a:rPr>
              <a:t>　　</a:t>
            </a:r>
            <a:r>
              <a:rPr lang="en-US" altLang="zh-CN" sz="2400" b="1" dirty="0">
                <a:latin typeface="+mn-lt"/>
                <a:ea typeface="+mn-ea"/>
                <a:cs typeface="+mn-ea"/>
                <a:sym typeface="+mn-lt"/>
              </a:rPr>
              <a:t>2. </a:t>
            </a:r>
            <a:r>
              <a:rPr lang="zh-CN" altLang="en-US" sz="2400" b="1" dirty="0">
                <a:latin typeface="+mn-lt"/>
                <a:ea typeface="+mn-ea"/>
                <a:cs typeface="+mn-ea"/>
                <a:sym typeface="+mn-lt"/>
              </a:rPr>
              <a:t>有效性 </a:t>
            </a:r>
            <a:br>
              <a:rPr lang="en-US" altLang="zh-CN" sz="2400" b="1" dirty="0">
                <a:latin typeface="+mn-lt"/>
                <a:ea typeface="+mn-ea"/>
                <a:cs typeface="+mn-ea"/>
                <a:sym typeface="+mn-lt"/>
              </a:rPr>
            </a:br>
            <a:r>
              <a:rPr lang="en-US" altLang="zh-CN" sz="2400" b="1" dirty="0">
                <a:latin typeface="+mn-lt"/>
                <a:ea typeface="+mn-ea"/>
                <a:cs typeface="+mn-ea"/>
                <a:sym typeface="+mn-lt"/>
              </a:rPr>
              <a:t>	</a:t>
            </a:r>
            <a:r>
              <a:rPr lang="zh-CN" altLang="en-US" sz="2400" b="1" dirty="0">
                <a:latin typeface="+mn-lt"/>
                <a:ea typeface="+mn-ea"/>
                <a:cs typeface="+mn-ea"/>
                <a:sym typeface="+mn-lt"/>
              </a:rPr>
              <a:t>提高系统资源利用率和吞吐量</a:t>
            </a:r>
            <a:br>
              <a:rPr lang="zh-CN" altLang="en-US" sz="2400" b="1" dirty="0">
                <a:latin typeface="+mn-lt"/>
                <a:ea typeface="+mn-ea"/>
                <a:cs typeface="+mn-ea"/>
                <a:sym typeface="+mn-lt"/>
              </a:rPr>
            </a:br>
            <a:r>
              <a:rPr lang="zh-CN" altLang="en-US" sz="2400" b="1" dirty="0">
                <a:latin typeface="+mn-lt"/>
                <a:ea typeface="+mn-ea"/>
                <a:cs typeface="+mn-ea"/>
                <a:sym typeface="+mn-lt"/>
              </a:rPr>
              <a:t>　　</a:t>
            </a:r>
            <a:r>
              <a:rPr lang="en-US" altLang="zh-CN" sz="2400" b="1" dirty="0">
                <a:latin typeface="+mn-lt"/>
                <a:ea typeface="+mn-ea"/>
                <a:cs typeface="+mn-ea"/>
                <a:sym typeface="+mn-lt"/>
              </a:rPr>
              <a:t>3. </a:t>
            </a:r>
            <a:r>
              <a:rPr lang="zh-CN" altLang="en-US" sz="2400" b="1" dirty="0">
                <a:latin typeface="+mn-lt"/>
                <a:ea typeface="+mn-ea"/>
                <a:cs typeface="+mn-ea"/>
                <a:sym typeface="+mn-lt"/>
              </a:rPr>
              <a:t>可扩充性</a:t>
            </a:r>
            <a:br>
              <a:rPr lang="en-US" altLang="zh-CN" sz="2400" b="1" dirty="0">
                <a:latin typeface="+mn-lt"/>
                <a:ea typeface="+mn-ea"/>
                <a:cs typeface="+mn-ea"/>
                <a:sym typeface="+mn-lt"/>
              </a:rPr>
            </a:br>
            <a:r>
              <a:rPr lang="en-US" altLang="zh-CN" sz="2400" b="1" dirty="0">
                <a:latin typeface="+mn-lt"/>
                <a:ea typeface="+mn-ea"/>
                <a:cs typeface="+mn-ea"/>
                <a:sym typeface="+mn-lt"/>
              </a:rPr>
              <a:t>	</a:t>
            </a:r>
            <a:r>
              <a:rPr lang="zh-CN" altLang="en-US" sz="2400" b="1" dirty="0">
                <a:latin typeface="+mn-lt"/>
                <a:ea typeface="+mn-ea"/>
                <a:cs typeface="+mn-ea"/>
                <a:sym typeface="+mn-lt"/>
              </a:rPr>
              <a:t>无结构</a:t>
            </a:r>
            <a:r>
              <a:rPr lang="en-US" altLang="zh-CN" sz="2400" b="1" dirty="0">
                <a:latin typeface="+mn-lt"/>
                <a:ea typeface="+mn-ea"/>
                <a:cs typeface="+mn-ea"/>
                <a:sym typeface="+mn-lt"/>
              </a:rPr>
              <a:t>-&gt;</a:t>
            </a:r>
            <a:r>
              <a:rPr lang="zh-CN" altLang="en-US" sz="2400" b="1" dirty="0">
                <a:latin typeface="+mn-lt"/>
                <a:ea typeface="+mn-ea"/>
                <a:cs typeface="+mn-ea"/>
                <a:sym typeface="+mn-lt"/>
              </a:rPr>
              <a:t>模块化结构</a:t>
            </a:r>
            <a:r>
              <a:rPr lang="en-US" altLang="zh-CN" sz="2400" b="1" dirty="0">
                <a:latin typeface="+mn-lt"/>
                <a:ea typeface="+mn-ea"/>
                <a:cs typeface="+mn-ea"/>
                <a:sym typeface="+mn-lt"/>
              </a:rPr>
              <a:t>-&gt;</a:t>
            </a:r>
            <a:r>
              <a:rPr lang="zh-CN" altLang="en-US" sz="2400" b="1" dirty="0">
                <a:latin typeface="+mn-lt"/>
                <a:ea typeface="+mn-ea"/>
                <a:cs typeface="+mn-ea"/>
                <a:sym typeface="+mn-lt"/>
              </a:rPr>
              <a:t>层次化结构</a:t>
            </a:r>
            <a:r>
              <a:rPr lang="en-US" altLang="zh-CN" sz="2400" b="1" dirty="0">
                <a:latin typeface="+mn-lt"/>
                <a:ea typeface="+mn-ea"/>
                <a:cs typeface="+mn-ea"/>
                <a:sym typeface="+mn-lt"/>
              </a:rPr>
              <a:t>-&gt;</a:t>
            </a:r>
            <a:r>
              <a:rPr lang="zh-CN" altLang="en-US" sz="2400" b="1" dirty="0">
                <a:latin typeface="+mn-lt"/>
                <a:ea typeface="+mn-ea"/>
                <a:cs typeface="+mn-ea"/>
                <a:sym typeface="+mn-lt"/>
              </a:rPr>
              <a:t>微内核结构</a:t>
            </a:r>
            <a:br>
              <a:rPr lang="zh-CN" altLang="en-US" sz="2400" b="1" dirty="0">
                <a:latin typeface="+mn-lt"/>
                <a:ea typeface="+mn-ea"/>
                <a:cs typeface="+mn-ea"/>
                <a:sym typeface="+mn-lt"/>
              </a:rPr>
            </a:br>
            <a:r>
              <a:rPr lang="zh-CN" altLang="en-US" sz="2400" b="1" dirty="0">
                <a:latin typeface="+mn-lt"/>
                <a:ea typeface="+mn-ea"/>
                <a:cs typeface="+mn-ea"/>
                <a:sym typeface="+mn-lt"/>
              </a:rPr>
              <a:t>　　</a:t>
            </a:r>
            <a:r>
              <a:rPr lang="en-US" altLang="zh-CN" sz="2400" b="1" dirty="0">
                <a:latin typeface="+mn-lt"/>
                <a:ea typeface="+mn-ea"/>
                <a:cs typeface="+mn-ea"/>
                <a:sym typeface="+mn-lt"/>
              </a:rPr>
              <a:t>4. </a:t>
            </a:r>
            <a:r>
              <a:rPr lang="zh-CN" altLang="en-US" sz="2400" b="1" dirty="0">
                <a:latin typeface="+mn-lt"/>
                <a:ea typeface="+mn-ea"/>
                <a:cs typeface="+mn-ea"/>
                <a:sym typeface="+mn-lt"/>
              </a:rPr>
              <a:t>开放性</a:t>
            </a:r>
            <a:br>
              <a:rPr lang="en-US" altLang="zh-CN" sz="2400" b="1" dirty="0">
                <a:latin typeface="+mn-lt"/>
                <a:ea typeface="+mn-ea"/>
                <a:cs typeface="+mn-ea"/>
                <a:sym typeface="+mn-lt"/>
              </a:rPr>
            </a:br>
            <a:r>
              <a:rPr lang="en-US" altLang="zh-CN" sz="2400" b="1" dirty="0">
                <a:latin typeface="+mn-lt"/>
                <a:ea typeface="+mn-ea"/>
                <a:cs typeface="+mn-ea"/>
                <a:sym typeface="+mn-lt"/>
              </a:rPr>
              <a:t>	</a:t>
            </a:r>
            <a:r>
              <a:rPr lang="zh-CN" altLang="en-US" sz="2400" b="1" dirty="0">
                <a:latin typeface="+mn-lt"/>
                <a:ea typeface="+mn-ea"/>
                <a:cs typeface="+mn-ea"/>
                <a:sym typeface="+mn-lt"/>
              </a:rPr>
              <a:t>系统遵循世界标准，与其它厂家软硬件相互兼容</a:t>
            </a:r>
          </a:p>
        </p:txBody>
      </p:sp>
      <p:sp>
        <p:nvSpPr>
          <p:cNvPr id="4" name="文本框 3">
            <a:extLst>
              <a:ext uri="{FF2B5EF4-FFF2-40B4-BE49-F238E27FC236}">
                <a16:creationId xmlns:a16="http://schemas.microsoft.com/office/drawing/2014/main" id="{D525B964-D582-4AA3-A1C9-8382F532D856}"/>
              </a:ext>
            </a:extLst>
          </p:cNvPr>
          <p:cNvSpPr txBox="1"/>
          <p:nvPr/>
        </p:nvSpPr>
        <p:spPr>
          <a:xfrm>
            <a:off x="766763" y="188913"/>
            <a:ext cx="6192837"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1.1  </a:t>
            </a:r>
            <a:r>
              <a:rPr lang="zh-CN" altLang="en-US" sz="3200" b="1" dirty="0">
                <a:latin typeface="+mn-lt"/>
                <a:ea typeface="+mn-ea"/>
                <a:cs typeface="+mn-ea"/>
                <a:sym typeface="+mn-lt"/>
              </a:rPr>
              <a:t>操作系统的目标和作用</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21D96345-B8D7-A14E-80D3-ACD1F421CFC3}"/>
              </a:ext>
            </a:extLst>
          </p:cNvPr>
          <p:cNvSpPr>
            <a:spLocks noGrp="1"/>
          </p:cNvSpPr>
          <p:nvPr>
            <p:ph type="sldNum" sz="quarter" idx="11"/>
          </p:nvPr>
        </p:nvSpPr>
        <p:spPr/>
        <p:txBody>
          <a:bodyPr/>
          <a:lstStyle/>
          <a:p>
            <a:pPr>
              <a:defRPr/>
            </a:pPr>
            <a:fld id="{AD8A1803-9DE3-4EB3-BC11-0E54EC1517AB}" type="slidenum">
              <a:rPr lang="en-US" smtClean="0"/>
              <a:pPr>
                <a:defRPr/>
              </a:pPr>
              <a:t>6</a:t>
            </a:fld>
            <a:endParaRPr lang="en-US"/>
          </a:p>
        </p:txBody>
      </p:sp>
    </p:spTree>
    <p:extLst>
      <p:ext uri="{BB962C8B-B14F-4D97-AF65-F5344CB8AC3E}">
        <p14:creationId xmlns:p14="http://schemas.microsoft.com/office/powerpoint/2010/main" val="2854285960"/>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a:extLst>
              <a:ext uri="{FF2B5EF4-FFF2-40B4-BE49-F238E27FC236}">
                <a16:creationId xmlns:a16="http://schemas.microsoft.com/office/drawing/2014/main" id="{5EF5982A-51BC-4387-8D2A-EFF0E3BE0696}"/>
              </a:ext>
            </a:extLst>
          </p:cNvPr>
          <p:cNvSpPr>
            <a:spLocks noGrp="1" noChangeArrowheads="1"/>
          </p:cNvSpPr>
          <p:nvPr>
            <p:ph type="title"/>
          </p:nvPr>
        </p:nvSpPr>
        <p:spPr>
          <a:xfrm>
            <a:off x="911424" y="936440"/>
            <a:ext cx="9359900" cy="5444888"/>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1.4.1  </a:t>
            </a:r>
            <a:r>
              <a:rPr lang="zh-CN" altLang="en-US" sz="1800" b="1" dirty="0">
                <a:latin typeface="+mn-lt"/>
                <a:ea typeface="+mn-ea"/>
                <a:cs typeface="+mn-ea"/>
                <a:sym typeface="+mn-lt"/>
              </a:rPr>
              <a:t>处理机管理功能        </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进程控制</a:t>
            </a: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2. </a:t>
            </a:r>
            <a:r>
              <a:rPr lang="zh-CN" altLang="en-US" sz="1800" b="1" dirty="0">
                <a:latin typeface="+mn-lt"/>
                <a:ea typeface="+mn-ea"/>
                <a:cs typeface="+mn-ea"/>
                <a:sym typeface="+mn-lt"/>
              </a:rPr>
              <a:t>进程同步  	</a:t>
            </a:r>
            <a:br>
              <a:rPr lang="en-US" altLang="zh-CN" sz="1800" b="1" dirty="0">
                <a:latin typeface="+mn-lt"/>
                <a:ea typeface="+mn-ea"/>
                <a:cs typeface="+mn-ea"/>
                <a:sym typeface="+mn-lt"/>
              </a:rPr>
            </a:br>
            <a:r>
              <a:rPr lang="en-US" altLang="zh-CN" sz="1800" b="1" dirty="0">
                <a:latin typeface="+mn-lt"/>
                <a:ea typeface="+mn-ea"/>
                <a:cs typeface="+mn-ea"/>
                <a:sym typeface="+mn-lt"/>
              </a:rPr>
              <a:t>	</a:t>
            </a:r>
            <a:r>
              <a:rPr lang="zh-CN" altLang="en-US" sz="1800" b="1" dirty="0">
                <a:latin typeface="+mn-lt"/>
                <a:ea typeface="+mn-ea"/>
                <a:cs typeface="+mn-ea"/>
                <a:sym typeface="+mn-lt"/>
              </a:rPr>
              <a:t>    </a:t>
            </a:r>
            <a:r>
              <a:rPr lang="zh-CN" altLang="en-US" sz="1800" dirty="0">
                <a:latin typeface="+mn-lt"/>
                <a:ea typeface="+mn-ea"/>
                <a:cs typeface="+mn-ea"/>
                <a:sym typeface="+mn-lt"/>
              </a:rPr>
              <a:t>互斥方式</a:t>
            </a:r>
            <a:br>
              <a:rPr lang="en-US" altLang="zh-CN" sz="1800" dirty="0">
                <a:latin typeface="+mn-lt"/>
                <a:ea typeface="+mn-ea"/>
                <a:cs typeface="+mn-ea"/>
                <a:sym typeface="+mn-lt"/>
              </a:rPr>
            </a:br>
            <a:r>
              <a:rPr lang="zh-CN" altLang="en-US" sz="1800" dirty="0">
                <a:latin typeface="+mn-lt"/>
                <a:ea typeface="+mn-ea"/>
                <a:cs typeface="+mn-ea"/>
                <a:sym typeface="+mn-lt"/>
              </a:rPr>
              <a:t>                 同步方式</a:t>
            </a: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3. </a:t>
            </a:r>
            <a:r>
              <a:rPr lang="zh-CN" altLang="en-US" sz="1800" b="1" dirty="0">
                <a:latin typeface="+mn-lt"/>
                <a:ea typeface="+mn-ea"/>
                <a:cs typeface="+mn-ea"/>
                <a:sym typeface="+mn-lt"/>
              </a:rPr>
              <a:t>进程通信</a:t>
            </a:r>
            <a:br>
              <a:rPr lang="en-US" altLang="zh-CN" sz="1800" b="1" dirty="0">
                <a:latin typeface="+mn-lt"/>
                <a:ea typeface="+mn-ea"/>
                <a:cs typeface="+mn-ea"/>
                <a:sym typeface="+mn-lt"/>
              </a:rPr>
            </a:br>
            <a:r>
              <a:rPr lang="en-US" altLang="zh-CN" sz="1800" b="1" dirty="0">
                <a:latin typeface="+mn-lt"/>
                <a:ea typeface="+mn-ea"/>
                <a:cs typeface="+mn-ea"/>
                <a:sym typeface="+mn-lt"/>
              </a:rPr>
              <a:t>	</a:t>
            </a:r>
            <a:r>
              <a:rPr lang="zh-CN" altLang="en-US" sz="1800" b="1" dirty="0">
                <a:latin typeface="+mn-lt"/>
                <a:ea typeface="+mn-ea"/>
                <a:cs typeface="+mn-ea"/>
                <a:sym typeface="+mn-lt"/>
              </a:rPr>
              <a:t>    </a:t>
            </a:r>
            <a:r>
              <a:rPr lang="zh-CN" altLang="en-US" sz="1800" dirty="0">
                <a:latin typeface="+mn-lt"/>
                <a:ea typeface="+mn-ea"/>
                <a:cs typeface="+mn-ea"/>
                <a:sym typeface="+mn-lt"/>
              </a:rPr>
              <a:t>消息队列</a:t>
            </a: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4. </a:t>
            </a:r>
            <a:r>
              <a:rPr lang="zh-CN" altLang="en-US" sz="1800" b="1" dirty="0">
                <a:latin typeface="+mn-lt"/>
                <a:ea typeface="+mn-ea"/>
                <a:cs typeface="+mn-ea"/>
                <a:sym typeface="+mn-lt"/>
              </a:rPr>
              <a:t>调度</a:t>
            </a:r>
            <a:br>
              <a:rPr lang="zh-CN" altLang="en-US" sz="1800" b="1"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作业调度。</a:t>
            </a:r>
            <a:br>
              <a:rPr lang="en-US" altLang="zh-CN" sz="1800" dirty="0">
                <a:latin typeface="+mn-lt"/>
                <a:ea typeface="+mn-ea"/>
                <a:cs typeface="+mn-ea"/>
                <a:sym typeface="+mn-lt"/>
              </a:rPr>
            </a:br>
            <a:r>
              <a:rPr lang="zh-CN" altLang="en-US" sz="1800" dirty="0">
                <a:latin typeface="+mn-lt"/>
                <a:ea typeface="+mn-ea"/>
                <a:cs typeface="+mn-ea"/>
                <a:sym typeface="+mn-lt"/>
              </a:rPr>
              <a:t>            后备队列 </a:t>
            </a:r>
            <a:r>
              <a:rPr lang="en-US" altLang="zh-CN" sz="1800" dirty="0">
                <a:latin typeface="+mn-lt"/>
                <a:ea typeface="+mn-ea"/>
                <a:cs typeface="+mn-ea"/>
                <a:sym typeface="Wingdings" pitchFamily="2" charset="2"/>
              </a:rPr>
              <a:t></a:t>
            </a:r>
            <a:r>
              <a:rPr lang="zh-CN" altLang="en-US" sz="1800" dirty="0">
                <a:latin typeface="+mn-lt"/>
                <a:ea typeface="+mn-ea"/>
                <a:cs typeface="+mn-ea"/>
                <a:sym typeface="Wingdings" pitchFamily="2" charset="2"/>
              </a:rPr>
              <a:t> 调入内存</a:t>
            </a:r>
            <a:br>
              <a:rPr lang="en-US" altLang="zh-CN" sz="1800" dirty="0">
                <a:latin typeface="+mn-lt"/>
                <a:ea typeface="+mn-ea"/>
                <a:cs typeface="+mn-ea"/>
                <a:sym typeface="Wingdings" pitchFamily="2" charset="2"/>
              </a:rPr>
            </a:br>
            <a:r>
              <a:rPr lang="zh-CN" altLang="en-US" sz="1800" dirty="0">
                <a:latin typeface="+mn-lt"/>
                <a:ea typeface="+mn-ea"/>
                <a:cs typeface="+mn-ea"/>
                <a:sym typeface="Wingdings" pitchFamily="2" charset="2"/>
              </a:rPr>
              <a:t>                          </a:t>
            </a:r>
            <a:r>
              <a:rPr lang="en-US" altLang="zh-CN" sz="1800" dirty="0">
                <a:latin typeface="+mn-lt"/>
                <a:ea typeface="+mn-ea"/>
                <a:cs typeface="+mn-ea"/>
                <a:sym typeface="Wingdings" pitchFamily="2" charset="2"/>
              </a:rPr>
              <a:t></a:t>
            </a:r>
            <a:r>
              <a:rPr lang="zh-CN" altLang="en-US" sz="1800" dirty="0">
                <a:latin typeface="+mn-lt"/>
                <a:ea typeface="+mn-ea"/>
                <a:cs typeface="+mn-ea"/>
                <a:sym typeface="Wingdings" pitchFamily="2" charset="2"/>
              </a:rPr>
              <a:t> 进程</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进程调度。</a:t>
            </a:r>
            <a:br>
              <a:rPr lang="en-US" altLang="zh-CN" sz="1800" dirty="0">
                <a:latin typeface="+mn-lt"/>
                <a:ea typeface="+mn-ea"/>
                <a:cs typeface="+mn-ea"/>
                <a:sym typeface="+mn-lt"/>
              </a:rPr>
            </a:br>
            <a:r>
              <a:rPr lang="zh-CN" altLang="en-US" sz="1800" dirty="0">
                <a:latin typeface="+mn-lt"/>
                <a:ea typeface="+mn-ea"/>
                <a:cs typeface="+mn-ea"/>
                <a:sym typeface="+mn-lt"/>
              </a:rPr>
              <a:t>           进程 </a:t>
            </a:r>
            <a:r>
              <a:rPr lang="en-US" altLang="zh-CN" sz="1800" dirty="0">
                <a:latin typeface="+mn-lt"/>
                <a:ea typeface="+mn-ea"/>
                <a:cs typeface="+mn-ea"/>
                <a:sym typeface="Wingdings" pitchFamily="2" charset="2"/>
              </a:rPr>
              <a:t></a:t>
            </a:r>
            <a:r>
              <a:rPr lang="zh-CN" altLang="en-US" sz="1800" dirty="0">
                <a:latin typeface="+mn-lt"/>
                <a:ea typeface="+mn-ea"/>
                <a:cs typeface="+mn-ea"/>
                <a:sym typeface="+mn-lt"/>
              </a:rPr>
              <a:t> 处理机分配</a:t>
            </a:r>
          </a:p>
        </p:txBody>
      </p:sp>
      <p:sp>
        <p:nvSpPr>
          <p:cNvPr id="6" name="文本框 5">
            <a:extLst>
              <a:ext uri="{FF2B5EF4-FFF2-40B4-BE49-F238E27FC236}">
                <a16:creationId xmlns:a16="http://schemas.microsoft.com/office/drawing/2014/main" id="{BE635698-E391-45F3-B0FC-D202602288C6}"/>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C4E1157A-3A5F-7B44-AD4B-9C53E58810B2}"/>
              </a:ext>
            </a:extLst>
          </p:cNvPr>
          <p:cNvSpPr>
            <a:spLocks noGrp="1"/>
          </p:cNvSpPr>
          <p:nvPr>
            <p:ph type="sldNum" sz="quarter" idx="11"/>
          </p:nvPr>
        </p:nvSpPr>
        <p:spPr/>
        <p:txBody>
          <a:bodyPr/>
          <a:lstStyle/>
          <a:p>
            <a:pPr>
              <a:defRPr/>
            </a:pPr>
            <a:fld id="{AD8A1803-9DE3-4EB3-BC11-0E54EC1517AB}" type="slidenum">
              <a:rPr lang="en-US" smtClean="0"/>
              <a:pPr>
                <a:defRPr/>
              </a:pPr>
              <a:t>60</a:t>
            </a:fld>
            <a:endParaRPr lang="en-US"/>
          </a:p>
        </p:txBody>
      </p:sp>
      <p:pic>
        <p:nvPicPr>
          <p:cNvPr id="4" name="图片 3">
            <a:extLst>
              <a:ext uri="{FF2B5EF4-FFF2-40B4-BE49-F238E27FC236}">
                <a16:creationId xmlns:a16="http://schemas.microsoft.com/office/drawing/2014/main" id="{1D906B22-4608-1244-9B0C-9CACBF45AEFA}"/>
              </a:ext>
            </a:extLst>
          </p:cNvPr>
          <p:cNvPicPr>
            <a:picLocks noChangeAspect="1"/>
          </p:cNvPicPr>
          <p:nvPr/>
        </p:nvPicPr>
        <p:blipFill>
          <a:blip r:embed="rId2"/>
          <a:stretch>
            <a:fillRect/>
          </a:stretch>
        </p:blipFill>
        <p:spPr>
          <a:xfrm>
            <a:off x="4714750" y="2132856"/>
            <a:ext cx="5773738" cy="3512540"/>
          </a:xfrm>
          <a:prstGeom prst="rect">
            <a:avLst/>
          </a:prstGeom>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a:extLst>
              <a:ext uri="{FF2B5EF4-FFF2-40B4-BE49-F238E27FC236}">
                <a16:creationId xmlns:a16="http://schemas.microsoft.com/office/drawing/2014/main" id="{CA496E35-357C-4147-98F5-6BDF5B138D19}"/>
              </a:ext>
            </a:extLst>
          </p:cNvPr>
          <p:cNvSpPr>
            <a:spLocks noGrp="1" noChangeAspect="1" noChangeArrowheads="1"/>
          </p:cNvSpPr>
          <p:nvPr>
            <p:ph type="title"/>
          </p:nvPr>
        </p:nvSpPr>
        <p:spPr>
          <a:xfrm>
            <a:off x="766763" y="1067883"/>
            <a:ext cx="9504362" cy="4613892"/>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1.4.2  </a:t>
            </a:r>
            <a:r>
              <a:rPr lang="zh-CN" altLang="en-US" sz="1800" b="1" dirty="0">
                <a:latin typeface="+mn-lt"/>
                <a:ea typeface="+mn-ea"/>
                <a:cs typeface="+mn-ea"/>
                <a:sym typeface="+mn-lt"/>
              </a:rPr>
              <a:t>存储器管理功能      </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内存分配</a:t>
            </a:r>
            <a:br>
              <a:rPr lang="zh-CN" altLang="en-US" sz="1800" dirty="0">
                <a:latin typeface="+mn-lt"/>
                <a:ea typeface="+mn-ea"/>
                <a:cs typeface="+mn-ea"/>
                <a:sym typeface="+mn-lt"/>
              </a:rPr>
            </a:br>
            <a:r>
              <a:rPr lang="zh-CN" altLang="en-US" sz="1800" dirty="0">
                <a:latin typeface="+mn-lt"/>
                <a:ea typeface="+mn-ea"/>
                <a:cs typeface="+mn-ea"/>
                <a:sym typeface="+mn-lt"/>
              </a:rPr>
              <a:t>　　内存分配的主要任务是：</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为每道程序分配内存空间，</a:t>
            </a:r>
            <a:br>
              <a:rPr lang="en-US" altLang="zh-CN" sz="1800" dirty="0">
                <a:latin typeface="+mn-lt"/>
                <a:ea typeface="+mn-ea"/>
                <a:cs typeface="+mn-ea"/>
                <a:sym typeface="+mn-lt"/>
              </a:rPr>
            </a:br>
            <a:r>
              <a:rPr lang="zh-CN" altLang="en-US" sz="1800" dirty="0">
                <a:latin typeface="+mn-lt"/>
                <a:ea typeface="+mn-ea"/>
                <a:cs typeface="+mn-ea"/>
                <a:sym typeface="+mn-lt"/>
              </a:rPr>
              <a:t>            使它们“各得其所”。</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提高存储器的利用率，</a:t>
            </a:r>
            <a:br>
              <a:rPr lang="en-US" altLang="zh-CN" sz="1800" dirty="0">
                <a:latin typeface="+mn-lt"/>
                <a:ea typeface="+mn-ea"/>
                <a:cs typeface="+mn-ea"/>
                <a:sym typeface="+mn-lt"/>
              </a:rPr>
            </a:br>
            <a:r>
              <a:rPr lang="zh-CN" altLang="en-US" sz="1800" dirty="0">
                <a:latin typeface="+mn-lt"/>
                <a:ea typeface="+mn-ea"/>
                <a:cs typeface="+mn-ea"/>
                <a:sym typeface="+mn-lt"/>
              </a:rPr>
              <a:t>            尽量减少不可用的内存空间</a:t>
            </a:r>
            <a:r>
              <a:rPr lang="en-US" altLang="zh-CN" sz="1800" dirty="0">
                <a:latin typeface="+mn-lt"/>
                <a:ea typeface="+mn-ea"/>
                <a:cs typeface="+mn-ea"/>
                <a:sym typeface="+mn-lt"/>
              </a:rPr>
              <a:t>(</a:t>
            </a:r>
            <a:r>
              <a:rPr lang="zh-CN" altLang="en-US" sz="1800" dirty="0">
                <a:latin typeface="+mn-lt"/>
                <a:ea typeface="+mn-ea"/>
                <a:cs typeface="+mn-ea"/>
                <a:sym typeface="+mn-lt"/>
              </a:rPr>
              <a:t>碎片</a:t>
            </a:r>
            <a:r>
              <a:rPr lang="en-US" altLang="zh-CN" sz="1800" dirty="0">
                <a:latin typeface="+mn-lt"/>
                <a:ea typeface="+mn-ea"/>
                <a:cs typeface="+mn-ea"/>
                <a:sym typeface="+mn-lt"/>
              </a:rPr>
              <a:t>)</a:t>
            </a:r>
            <a:r>
              <a:rPr lang="zh-CN" altLang="en-US" sz="1800" dirty="0">
                <a:latin typeface="+mn-lt"/>
                <a:ea typeface="+mn-ea"/>
                <a:cs typeface="+mn-ea"/>
                <a:sym typeface="+mn-lt"/>
              </a:rPr>
              <a:t>。</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(3) </a:t>
            </a:r>
            <a:r>
              <a:rPr lang="zh-CN" altLang="en-US" sz="1800" dirty="0">
                <a:latin typeface="+mn-lt"/>
                <a:ea typeface="+mn-ea"/>
                <a:cs typeface="+mn-ea"/>
                <a:sym typeface="+mn-lt"/>
              </a:rPr>
              <a:t>允许正在运行的程序申请 附加的</a:t>
            </a:r>
            <a:br>
              <a:rPr lang="en-US" altLang="zh-CN" sz="1800" dirty="0">
                <a:latin typeface="+mn-lt"/>
                <a:ea typeface="+mn-ea"/>
                <a:cs typeface="+mn-ea"/>
                <a:sym typeface="+mn-lt"/>
              </a:rPr>
            </a:br>
            <a:r>
              <a:rPr lang="zh-CN" altLang="en-US" sz="1800" dirty="0">
                <a:latin typeface="+mn-lt"/>
                <a:ea typeface="+mn-ea"/>
                <a:cs typeface="+mn-ea"/>
                <a:sym typeface="+mn-lt"/>
              </a:rPr>
              <a:t>            内存空间，以适应程序和数据动</a:t>
            </a:r>
            <a:br>
              <a:rPr lang="en-US" altLang="zh-CN" sz="1800" dirty="0">
                <a:latin typeface="+mn-lt"/>
                <a:ea typeface="+mn-ea"/>
                <a:cs typeface="+mn-ea"/>
                <a:sym typeface="+mn-lt"/>
              </a:rPr>
            </a:br>
            <a:r>
              <a:rPr lang="zh-CN" altLang="en-US" sz="1800" dirty="0">
                <a:latin typeface="+mn-lt"/>
                <a:ea typeface="+mn-ea"/>
                <a:cs typeface="+mn-ea"/>
                <a:sym typeface="+mn-lt"/>
              </a:rPr>
              <a:t>           态增长的需要。</a:t>
            </a:r>
            <a:br>
              <a:rPr lang="en-US" altLang="zh-CN" sz="1800" dirty="0">
                <a:latin typeface="+mn-lt"/>
                <a:ea typeface="+mn-ea"/>
                <a:cs typeface="+mn-ea"/>
                <a:sym typeface="+mn-lt"/>
              </a:rPr>
            </a:br>
            <a:r>
              <a:rPr lang="zh-CN" altLang="en-US" sz="1800" dirty="0">
                <a:latin typeface="+mn-lt"/>
                <a:ea typeface="+mn-ea"/>
                <a:cs typeface="+mn-ea"/>
                <a:sym typeface="+mn-lt"/>
              </a:rPr>
              <a:t>       </a:t>
            </a:r>
          </a:p>
        </p:txBody>
      </p:sp>
      <p:sp>
        <p:nvSpPr>
          <p:cNvPr id="4" name="文本框 3">
            <a:extLst>
              <a:ext uri="{FF2B5EF4-FFF2-40B4-BE49-F238E27FC236}">
                <a16:creationId xmlns:a16="http://schemas.microsoft.com/office/drawing/2014/main" id="{11A583A1-461A-48C9-892B-6C073A624BBB}"/>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6E0343F5-BC2A-1545-B486-B15F4F0E599E}"/>
              </a:ext>
            </a:extLst>
          </p:cNvPr>
          <p:cNvSpPr>
            <a:spLocks noGrp="1"/>
          </p:cNvSpPr>
          <p:nvPr>
            <p:ph type="sldNum" sz="quarter" idx="11"/>
          </p:nvPr>
        </p:nvSpPr>
        <p:spPr/>
        <p:txBody>
          <a:bodyPr/>
          <a:lstStyle/>
          <a:p>
            <a:pPr>
              <a:defRPr/>
            </a:pPr>
            <a:fld id="{AD8A1803-9DE3-4EB3-BC11-0E54EC1517AB}" type="slidenum">
              <a:rPr lang="en-US" smtClean="0"/>
              <a:pPr>
                <a:defRPr/>
              </a:pPr>
              <a:t>61</a:t>
            </a:fld>
            <a:endParaRPr lang="en-US"/>
          </a:p>
        </p:txBody>
      </p:sp>
      <p:pic>
        <p:nvPicPr>
          <p:cNvPr id="8" name="图片 7">
            <a:extLst>
              <a:ext uri="{FF2B5EF4-FFF2-40B4-BE49-F238E27FC236}">
                <a16:creationId xmlns:a16="http://schemas.microsoft.com/office/drawing/2014/main" id="{1A542222-80F5-A849-B753-A4432558DA2D}"/>
              </a:ext>
            </a:extLst>
          </p:cNvPr>
          <p:cNvPicPr>
            <a:picLocks noChangeAspect="1"/>
          </p:cNvPicPr>
          <p:nvPr/>
        </p:nvPicPr>
        <p:blipFill>
          <a:blip r:embed="rId2"/>
          <a:stretch>
            <a:fillRect/>
          </a:stretch>
        </p:blipFill>
        <p:spPr>
          <a:xfrm>
            <a:off x="5231904" y="1606438"/>
            <a:ext cx="6427665" cy="3701380"/>
          </a:xfrm>
          <a:prstGeom prst="rect">
            <a:avLst/>
          </a:prstGeom>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a:extLst>
              <a:ext uri="{FF2B5EF4-FFF2-40B4-BE49-F238E27FC236}">
                <a16:creationId xmlns:a16="http://schemas.microsoft.com/office/drawing/2014/main" id="{CA496E35-357C-4147-98F5-6BDF5B138D19}"/>
              </a:ext>
            </a:extLst>
          </p:cNvPr>
          <p:cNvSpPr>
            <a:spLocks noGrp="1" noChangeAspect="1" noChangeArrowheads="1"/>
          </p:cNvSpPr>
          <p:nvPr>
            <p:ph type="title"/>
          </p:nvPr>
        </p:nvSpPr>
        <p:spPr>
          <a:xfrm>
            <a:off x="766763" y="911462"/>
            <a:ext cx="5404782" cy="5444888"/>
          </a:xfrm>
        </p:spPr>
        <p:txBody>
          <a:bodyPr wrap="square"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1.4.2  </a:t>
            </a:r>
            <a:r>
              <a:rPr lang="zh-CN" altLang="en-US" sz="1800" b="1" dirty="0">
                <a:latin typeface="+mn-lt"/>
                <a:ea typeface="+mn-ea"/>
                <a:cs typeface="+mn-ea"/>
                <a:sym typeface="+mn-lt"/>
              </a:rPr>
              <a:t>存储器管理功能      </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内存分配</a:t>
            </a:r>
            <a:br>
              <a:rPr lang="en-US" altLang="zh-CN"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OS</a:t>
            </a:r>
            <a:r>
              <a:rPr lang="zh-CN" altLang="en-US" sz="1800" dirty="0">
                <a:latin typeface="+mn-lt"/>
                <a:ea typeface="+mn-ea"/>
                <a:cs typeface="+mn-ea"/>
                <a:sym typeface="+mn-lt"/>
              </a:rPr>
              <a:t>在实现内存分配时，可采取</a:t>
            </a:r>
            <a:r>
              <a:rPr lang="zh-CN" altLang="en-US" sz="1800" b="1" dirty="0">
                <a:latin typeface="+mn-lt"/>
                <a:ea typeface="+mn-ea"/>
                <a:cs typeface="+mn-ea"/>
                <a:sym typeface="+mn-lt"/>
              </a:rPr>
              <a:t>静态</a:t>
            </a:r>
            <a:r>
              <a:rPr lang="zh-CN" altLang="en-US" sz="1800" dirty="0">
                <a:latin typeface="+mn-lt"/>
                <a:ea typeface="+mn-ea"/>
                <a:cs typeface="+mn-ea"/>
                <a:sym typeface="+mn-lt"/>
              </a:rPr>
              <a:t>和</a:t>
            </a:r>
            <a:r>
              <a:rPr lang="zh-CN" altLang="en-US" sz="1800" b="1" dirty="0">
                <a:latin typeface="+mn-lt"/>
                <a:ea typeface="+mn-ea"/>
                <a:cs typeface="+mn-ea"/>
                <a:sym typeface="+mn-lt"/>
              </a:rPr>
              <a:t>动态</a:t>
            </a:r>
            <a:r>
              <a:rPr lang="zh-CN" altLang="en-US" sz="1800" dirty="0">
                <a:latin typeface="+mn-lt"/>
                <a:ea typeface="+mn-ea"/>
                <a:cs typeface="+mn-ea"/>
                <a:sym typeface="+mn-lt"/>
              </a:rPr>
              <a:t>两种方式：</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静态分配方式。</a:t>
            </a:r>
            <a:br>
              <a:rPr lang="en-US" altLang="zh-CN" sz="1800" dirty="0">
                <a:latin typeface="+mn-lt"/>
                <a:ea typeface="+mn-ea"/>
                <a:cs typeface="+mn-ea"/>
                <a:sym typeface="+mn-lt"/>
              </a:rPr>
            </a:br>
            <a:r>
              <a:rPr lang="zh-CN" altLang="en-US" sz="1800" dirty="0">
                <a:latin typeface="+mn-lt"/>
                <a:ea typeface="+mn-ea"/>
                <a:cs typeface="+mn-ea"/>
                <a:sym typeface="+mn-lt"/>
              </a:rPr>
              <a:t>            每个作业的内存空间是在作业装入时确定的，在作业装入后的整个运行期间不允许该作业再申请新的内存空间，也不允许作业在内存中“移动”。</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动态分配方式。</a:t>
            </a:r>
            <a:br>
              <a:rPr lang="en-US" altLang="zh-CN" sz="1800" dirty="0">
                <a:latin typeface="+mn-lt"/>
                <a:ea typeface="+mn-ea"/>
                <a:cs typeface="+mn-ea"/>
                <a:sym typeface="+mn-lt"/>
              </a:rPr>
            </a:br>
            <a:r>
              <a:rPr lang="zh-CN" altLang="en-US" sz="1800" dirty="0">
                <a:latin typeface="+mn-lt"/>
                <a:ea typeface="+mn-ea"/>
                <a:cs typeface="+mn-ea"/>
                <a:sym typeface="+mn-lt"/>
              </a:rPr>
              <a:t>            每个作业所要求的基本内存空间虽然也是在装入时确定的，但允许作业在运行过程中继续申请新的附加内存空间，以适应程序和数据的动态增长，也允许作业在内存中“移动”。</a:t>
            </a:r>
          </a:p>
        </p:txBody>
      </p:sp>
      <p:sp>
        <p:nvSpPr>
          <p:cNvPr id="4" name="文本框 3">
            <a:extLst>
              <a:ext uri="{FF2B5EF4-FFF2-40B4-BE49-F238E27FC236}">
                <a16:creationId xmlns:a16="http://schemas.microsoft.com/office/drawing/2014/main" id="{11A583A1-461A-48C9-892B-6C073A624BBB}"/>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6E0343F5-BC2A-1545-B486-B15F4F0E599E}"/>
              </a:ext>
            </a:extLst>
          </p:cNvPr>
          <p:cNvSpPr>
            <a:spLocks noGrp="1"/>
          </p:cNvSpPr>
          <p:nvPr>
            <p:ph type="sldNum" sz="quarter" idx="11"/>
          </p:nvPr>
        </p:nvSpPr>
        <p:spPr/>
        <p:txBody>
          <a:bodyPr/>
          <a:lstStyle/>
          <a:p>
            <a:pPr>
              <a:defRPr/>
            </a:pPr>
            <a:fld id="{AD8A1803-9DE3-4EB3-BC11-0E54EC1517AB}" type="slidenum">
              <a:rPr lang="en-US" smtClean="0"/>
              <a:pPr>
                <a:defRPr/>
              </a:pPr>
              <a:t>62</a:t>
            </a:fld>
            <a:endParaRPr lang="en-US"/>
          </a:p>
        </p:txBody>
      </p:sp>
      <p:pic>
        <p:nvPicPr>
          <p:cNvPr id="2" name="图片 1">
            <a:extLst>
              <a:ext uri="{FF2B5EF4-FFF2-40B4-BE49-F238E27FC236}">
                <a16:creationId xmlns:a16="http://schemas.microsoft.com/office/drawing/2014/main" id="{9B8D40FB-A350-4145-BD61-AA0A86F22BFC}"/>
              </a:ext>
            </a:extLst>
          </p:cNvPr>
          <p:cNvPicPr>
            <a:picLocks noChangeAspect="1"/>
          </p:cNvPicPr>
          <p:nvPr/>
        </p:nvPicPr>
        <p:blipFill>
          <a:blip r:embed="rId2"/>
          <a:stretch>
            <a:fillRect/>
          </a:stretch>
        </p:blipFill>
        <p:spPr>
          <a:xfrm>
            <a:off x="6173910" y="2132856"/>
            <a:ext cx="5627077" cy="3240360"/>
          </a:xfrm>
          <a:prstGeom prst="rect">
            <a:avLst/>
          </a:prstGeom>
        </p:spPr>
      </p:pic>
    </p:spTree>
    <p:extLst>
      <p:ext uri="{BB962C8B-B14F-4D97-AF65-F5344CB8AC3E}">
        <p14:creationId xmlns:p14="http://schemas.microsoft.com/office/powerpoint/2010/main" val="2649336830"/>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a:extLst>
              <a:ext uri="{FF2B5EF4-FFF2-40B4-BE49-F238E27FC236}">
                <a16:creationId xmlns:a16="http://schemas.microsoft.com/office/drawing/2014/main" id="{40741FE7-B0F2-427B-B24D-6F6E5ACBE8C6}"/>
              </a:ext>
            </a:extLst>
          </p:cNvPr>
          <p:cNvSpPr>
            <a:spLocks noGrp="1" noChangeArrowheads="1"/>
          </p:cNvSpPr>
          <p:nvPr>
            <p:ph type="title"/>
          </p:nvPr>
        </p:nvSpPr>
        <p:spPr>
          <a:xfrm>
            <a:off x="829469" y="1406242"/>
            <a:ext cx="9234487" cy="3269549"/>
          </a:xfrm>
        </p:spPr>
        <p:txBody>
          <a:bodyPr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1.4.2  </a:t>
            </a:r>
            <a:r>
              <a:rPr lang="zh-CN" altLang="en-US" sz="2000" b="1" dirty="0">
                <a:latin typeface="+mn-lt"/>
                <a:ea typeface="+mn-ea"/>
                <a:cs typeface="+mn-ea"/>
                <a:sym typeface="+mn-lt"/>
              </a:rPr>
              <a:t>存储器管理功能</a:t>
            </a:r>
            <a:br>
              <a:rPr lang="en-US" altLang="zh-CN" sz="2000" b="1" dirty="0">
                <a:latin typeface="+mn-lt"/>
                <a:ea typeface="+mn-ea"/>
                <a:cs typeface="+mn-ea"/>
                <a:sym typeface="+mn-lt"/>
              </a:rPr>
            </a:br>
            <a:r>
              <a:rPr lang="zh-CN" altLang="en-US" sz="2000" b="1" dirty="0">
                <a:latin typeface="+mn-lt"/>
                <a:ea typeface="+mn-ea"/>
                <a:cs typeface="+mn-ea"/>
                <a:sym typeface="+mn-lt"/>
              </a:rPr>
              <a:t>       </a:t>
            </a:r>
            <a:r>
              <a:rPr lang="en-US" altLang="zh-CN" sz="2000" b="1" dirty="0">
                <a:latin typeface="+mn-lt"/>
                <a:ea typeface="+mn-ea"/>
                <a:cs typeface="+mn-ea"/>
                <a:sym typeface="+mn-lt"/>
              </a:rPr>
              <a:t>2. </a:t>
            </a:r>
            <a:r>
              <a:rPr lang="zh-CN" altLang="en-US" sz="2000" b="1" dirty="0">
                <a:latin typeface="+mn-lt"/>
                <a:ea typeface="+mn-ea"/>
                <a:cs typeface="+mn-ea"/>
                <a:sym typeface="+mn-lt"/>
              </a:rPr>
              <a:t>内存保护</a:t>
            </a:r>
            <a:br>
              <a:rPr lang="zh-CN" altLang="en-US" sz="2000" dirty="0">
                <a:latin typeface="+mn-lt"/>
                <a:ea typeface="+mn-ea"/>
                <a:cs typeface="+mn-ea"/>
                <a:sym typeface="+mn-lt"/>
              </a:rPr>
            </a:br>
            <a:r>
              <a:rPr lang="zh-CN" altLang="en-US" sz="2000" dirty="0">
                <a:latin typeface="+mn-lt"/>
                <a:ea typeface="+mn-ea"/>
                <a:cs typeface="+mn-ea"/>
                <a:sym typeface="+mn-lt"/>
              </a:rPr>
              <a:t>　　内存保护的主要任务是：</a:t>
            </a:r>
            <a:br>
              <a:rPr lang="en-US" altLang="zh-CN" sz="2000" dirty="0">
                <a:latin typeface="+mn-lt"/>
                <a:ea typeface="+mn-ea"/>
                <a:cs typeface="+mn-ea"/>
                <a:sym typeface="+mn-lt"/>
              </a:rPr>
            </a:br>
            <a:r>
              <a:rPr lang="en-US" altLang="zh-CN" sz="2000" dirty="0">
                <a:latin typeface="+mn-lt"/>
                <a:ea typeface="+mn-ea"/>
                <a:cs typeface="+mn-ea"/>
                <a:sym typeface="+mn-lt"/>
              </a:rPr>
              <a:t>	</a:t>
            </a:r>
            <a:r>
              <a:rPr lang="zh-CN" altLang="en-US" sz="2000" dirty="0">
                <a:latin typeface="+mn-lt"/>
                <a:ea typeface="+mn-ea"/>
                <a:cs typeface="+mn-ea"/>
                <a:sym typeface="+mn-lt"/>
              </a:rPr>
              <a:t>① 确保每道用户程序都仅在自己的内存空间内运行，彼此互不干扰。</a:t>
            </a:r>
            <a:r>
              <a:rPr lang="zh-CN" altLang="en-US" sz="2000" b="1" dirty="0">
                <a:solidFill>
                  <a:srgbClr val="FF0000"/>
                </a:solidFill>
                <a:latin typeface="+mn-lt"/>
                <a:ea typeface="+mn-ea"/>
                <a:cs typeface="+mn-ea"/>
                <a:sym typeface="+mn-lt"/>
              </a:rPr>
              <a:t>界限寄存器。</a:t>
            </a:r>
            <a:br>
              <a:rPr lang="en-US" altLang="zh-CN" sz="2000" dirty="0">
                <a:latin typeface="+mn-lt"/>
                <a:ea typeface="+mn-ea"/>
                <a:cs typeface="+mn-ea"/>
                <a:sym typeface="+mn-lt"/>
              </a:rPr>
            </a:br>
            <a:r>
              <a:rPr lang="zh-CN" altLang="en-US" sz="2000" dirty="0">
                <a:latin typeface="+mn-lt"/>
                <a:ea typeface="+mn-ea"/>
                <a:cs typeface="+mn-ea"/>
                <a:sym typeface="+mn-lt"/>
              </a:rPr>
              <a:t>           ② 绝不允许用户程序访问操作系统的程序和数据，也不允许用户程序转移到非共享的其它用户程序中去执行。</a:t>
            </a:r>
          </a:p>
        </p:txBody>
      </p:sp>
      <p:sp>
        <p:nvSpPr>
          <p:cNvPr id="4" name="文本框 3">
            <a:extLst>
              <a:ext uri="{FF2B5EF4-FFF2-40B4-BE49-F238E27FC236}">
                <a16:creationId xmlns:a16="http://schemas.microsoft.com/office/drawing/2014/main" id="{2A9A755E-2ADC-4021-A598-3A2B7AB33B88}"/>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C8DA8362-37BE-B64E-881C-45D538BB7C2B}"/>
              </a:ext>
            </a:extLst>
          </p:cNvPr>
          <p:cNvSpPr>
            <a:spLocks noGrp="1"/>
          </p:cNvSpPr>
          <p:nvPr>
            <p:ph type="sldNum" sz="quarter" idx="11"/>
          </p:nvPr>
        </p:nvSpPr>
        <p:spPr/>
        <p:txBody>
          <a:bodyPr/>
          <a:lstStyle/>
          <a:p>
            <a:pPr>
              <a:defRPr/>
            </a:pPr>
            <a:fld id="{AD8A1803-9DE3-4EB3-BC11-0E54EC1517AB}" type="slidenum">
              <a:rPr lang="en-US" smtClean="0"/>
              <a:pPr>
                <a:defRPr/>
              </a:pPr>
              <a:t>63</a:t>
            </a:fld>
            <a:endParaRPr lang="en-US"/>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a:extLst>
              <a:ext uri="{FF2B5EF4-FFF2-40B4-BE49-F238E27FC236}">
                <a16:creationId xmlns:a16="http://schemas.microsoft.com/office/drawing/2014/main" id="{FC5EACA0-007C-48BA-93AF-F5A04B98171F}"/>
              </a:ext>
            </a:extLst>
          </p:cNvPr>
          <p:cNvSpPr>
            <a:spLocks noGrp="1" noChangeArrowheads="1"/>
          </p:cNvSpPr>
          <p:nvPr>
            <p:ph type="title"/>
          </p:nvPr>
        </p:nvSpPr>
        <p:spPr>
          <a:xfrm>
            <a:off x="838200" y="931863"/>
            <a:ext cx="4176092" cy="5444888"/>
          </a:xfrm>
        </p:spPr>
        <p:txBody>
          <a:bodyPr wrap="square"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1.4.2  </a:t>
            </a:r>
            <a:r>
              <a:rPr lang="zh-CN" altLang="en-US" sz="1800" b="1" dirty="0">
                <a:latin typeface="+mn-lt"/>
                <a:ea typeface="+mn-ea"/>
                <a:cs typeface="+mn-ea"/>
                <a:sym typeface="+mn-lt"/>
              </a:rPr>
              <a:t>存储器管理功能</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3. </a:t>
            </a:r>
            <a:r>
              <a:rPr lang="zh-CN" altLang="en-US" sz="1800" b="1" dirty="0">
                <a:latin typeface="+mn-lt"/>
                <a:ea typeface="+mn-ea"/>
                <a:cs typeface="+mn-ea"/>
                <a:sym typeface="+mn-lt"/>
              </a:rPr>
              <a:t>地址映射</a:t>
            </a:r>
            <a:br>
              <a:rPr lang="zh-CN" altLang="en-US" sz="1800" dirty="0">
                <a:latin typeface="+mn-lt"/>
                <a:ea typeface="+mn-ea"/>
                <a:cs typeface="+mn-ea"/>
                <a:sym typeface="+mn-lt"/>
              </a:rPr>
            </a:br>
            <a:r>
              <a:rPr lang="zh-CN" altLang="en-US" sz="1800" dirty="0">
                <a:latin typeface="+mn-lt"/>
                <a:ea typeface="+mn-ea"/>
                <a:cs typeface="+mn-ea"/>
                <a:sym typeface="+mn-lt"/>
              </a:rPr>
              <a:t>　　在多道程序环境下，由于</a:t>
            </a:r>
            <a:r>
              <a:rPr lang="zh-CN" altLang="en-US" sz="1800" b="1" dirty="0">
                <a:solidFill>
                  <a:srgbClr val="FF0000"/>
                </a:solidFill>
                <a:latin typeface="+mn-lt"/>
                <a:ea typeface="+mn-ea"/>
                <a:cs typeface="+mn-ea"/>
                <a:sym typeface="+mn-lt"/>
              </a:rPr>
              <a:t>每道程序经编译和链接后所形成的可装入程序其地址都是从</a:t>
            </a:r>
            <a:r>
              <a:rPr lang="en-US" altLang="zh-CN" sz="1800" b="1" dirty="0">
                <a:solidFill>
                  <a:srgbClr val="FF0000"/>
                </a:solidFill>
                <a:latin typeface="+mn-lt"/>
                <a:ea typeface="+mn-ea"/>
                <a:cs typeface="+mn-ea"/>
                <a:sym typeface="+mn-lt"/>
              </a:rPr>
              <a:t>0</a:t>
            </a:r>
            <a:r>
              <a:rPr lang="zh-CN" altLang="en-US" sz="1800" b="1" dirty="0">
                <a:solidFill>
                  <a:srgbClr val="FF0000"/>
                </a:solidFill>
                <a:latin typeface="+mn-lt"/>
                <a:ea typeface="+mn-ea"/>
                <a:cs typeface="+mn-ea"/>
                <a:sym typeface="+mn-lt"/>
              </a:rPr>
              <a:t>开始的</a:t>
            </a:r>
            <a:r>
              <a:rPr lang="zh-CN" altLang="en-US" sz="1800" dirty="0">
                <a:latin typeface="+mn-lt"/>
                <a:ea typeface="+mn-ea"/>
                <a:cs typeface="+mn-ea"/>
                <a:sym typeface="+mn-lt"/>
              </a:rPr>
              <a:t>，但不可能将它们从“</a:t>
            </a:r>
            <a:r>
              <a:rPr lang="en-US" altLang="zh-CN" sz="1800" dirty="0">
                <a:latin typeface="+mn-lt"/>
                <a:ea typeface="+mn-ea"/>
                <a:cs typeface="+mn-ea"/>
                <a:sym typeface="+mn-lt"/>
              </a:rPr>
              <a:t>0”</a:t>
            </a:r>
            <a:r>
              <a:rPr lang="zh-CN" altLang="en-US" sz="1800" dirty="0">
                <a:latin typeface="+mn-lt"/>
                <a:ea typeface="+mn-ea"/>
                <a:cs typeface="+mn-ea"/>
                <a:sym typeface="+mn-lt"/>
              </a:rPr>
              <a:t>地址</a:t>
            </a:r>
            <a:r>
              <a:rPr lang="en-US" altLang="zh-CN" sz="1800" dirty="0">
                <a:latin typeface="+mn-lt"/>
                <a:ea typeface="+mn-ea"/>
                <a:cs typeface="+mn-ea"/>
                <a:sym typeface="+mn-lt"/>
              </a:rPr>
              <a:t>(</a:t>
            </a:r>
            <a:r>
              <a:rPr lang="zh-CN" altLang="en-US" sz="1800" dirty="0">
                <a:latin typeface="+mn-lt"/>
                <a:ea typeface="+mn-ea"/>
                <a:cs typeface="+mn-ea"/>
                <a:sym typeface="+mn-lt"/>
              </a:rPr>
              <a:t>物理</a:t>
            </a:r>
            <a:r>
              <a:rPr lang="en-US" altLang="zh-CN" sz="1800" dirty="0">
                <a:latin typeface="+mn-lt"/>
                <a:ea typeface="+mn-ea"/>
                <a:cs typeface="+mn-ea"/>
                <a:sym typeface="+mn-lt"/>
              </a:rPr>
              <a:t>)</a:t>
            </a:r>
            <a:r>
              <a:rPr lang="zh-CN" altLang="en-US" sz="1800" dirty="0">
                <a:latin typeface="+mn-lt"/>
                <a:ea typeface="+mn-ea"/>
                <a:cs typeface="+mn-ea"/>
                <a:sym typeface="+mn-lt"/>
              </a:rPr>
              <a:t>开始装入内存，</a:t>
            </a:r>
            <a:r>
              <a:rPr lang="zh-CN" altLang="en-US" sz="1800" b="1" dirty="0">
                <a:solidFill>
                  <a:srgbClr val="FF0000"/>
                </a:solidFill>
                <a:latin typeface="+mn-lt"/>
                <a:ea typeface="+mn-ea"/>
                <a:cs typeface="+mn-ea"/>
                <a:sym typeface="+mn-lt"/>
              </a:rPr>
              <a:t>致使</a:t>
            </a:r>
            <a:r>
              <a:rPr lang="en-US" altLang="zh-CN" sz="1800" b="1" dirty="0">
                <a:solidFill>
                  <a:srgbClr val="FF0000"/>
                </a:solidFill>
                <a:latin typeface="+mn-lt"/>
                <a:ea typeface="+mn-ea"/>
                <a:cs typeface="+mn-ea"/>
                <a:sym typeface="+mn-lt"/>
              </a:rPr>
              <a:t>(</a:t>
            </a:r>
            <a:r>
              <a:rPr lang="zh-CN" altLang="en-US" sz="1800" b="1" dirty="0">
                <a:solidFill>
                  <a:srgbClr val="FF0000"/>
                </a:solidFill>
                <a:latin typeface="+mn-lt"/>
                <a:ea typeface="+mn-ea"/>
                <a:cs typeface="+mn-ea"/>
                <a:sym typeface="+mn-lt"/>
              </a:rPr>
              <a:t>各程序段的</a:t>
            </a:r>
            <a:r>
              <a:rPr lang="en-US" altLang="zh-CN" sz="1800" b="1" dirty="0">
                <a:solidFill>
                  <a:srgbClr val="FF0000"/>
                </a:solidFill>
                <a:latin typeface="+mn-lt"/>
                <a:ea typeface="+mn-ea"/>
                <a:cs typeface="+mn-ea"/>
                <a:sym typeface="+mn-lt"/>
              </a:rPr>
              <a:t>)</a:t>
            </a:r>
            <a:r>
              <a:rPr lang="zh-CN" altLang="en-US" sz="1800" b="1" dirty="0">
                <a:solidFill>
                  <a:srgbClr val="FF0000"/>
                </a:solidFill>
                <a:latin typeface="+mn-lt"/>
                <a:ea typeface="+mn-ea"/>
                <a:cs typeface="+mn-ea"/>
                <a:sym typeface="+mn-lt"/>
              </a:rPr>
              <a:t>地址空间内的逻辑地址与其在内存空间中的物理地址并不相一致</a:t>
            </a:r>
            <a:r>
              <a:rPr lang="zh-CN" altLang="en-US" sz="1800" dirty="0">
                <a:latin typeface="+mn-lt"/>
                <a:ea typeface="+mn-ea"/>
                <a:cs typeface="+mn-ea"/>
                <a:sym typeface="+mn-lt"/>
              </a:rPr>
              <a:t>。为保证程序能正确运行，存储器管理必须提供地址映射功能，即能够将地址空间中的逻辑地址转换为内存空间中与之对应的物理地址。该功能应在硬件的支持下完成。</a:t>
            </a:r>
          </a:p>
        </p:txBody>
      </p:sp>
      <p:sp>
        <p:nvSpPr>
          <p:cNvPr id="4" name="文本框 3">
            <a:extLst>
              <a:ext uri="{FF2B5EF4-FFF2-40B4-BE49-F238E27FC236}">
                <a16:creationId xmlns:a16="http://schemas.microsoft.com/office/drawing/2014/main" id="{DF7EEA82-CCA4-4EA9-AEBB-61B7561F0E28}"/>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9ADED623-0E36-5840-9DFA-36773867A4AB}"/>
              </a:ext>
            </a:extLst>
          </p:cNvPr>
          <p:cNvSpPr>
            <a:spLocks noGrp="1"/>
          </p:cNvSpPr>
          <p:nvPr>
            <p:ph type="sldNum" sz="quarter" idx="11"/>
          </p:nvPr>
        </p:nvSpPr>
        <p:spPr/>
        <p:txBody>
          <a:bodyPr/>
          <a:lstStyle/>
          <a:p>
            <a:pPr>
              <a:defRPr/>
            </a:pPr>
            <a:fld id="{AD8A1803-9DE3-4EB3-BC11-0E54EC1517AB}" type="slidenum">
              <a:rPr lang="en-US" smtClean="0"/>
              <a:pPr>
                <a:defRPr/>
              </a:pPr>
              <a:t>64</a:t>
            </a:fld>
            <a:endParaRPr lang="en-US"/>
          </a:p>
        </p:txBody>
      </p:sp>
      <p:pic>
        <p:nvPicPr>
          <p:cNvPr id="5" name="图片 4">
            <a:extLst>
              <a:ext uri="{FF2B5EF4-FFF2-40B4-BE49-F238E27FC236}">
                <a16:creationId xmlns:a16="http://schemas.microsoft.com/office/drawing/2014/main" id="{4EDE3AFC-B7A3-A243-99D3-81BFDE73F7AA}"/>
              </a:ext>
            </a:extLst>
          </p:cNvPr>
          <p:cNvPicPr>
            <a:picLocks noChangeAspect="1"/>
          </p:cNvPicPr>
          <p:nvPr/>
        </p:nvPicPr>
        <p:blipFill>
          <a:blip r:embed="rId2"/>
          <a:stretch>
            <a:fillRect/>
          </a:stretch>
        </p:blipFill>
        <p:spPr>
          <a:xfrm>
            <a:off x="5159895" y="2276872"/>
            <a:ext cx="6673351" cy="3130119"/>
          </a:xfrm>
          <a:prstGeom prst="rect">
            <a:avLst/>
          </a:prstGeom>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a:extLst>
              <a:ext uri="{FF2B5EF4-FFF2-40B4-BE49-F238E27FC236}">
                <a16:creationId xmlns:a16="http://schemas.microsoft.com/office/drawing/2014/main" id="{5744F091-9997-43F1-9DD8-8BA71D8809C3}"/>
              </a:ext>
            </a:extLst>
          </p:cNvPr>
          <p:cNvSpPr>
            <a:spLocks noGrp="1" noChangeArrowheads="1"/>
          </p:cNvSpPr>
          <p:nvPr>
            <p:ph type="title"/>
          </p:nvPr>
        </p:nvSpPr>
        <p:spPr>
          <a:xfrm>
            <a:off x="839787" y="1142033"/>
            <a:ext cx="10514013" cy="3367087"/>
          </a:xfrm>
        </p:spPr>
        <p:txBody>
          <a:bodyPr wrap="square"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1.4.2  </a:t>
            </a:r>
            <a:r>
              <a:rPr lang="zh-CN" altLang="en-US" sz="1800" b="1" dirty="0">
                <a:latin typeface="+mn-lt"/>
                <a:ea typeface="+mn-ea"/>
                <a:cs typeface="+mn-ea"/>
                <a:sym typeface="+mn-lt"/>
              </a:rPr>
              <a:t>存储器管理功能</a:t>
            </a:r>
            <a:br>
              <a:rPr lang="en-US" altLang="zh-CN"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4. </a:t>
            </a:r>
            <a:r>
              <a:rPr lang="zh-CN" altLang="en-US" sz="1800" b="1" dirty="0">
                <a:latin typeface="+mn-lt"/>
                <a:ea typeface="+mn-ea"/>
                <a:cs typeface="+mn-ea"/>
                <a:sym typeface="+mn-lt"/>
              </a:rPr>
              <a:t>内存扩充</a:t>
            </a:r>
            <a:br>
              <a:rPr lang="zh-CN" altLang="en-US" sz="1800" dirty="0">
                <a:latin typeface="+mn-lt"/>
                <a:ea typeface="+mn-ea"/>
                <a:cs typeface="+mn-ea"/>
                <a:sym typeface="+mn-lt"/>
              </a:rPr>
            </a:br>
            <a:r>
              <a:rPr lang="zh-CN" altLang="en-US" sz="1800" dirty="0">
                <a:latin typeface="+mn-lt"/>
                <a:ea typeface="+mn-ea"/>
                <a:cs typeface="+mn-ea"/>
                <a:sym typeface="+mn-lt"/>
              </a:rPr>
              <a:t>　　内存扩充并非是从物理上去扩大内存的容量，而是借助于</a:t>
            </a:r>
            <a:r>
              <a:rPr lang="zh-CN" altLang="en-US" sz="1800" b="1" dirty="0">
                <a:solidFill>
                  <a:srgbClr val="FF0000"/>
                </a:solidFill>
                <a:latin typeface="+mn-lt"/>
                <a:ea typeface="+mn-ea"/>
                <a:cs typeface="+mn-ea"/>
                <a:sym typeface="+mn-lt"/>
              </a:rPr>
              <a:t>虚拟存储技术</a:t>
            </a:r>
            <a:r>
              <a:rPr lang="zh-CN" altLang="en-US" sz="1800" dirty="0">
                <a:latin typeface="+mn-lt"/>
                <a:ea typeface="+mn-ea"/>
                <a:cs typeface="+mn-ea"/>
                <a:sym typeface="+mn-lt"/>
              </a:rPr>
              <a:t>，从</a:t>
            </a:r>
            <a:r>
              <a:rPr lang="zh-CN" altLang="en-US" sz="1800" b="1" dirty="0">
                <a:solidFill>
                  <a:srgbClr val="FF0000"/>
                </a:solidFill>
                <a:latin typeface="+mn-lt"/>
                <a:ea typeface="+mn-ea"/>
                <a:cs typeface="+mn-ea"/>
                <a:sym typeface="+mn-lt"/>
              </a:rPr>
              <a:t>逻辑上</a:t>
            </a:r>
            <a:r>
              <a:rPr lang="zh-CN" altLang="en-US" sz="1800" dirty="0">
                <a:latin typeface="+mn-lt"/>
                <a:ea typeface="+mn-ea"/>
                <a:cs typeface="+mn-ea"/>
                <a:sym typeface="+mn-lt"/>
              </a:rPr>
              <a:t>扩充内存容量，使用户所感觉到的内存容量比实际内存容量大得多，以便让更多的用户程序能并发运行。这样既满足了用户的需要，又改善了系统的性能。为了能在逻辑上扩充内存，系统必须设置</a:t>
            </a:r>
            <a:r>
              <a:rPr lang="zh-CN" altLang="en-US" sz="1800" b="1" dirty="0">
                <a:solidFill>
                  <a:srgbClr val="FF0000"/>
                </a:solidFill>
                <a:latin typeface="+mn-lt"/>
                <a:ea typeface="+mn-ea"/>
                <a:cs typeface="+mn-ea"/>
                <a:sym typeface="+mn-lt"/>
              </a:rPr>
              <a:t>内存扩充机制</a:t>
            </a:r>
            <a:r>
              <a:rPr lang="en-US" altLang="zh-CN" sz="1800" dirty="0">
                <a:latin typeface="+mn-lt"/>
                <a:ea typeface="+mn-ea"/>
                <a:cs typeface="+mn-ea"/>
                <a:sym typeface="+mn-lt"/>
              </a:rPr>
              <a:t>(</a:t>
            </a:r>
            <a:r>
              <a:rPr lang="zh-CN" altLang="en-US" sz="1800" dirty="0">
                <a:latin typeface="+mn-lt"/>
                <a:ea typeface="+mn-ea"/>
                <a:cs typeface="+mn-ea"/>
                <a:sym typeface="+mn-lt"/>
              </a:rPr>
              <a:t>包含少量的硬件</a:t>
            </a:r>
            <a:r>
              <a:rPr lang="en-US" altLang="zh-CN" sz="1800" dirty="0">
                <a:latin typeface="+mn-lt"/>
                <a:ea typeface="+mn-ea"/>
                <a:cs typeface="+mn-ea"/>
                <a:sym typeface="+mn-lt"/>
              </a:rPr>
              <a:t>)</a:t>
            </a:r>
            <a:r>
              <a:rPr lang="zh-CN" altLang="en-US" sz="1800" dirty="0">
                <a:latin typeface="+mn-lt"/>
                <a:ea typeface="+mn-ea"/>
                <a:cs typeface="+mn-ea"/>
                <a:sym typeface="+mn-lt"/>
              </a:rPr>
              <a:t>，用于实现下述各功能：</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请求调入功能。</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置换功能。</a:t>
            </a:r>
          </a:p>
        </p:txBody>
      </p:sp>
      <p:sp>
        <p:nvSpPr>
          <p:cNvPr id="4" name="文本框 3">
            <a:extLst>
              <a:ext uri="{FF2B5EF4-FFF2-40B4-BE49-F238E27FC236}">
                <a16:creationId xmlns:a16="http://schemas.microsoft.com/office/drawing/2014/main" id="{56B2C438-F543-48DB-89A8-2275B2E796BD}"/>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6E70EB2B-2C47-FB44-A385-882B64CF1405}"/>
              </a:ext>
            </a:extLst>
          </p:cNvPr>
          <p:cNvSpPr>
            <a:spLocks noGrp="1"/>
          </p:cNvSpPr>
          <p:nvPr>
            <p:ph type="sldNum" sz="quarter" idx="11"/>
          </p:nvPr>
        </p:nvSpPr>
        <p:spPr/>
        <p:txBody>
          <a:bodyPr/>
          <a:lstStyle/>
          <a:p>
            <a:pPr>
              <a:defRPr/>
            </a:pPr>
            <a:fld id="{AD8A1803-9DE3-4EB3-BC11-0E54EC1517AB}" type="slidenum">
              <a:rPr lang="en-US" smtClean="0"/>
              <a:pPr>
                <a:defRPr/>
              </a:pPr>
              <a:t>65</a:t>
            </a:fld>
            <a:endParaRPr lang="en-US"/>
          </a:p>
        </p:txBody>
      </p:sp>
      <p:pic>
        <p:nvPicPr>
          <p:cNvPr id="5" name="图片 4">
            <a:extLst>
              <a:ext uri="{FF2B5EF4-FFF2-40B4-BE49-F238E27FC236}">
                <a16:creationId xmlns:a16="http://schemas.microsoft.com/office/drawing/2014/main" id="{88DB8227-9224-6846-984E-2FBE086B6C37}"/>
              </a:ext>
            </a:extLst>
          </p:cNvPr>
          <p:cNvPicPr>
            <a:picLocks noChangeAspect="1"/>
          </p:cNvPicPr>
          <p:nvPr/>
        </p:nvPicPr>
        <p:blipFill>
          <a:blip r:embed="rId3"/>
          <a:stretch>
            <a:fillRect/>
          </a:stretch>
        </p:blipFill>
        <p:spPr>
          <a:xfrm>
            <a:off x="5951984" y="3550345"/>
            <a:ext cx="5627077" cy="3240360"/>
          </a:xfrm>
          <a:prstGeom prst="rect">
            <a:avLst/>
          </a:prstGeom>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a:extLst>
              <a:ext uri="{FF2B5EF4-FFF2-40B4-BE49-F238E27FC236}">
                <a16:creationId xmlns:a16="http://schemas.microsoft.com/office/drawing/2014/main" id="{8A1F7EE0-1E61-41B3-AC18-DF86DE90AC62}"/>
              </a:ext>
            </a:extLst>
          </p:cNvPr>
          <p:cNvSpPr>
            <a:spLocks noGrp="1" noChangeArrowheads="1"/>
          </p:cNvSpPr>
          <p:nvPr>
            <p:ph type="title"/>
          </p:nvPr>
        </p:nvSpPr>
        <p:spPr>
          <a:xfrm>
            <a:off x="839416" y="1983361"/>
            <a:ext cx="10801200" cy="3351046"/>
          </a:xfrm>
        </p:spPr>
        <p:txBody>
          <a:bodyPr wrap="square" rtlCol="0">
            <a:spAutoFit/>
          </a:bodyPr>
          <a:lstStyle/>
          <a:p>
            <a:pPr eaLnBrk="1" fontAlgn="auto" hangingPunct="1">
              <a:lnSpc>
                <a:spcPct val="150000"/>
              </a:lnSpc>
              <a:spcAft>
                <a:spcPts val="0"/>
              </a:spcAft>
              <a:defRPr/>
            </a:pPr>
            <a:r>
              <a:rPr lang="en-US" altLang="zh-CN" sz="2400" b="1" dirty="0">
                <a:latin typeface="+mn-lt"/>
                <a:ea typeface="+mn-ea"/>
                <a:cs typeface="+mn-ea"/>
                <a:sym typeface="+mn-lt"/>
              </a:rPr>
              <a:t>1.4.3  </a:t>
            </a:r>
            <a:r>
              <a:rPr lang="zh-CN" altLang="en-US" sz="2400" b="1" dirty="0">
                <a:latin typeface="+mn-lt"/>
                <a:ea typeface="+mn-ea"/>
                <a:cs typeface="+mn-ea"/>
                <a:sym typeface="+mn-lt"/>
              </a:rPr>
              <a:t>设备管理功能 </a:t>
            </a:r>
            <a:br>
              <a:rPr lang="zh-CN" altLang="en-US" sz="2400" dirty="0">
                <a:latin typeface="+mn-lt"/>
                <a:ea typeface="+mn-ea"/>
                <a:cs typeface="+mn-ea"/>
                <a:sym typeface="+mn-lt"/>
              </a:rPr>
            </a:br>
            <a:r>
              <a:rPr lang="zh-CN" altLang="en-US" sz="2400" dirty="0">
                <a:latin typeface="+mn-lt"/>
                <a:ea typeface="+mn-ea"/>
                <a:cs typeface="+mn-ea"/>
                <a:sym typeface="+mn-lt"/>
              </a:rPr>
              <a:t>　　设备管理的主要任务如下：</a:t>
            </a:r>
            <a:br>
              <a:rPr lang="zh-CN" altLang="en-US" sz="2400" dirty="0">
                <a:latin typeface="+mn-lt"/>
                <a:ea typeface="+mn-ea"/>
                <a:cs typeface="+mn-ea"/>
                <a:sym typeface="+mn-lt"/>
              </a:rPr>
            </a:br>
            <a:r>
              <a:rPr lang="zh-CN" altLang="en-US" sz="2400" dirty="0">
                <a:latin typeface="+mn-lt"/>
                <a:ea typeface="+mn-ea"/>
                <a:cs typeface="+mn-ea"/>
                <a:sym typeface="+mn-lt"/>
              </a:rPr>
              <a:t>　　</a:t>
            </a:r>
            <a:r>
              <a:rPr lang="en-US" altLang="zh-CN" sz="2400" dirty="0">
                <a:latin typeface="+mn-lt"/>
                <a:ea typeface="+mn-ea"/>
                <a:cs typeface="+mn-ea"/>
                <a:sym typeface="+mn-lt"/>
              </a:rPr>
              <a:t>(1) </a:t>
            </a:r>
            <a:r>
              <a:rPr lang="zh-CN" altLang="en-US" sz="2400" dirty="0">
                <a:latin typeface="+mn-lt"/>
                <a:ea typeface="+mn-ea"/>
                <a:cs typeface="+mn-ea"/>
                <a:sym typeface="+mn-lt"/>
              </a:rPr>
              <a:t>完成用户进程提出的</a:t>
            </a:r>
            <a:r>
              <a:rPr lang="en-US" altLang="zh-CN" sz="2400" dirty="0">
                <a:latin typeface="+mn-lt"/>
                <a:ea typeface="+mn-ea"/>
                <a:cs typeface="+mn-ea"/>
                <a:sym typeface="+mn-lt"/>
              </a:rPr>
              <a:t>I/O</a:t>
            </a:r>
            <a:r>
              <a:rPr lang="zh-CN" altLang="en-US" sz="2400" dirty="0">
                <a:latin typeface="+mn-lt"/>
                <a:ea typeface="+mn-ea"/>
                <a:cs typeface="+mn-ea"/>
                <a:sym typeface="+mn-lt"/>
              </a:rPr>
              <a:t>请求，为用户进程分配所需的</a:t>
            </a:r>
            <a:r>
              <a:rPr lang="en-US" altLang="zh-CN" sz="2400" dirty="0">
                <a:latin typeface="+mn-lt"/>
                <a:ea typeface="+mn-ea"/>
                <a:cs typeface="+mn-ea"/>
                <a:sym typeface="+mn-lt"/>
              </a:rPr>
              <a:t>I/O</a:t>
            </a:r>
            <a:r>
              <a:rPr lang="zh-CN" altLang="en-US" sz="2400" dirty="0">
                <a:latin typeface="+mn-lt"/>
                <a:ea typeface="+mn-ea"/>
                <a:cs typeface="+mn-ea"/>
                <a:sym typeface="+mn-lt"/>
              </a:rPr>
              <a:t>设备，并完成指定的</a:t>
            </a:r>
            <a:r>
              <a:rPr lang="en-US" altLang="zh-CN" sz="2400" dirty="0">
                <a:latin typeface="+mn-lt"/>
                <a:ea typeface="+mn-ea"/>
                <a:cs typeface="+mn-ea"/>
                <a:sym typeface="+mn-lt"/>
              </a:rPr>
              <a:t>I/O</a:t>
            </a:r>
            <a:r>
              <a:rPr lang="zh-CN" altLang="en-US" sz="2400" dirty="0">
                <a:latin typeface="+mn-lt"/>
                <a:ea typeface="+mn-ea"/>
                <a:cs typeface="+mn-ea"/>
                <a:sym typeface="+mn-lt"/>
              </a:rPr>
              <a:t>操作。</a:t>
            </a:r>
            <a:br>
              <a:rPr lang="zh-CN" altLang="en-US" sz="2400" dirty="0">
                <a:latin typeface="+mn-lt"/>
                <a:ea typeface="+mn-ea"/>
                <a:cs typeface="+mn-ea"/>
                <a:sym typeface="+mn-lt"/>
              </a:rPr>
            </a:br>
            <a:r>
              <a:rPr lang="zh-CN" altLang="en-US" sz="2400" dirty="0">
                <a:latin typeface="+mn-lt"/>
                <a:ea typeface="+mn-ea"/>
                <a:cs typeface="+mn-ea"/>
                <a:sym typeface="+mn-lt"/>
              </a:rPr>
              <a:t>　　</a:t>
            </a:r>
            <a:r>
              <a:rPr lang="en-US" altLang="zh-CN" sz="2400" dirty="0">
                <a:latin typeface="+mn-lt"/>
                <a:ea typeface="+mn-ea"/>
                <a:cs typeface="+mn-ea"/>
                <a:sym typeface="+mn-lt"/>
              </a:rPr>
              <a:t>(2) </a:t>
            </a:r>
            <a:r>
              <a:rPr lang="zh-CN" altLang="en-US" sz="2400" dirty="0">
                <a:latin typeface="+mn-lt"/>
                <a:ea typeface="+mn-ea"/>
                <a:cs typeface="+mn-ea"/>
                <a:sym typeface="+mn-lt"/>
              </a:rPr>
              <a:t>提高</a:t>
            </a:r>
            <a:r>
              <a:rPr lang="en-US" altLang="zh-CN" sz="2400" dirty="0">
                <a:latin typeface="+mn-lt"/>
                <a:ea typeface="+mn-ea"/>
                <a:cs typeface="+mn-ea"/>
                <a:sym typeface="+mn-lt"/>
              </a:rPr>
              <a:t>CPU</a:t>
            </a:r>
            <a:r>
              <a:rPr lang="zh-CN" altLang="en-US" sz="2400" dirty="0">
                <a:latin typeface="+mn-lt"/>
                <a:ea typeface="+mn-ea"/>
                <a:cs typeface="+mn-ea"/>
                <a:sym typeface="+mn-lt"/>
              </a:rPr>
              <a:t>和</a:t>
            </a:r>
            <a:r>
              <a:rPr lang="en-US" altLang="zh-CN" sz="2400" dirty="0">
                <a:latin typeface="+mn-lt"/>
                <a:ea typeface="+mn-ea"/>
                <a:cs typeface="+mn-ea"/>
                <a:sym typeface="+mn-lt"/>
              </a:rPr>
              <a:t>I/O</a:t>
            </a:r>
            <a:r>
              <a:rPr lang="zh-CN" altLang="en-US" sz="2400" dirty="0">
                <a:latin typeface="+mn-lt"/>
                <a:ea typeface="+mn-ea"/>
                <a:cs typeface="+mn-ea"/>
                <a:sym typeface="+mn-lt"/>
              </a:rPr>
              <a:t>设备的利用率，提高</a:t>
            </a:r>
            <a:r>
              <a:rPr lang="en-US" altLang="zh-CN" sz="2400" dirty="0">
                <a:latin typeface="+mn-lt"/>
                <a:ea typeface="+mn-ea"/>
                <a:cs typeface="+mn-ea"/>
                <a:sym typeface="+mn-lt"/>
              </a:rPr>
              <a:t>I/O</a:t>
            </a:r>
            <a:r>
              <a:rPr lang="zh-CN" altLang="en-US" sz="2400" dirty="0">
                <a:latin typeface="+mn-lt"/>
                <a:ea typeface="+mn-ea"/>
                <a:cs typeface="+mn-ea"/>
                <a:sym typeface="+mn-lt"/>
              </a:rPr>
              <a:t>速度，方便用户使用</a:t>
            </a:r>
            <a:r>
              <a:rPr lang="en-US" altLang="zh-CN" sz="2400" dirty="0">
                <a:latin typeface="+mn-lt"/>
                <a:ea typeface="+mn-ea"/>
                <a:cs typeface="+mn-ea"/>
                <a:sym typeface="+mn-lt"/>
              </a:rPr>
              <a:t>I/O</a:t>
            </a:r>
            <a:r>
              <a:rPr lang="zh-CN" altLang="en-US" sz="2400" dirty="0">
                <a:latin typeface="+mn-lt"/>
                <a:ea typeface="+mn-ea"/>
                <a:cs typeface="+mn-ea"/>
                <a:sym typeface="+mn-lt"/>
              </a:rPr>
              <a:t>设备。</a:t>
            </a:r>
            <a:br>
              <a:rPr lang="zh-CN" altLang="en-US" sz="2400" dirty="0">
                <a:latin typeface="+mn-lt"/>
                <a:ea typeface="+mn-ea"/>
                <a:cs typeface="+mn-ea"/>
                <a:sym typeface="+mn-lt"/>
              </a:rPr>
            </a:br>
            <a:r>
              <a:rPr lang="zh-CN" altLang="en-US" sz="2400" dirty="0">
                <a:latin typeface="+mn-lt"/>
                <a:ea typeface="+mn-ea"/>
                <a:cs typeface="+mn-ea"/>
                <a:sym typeface="+mn-lt"/>
              </a:rPr>
              <a:t>　　</a:t>
            </a:r>
          </a:p>
        </p:txBody>
      </p:sp>
      <p:sp>
        <p:nvSpPr>
          <p:cNvPr id="4" name="文本框 3">
            <a:extLst>
              <a:ext uri="{FF2B5EF4-FFF2-40B4-BE49-F238E27FC236}">
                <a16:creationId xmlns:a16="http://schemas.microsoft.com/office/drawing/2014/main" id="{53BB214E-FC7B-4E56-9B87-57B4909F1201}"/>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382B2E30-2E60-1C4F-BCAC-2C6DB846C0DA}"/>
              </a:ext>
            </a:extLst>
          </p:cNvPr>
          <p:cNvSpPr>
            <a:spLocks noGrp="1"/>
          </p:cNvSpPr>
          <p:nvPr>
            <p:ph type="sldNum" sz="quarter" idx="11"/>
          </p:nvPr>
        </p:nvSpPr>
        <p:spPr/>
        <p:txBody>
          <a:bodyPr/>
          <a:lstStyle/>
          <a:p>
            <a:pPr>
              <a:defRPr/>
            </a:pPr>
            <a:fld id="{AD8A1803-9DE3-4EB3-BC11-0E54EC1517AB}" type="slidenum">
              <a:rPr lang="en-US" smtClean="0"/>
              <a:pPr>
                <a:defRPr/>
              </a:pPr>
              <a:t>66</a:t>
            </a:fld>
            <a:endParaRPr lang="en-US"/>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a:extLst>
              <a:ext uri="{FF2B5EF4-FFF2-40B4-BE49-F238E27FC236}">
                <a16:creationId xmlns:a16="http://schemas.microsoft.com/office/drawing/2014/main" id="{8A1F7EE0-1E61-41B3-AC18-DF86DE90AC62}"/>
              </a:ext>
            </a:extLst>
          </p:cNvPr>
          <p:cNvSpPr>
            <a:spLocks noGrp="1" noChangeArrowheads="1"/>
          </p:cNvSpPr>
          <p:nvPr>
            <p:ph type="title"/>
          </p:nvPr>
        </p:nvSpPr>
        <p:spPr>
          <a:xfrm>
            <a:off x="839415" y="1562444"/>
            <a:ext cx="10585821" cy="4192879"/>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1.4.3  </a:t>
            </a:r>
            <a:r>
              <a:rPr lang="zh-CN" altLang="en-US" sz="2000" b="1" dirty="0">
                <a:latin typeface="+mn-lt"/>
                <a:ea typeface="+mn-ea"/>
                <a:cs typeface="+mn-ea"/>
                <a:sym typeface="+mn-lt"/>
              </a:rPr>
              <a:t>设备管理功能 </a:t>
            </a:r>
            <a:br>
              <a:rPr lang="zh-CN" altLang="en-US" sz="2000" dirty="0">
                <a:latin typeface="+mn-lt"/>
                <a:ea typeface="+mn-ea"/>
                <a:cs typeface="+mn-ea"/>
                <a:sym typeface="+mn-lt"/>
              </a:rPr>
            </a:br>
            <a:r>
              <a:rPr lang="zh-CN" altLang="en-US" sz="2000" dirty="0">
                <a:latin typeface="+mn-lt"/>
                <a:ea typeface="+mn-ea"/>
                <a:cs typeface="+mn-ea"/>
                <a:sym typeface="+mn-lt"/>
              </a:rPr>
              <a:t>　　为实现上述任务，设备管理应具有缓冲管理、设备分配和设备处理以及虚拟设备等功能。</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b="1" dirty="0">
                <a:latin typeface="+mn-lt"/>
                <a:ea typeface="+mn-ea"/>
                <a:cs typeface="+mn-ea"/>
                <a:sym typeface="+mn-lt"/>
              </a:rPr>
              <a:t>缓冲管理。</a:t>
            </a:r>
            <a:br>
              <a:rPr lang="zh-CN" altLang="en-US" sz="2000" b="1"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b="1" dirty="0">
                <a:latin typeface="+mn-lt"/>
                <a:ea typeface="+mn-ea"/>
                <a:cs typeface="+mn-ea"/>
                <a:sym typeface="+mn-lt"/>
              </a:rPr>
              <a:t>设备分配。</a:t>
            </a:r>
            <a:r>
              <a:rPr lang="zh-CN" altLang="en-US" sz="2000" dirty="0">
                <a:latin typeface="+mn-lt"/>
                <a:ea typeface="+mn-ea"/>
                <a:cs typeface="+mn-ea"/>
                <a:sym typeface="+mn-lt"/>
              </a:rPr>
              <a:t>设备控制表、控制器控制表 记录 设备的标识符和状态。分配</a:t>
            </a:r>
            <a:r>
              <a:rPr lang="en-US" altLang="zh-CN" sz="2000" dirty="0">
                <a:latin typeface="+mn-lt"/>
                <a:ea typeface="+mn-ea"/>
                <a:cs typeface="+mn-ea"/>
                <a:sym typeface="+mn-lt"/>
              </a:rPr>
              <a:t>+</a:t>
            </a:r>
            <a:r>
              <a:rPr lang="zh-CN" altLang="en-US" sz="2000" dirty="0">
                <a:latin typeface="+mn-lt"/>
                <a:ea typeface="+mn-ea"/>
                <a:cs typeface="+mn-ea"/>
                <a:sym typeface="+mn-lt"/>
              </a:rPr>
              <a:t>回收。</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3. </a:t>
            </a:r>
            <a:r>
              <a:rPr lang="zh-CN" altLang="en-US" sz="2000" b="1" dirty="0">
                <a:latin typeface="+mn-lt"/>
                <a:ea typeface="+mn-ea"/>
                <a:cs typeface="+mn-ea"/>
                <a:sym typeface="+mn-lt"/>
              </a:rPr>
              <a:t>设备处理，又称作设备驱动。</a:t>
            </a:r>
            <a:br>
              <a:rPr lang="en-US" altLang="zh-CN" sz="2000" b="1" dirty="0">
                <a:latin typeface="+mn-lt"/>
                <a:ea typeface="+mn-ea"/>
                <a:cs typeface="+mn-ea"/>
                <a:sym typeface="+mn-lt"/>
              </a:rPr>
            </a:br>
            <a:r>
              <a:rPr lang="zh-CN" altLang="en-US" sz="2000" dirty="0">
                <a:latin typeface="+mn-lt"/>
                <a:ea typeface="+mn-ea"/>
                <a:cs typeface="+mn-ea"/>
                <a:sym typeface="+mn-lt"/>
              </a:rPr>
              <a:t>          检查</a:t>
            </a:r>
            <a:r>
              <a:rPr lang="en-US" altLang="zh-CN" sz="2000" dirty="0">
                <a:latin typeface="+mn-lt"/>
                <a:ea typeface="+mn-ea"/>
                <a:cs typeface="+mn-ea"/>
                <a:sym typeface="+mn-lt"/>
              </a:rPr>
              <a:t>I/O</a:t>
            </a:r>
            <a:r>
              <a:rPr lang="zh-CN" altLang="en-US" sz="2000" dirty="0">
                <a:latin typeface="+mn-lt"/>
                <a:ea typeface="+mn-ea"/>
                <a:cs typeface="+mn-ea"/>
                <a:sym typeface="+mn-lt"/>
              </a:rPr>
              <a:t>请求是否合法，了解设备是否空闲，读取传递参数，获取设备工作方式</a:t>
            </a:r>
            <a:br>
              <a:rPr lang="en-US" altLang="zh-CN" sz="2000" dirty="0">
                <a:latin typeface="+mn-lt"/>
                <a:ea typeface="+mn-ea"/>
                <a:cs typeface="+mn-ea"/>
                <a:sym typeface="+mn-lt"/>
              </a:rPr>
            </a:br>
            <a:r>
              <a:rPr lang="zh-CN" altLang="en-US" sz="2000" dirty="0">
                <a:latin typeface="+mn-lt"/>
                <a:ea typeface="+mn-ea"/>
                <a:cs typeface="+mn-ea"/>
                <a:sym typeface="+mn-lt"/>
              </a:rPr>
              <a:t>          发出</a:t>
            </a:r>
            <a:r>
              <a:rPr lang="en-US" altLang="zh-CN" sz="2000" dirty="0">
                <a:latin typeface="+mn-lt"/>
                <a:ea typeface="+mn-ea"/>
                <a:cs typeface="+mn-ea"/>
                <a:sym typeface="+mn-lt"/>
              </a:rPr>
              <a:t>I/O</a:t>
            </a:r>
            <a:r>
              <a:rPr lang="zh-CN" altLang="en-US" sz="2000" dirty="0">
                <a:latin typeface="+mn-lt"/>
                <a:ea typeface="+mn-ea"/>
                <a:cs typeface="+mn-ea"/>
                <a:sym typeface="+mn-lt"/>
              </a:rPr>
              <a:t>指令，启动设备完成指令</a:t>
            </a:r>
            <a:br>
              <a:rPr lang="en-US" altLang="zh-CN" sz="2000" dirty="0">
                <a:latin typeface="+mn-lt"/>
                <a:ea typeface="+mn-ea"/>
                <a:cs typeface="+mn-ea"/>
                <a:sym typeface="+mn-lt"/>
              </a:rPr>
            </a:br>
            <a:br>
              <a:rPr lang="en-US" altLang="zh-CN" sz="2000" dirty="0">
                <a:latin typeface="+mn-lt"/>
                <a:ea typeface="+mn-ea"/>
                <a:cs typeface="+mn-ea"/>
                <a:sym typeface="+mn-lt"/>
              </a:rPr>
            </a:br>
            <a:r>
              <a:rPr lang="zh-CN" altLang="en-US" sz="2000" dirty="0">
                <a:latin typeface="+mn-lt"/>
                <a:ea typeface="+mn-ea"/>
                <a:cs typeface="+mn-ea"/>
                <a:sym typeface="+mn-lt"/>
              </a:rPr>
              <a:t>         </a:t>
            </a:r>
            <a:r>
              <a:rPr lang="zh-CN" altLang="en-US" sz="2000" dirty="0">
                <a:solidFill>
                  <a:srgbClr val="FF0000"/>
                </a:solidFill>
                <a:latin typeface="+mn-lt"/>
                <a:ea typeface="+mn-ea"/>
                <a:cs typeface="+mn-ea"/>
                <a:sym typeface="+mn-lt"/>
              </a:rPr>
              <a:t>处理中断</a:t>
            </a:r>
          </a:p>
        </p:txBody>
      </p:sp>
      <p:sp>
        <p:nvSpPr>
          <p:cNvPr id="4" name="文本框 3">
            <a:extLst>
              <a:ext uri="{FF2B5EF4-FFF2-40B4-BE49-F238E27FC236}">
                <a16:creationId xmlns:a16="http://schemas.microsoft.com/office/drawing/2014/main" id="{53BB214E-FC7B-4E56-9B87-57B4909F1201}"/>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382B2E30-2E60-1C4F-BCAC-2C6DB846C0DA}"/>
              </a:ext>
            </a:extLst>
          </p:cNvPr>
          <p:cNvSpPr>
            <a:spLocks noGrp="1"/>
          </p:cNvSpPr>
          <p:nvPr>
            <p:ph type="sldNum" sz="quarter" idx="11"/>
          </p:nvPr>
        </p:nvSpPr>
        <p:spPr/>
        <p:txBody>
          <a:bodyPr/>
          <a:lstStyle/>
          <a:p>
            <a:pPr>
              <a:defRPr/>
            </a:pPr>
            <a:fld id="{AD8A1803-9DE3-4EB3-BC11-0E54EC1517AB}" type="slidenum">
              <a:rPr lang="en-US" smtClean="0"/>
              <a:pPr>
                <a:defRPr/>
              </a:pPr>
              <a:t>67</a:t>
            </a:fld>
            <a:endParaRPr lang="en-US"/>
          </a:p>
        </p:txBody>
      </p:sp>
    </p:spTree>
    <p:extLst>
      <p:ext uri="{BB962C8B-B14F-4D97-AF65-F5344CB8AC3E}">
        <p14:creationId xmlns:p14="http://schemas.microsoft.com/office/powerpoint/2010/main" val="802242126"/>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a:extLst>
              <a:ext uri="{FF2B5EF4-FFF2-40B4-BE49-F238E27FC236}">
                <a16:creationId xmlns:a16="http://schemas.microsoft.com/office/drawing/2014/main" id="{DB7EE94B-840F-4283-BA01-B4F0A1A14FA7}"/>
              </a:ext>
            </a:extLst>
          </p:cNvPr>
          <p:cNvSpPr>
            <a:spLocks noGrp="1" noChangeArrowheads="1"/>
          </p:cNvSpPr>
          <p:nvPr>
            <p:ph type="title"/>
          </p:nvPr>
        </p:nvSpPr>
        <p:spPr>
          <a:xfrm>
            <a:off x="847626" y="1063906"/>
            <a:ext cx="9288462" cy="5029390"/>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1.4.4  </a:t>
            </a:r>
            <a:r>
              <a:rPr lang="zh-CN" altLang="en-US" sz="1800" b="1" dirty="0">
                <a:latin typeface="+mn-lt"/>
                <a:ea typeface="+mn-ea"/>
                <a:cs typeface="+mn-ea"/>
                <a:sym typeface="+mn-lt"/>
              </a:rPr>
              <a:t>文件管理功能   </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文件存储空间的管理</a:t>
            </a:r>
            <a:br>
              <a:rPr lang="en-US" altLang="zh-CN" sz="1800" b="1" dirty="0">
                <a:latin typeface="+mn-lt"/>
                <a:ea typeface="+mn-ea"/>
                <a:cs typeface="+mn-ea"/>
                <a:sym typeface="+mn-lt"/>
              </a:rPr>
            </a:b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2. </a:t>
            </a:r>
            <a:r>
              <a:rPr lang="zh-CN" altLang="en-US" sz="1800" b="1" dirty="0">
                <a:latin typeface="+mn-lt"/>
                <a:ea typeface="+mn-ea"/>
                <a:cs typeface="+mn-ea"/>
                <a:sym typeface="+mn-lt"/>
              </a:rPr>
              <a:t>目录管理</a:t>
            </a:r>
            <a:br>
              <a:rPr lang="en-US" altLang="zh-CN" sz="1800" b="1" dirty="0">
                <a:latin typeface="+mn-lt"/>
                <a:ea typeface="+mn-ea"/>
                <a:cs typeface="+mn-ea"/>
                <a:sym typeface="+mn-lt"/>
              </a:rPr>
            </a:br>
            <a:r>
              <a:rPr lang="en-US" altLang="zh-CN" sz="1800" b="1" dirty="0">
                <a:latin typeface="+mn-lt"/>
                <a:ea typeface="+mn-ea"/>
                <a:cs typeface="+mn-ea"/>
                <a:sym typeface="+mn-lt"/>
              </a:rPr>
              <a:t>	</a:t>
            </a:r>
            <a:r>
              <a:rPr lang="zh-CN" altLang="en-US" sz="1800" dirty="0">
                <a:latin typeface="+mn-lt"/>
                <a:ea typeface="+mn-ea"/>
                <a:cs typeface="+mn-ea"/>
                <a:sym typeface="+mn-lt"/>
              </a:rPr>
              <a:t>文件名、文件属性、位置</a:t>
            </a:r>
            <a:br>
              <a:rPr lang="en-US" altLang="zh-CN" sz="1800" dirty="0">
                <a:latin typeface="+mn-lt"/>
                <a:ea typeface="+mn-ea"/>
                <a:cs typeface="+mn-ea"/>
                <a:sym typeface="+mn-lt"/>
              </a:rPr>
            </a:br>
            <a:br>
              <a:rPr lang="zh-CN" altLang="en-US" sz="1800" b="1" dirty="0">
                <a:latin typeface="+mn-lt"/>
                <a:ea typeface="+mn-ea"/>
                <a:cs typeface="+mn-ea"/>
                <a:sym typeface="+mn-lt"/>
              </a:rPr>
            </a:br>
            <a:r>
              <a:rPr lang="zh-CN" altLang="en-US" sz="1800" b="1" dirty="0">
                <a:latin typeface="+mn-lt"/>
                <a:ea typeface="+mn-ea"/>
                <a:cs typeface="+mn-ea"/>
                <a:sym typeface="+mn-lt"/>
              </a:rPr>
              <a:t>　　</a:t>
            </a:r>
            <a:r>
              <a:rPr lang="en-US" altLang="zh-CN" sz="1800" b="1" dirty="0">
                <a:latin typeface="+mn-lt"/>
                <a:ea typeface="+mn-ea"/>
                <a:cs typeface="+mn-ea"/>
                <a:sym typeface="+mn-lt"/>
              </a:rPr>
              <a:t>3. </a:t>
            </a:r>
            <a:r>
              <a:rPr lang="zh-CN" altLang="en-US" sz="1800" b="1" dirty="0">
                <a:latin typeface="+mn-lt"/>
                <a:ea typeface="+mn-ea"/>
                <a:cs typeface="+mn-ea"/>
                <a:sym typeface="+mn-lt"/>
              </a:rPr>
              <a:t>文件的读</a:t>
            </a:r>
            <a:r>
              <a:rPr lang="en-US" altLang="zh-CN" sz="1800" b="1" dirty="0">
                <a:latin typeface="+mn-lt"/>
                <a:ea typeface="+mn-ea"/>
                <a:cs typeface="+mn-ea"/>
                <a:sym typeface="+mn-lt"/>
              </a:rPr>
              <a:t>/</a:t>
            </a:r>
            <a:r>
              <a:rPr lang="zh-CN" altLang="en-US" sz="1800" b="1" dirty="0">
                <a:latin typeface="+mn-lt"/>
                <a:ea typeface="+mn-ea"/>
                <a:cs typeface="+mn-ea"/>
                <a:sym typeface="+mn-lt"/>
              </a:rPr>
              <a:t>写管理和保护</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文件的读</a:t>
            </a:r>
            <a:r>
              <a:rPr lang="en-US" altLang="zh-CN" sz="1800" dirty="0">
                <a:latin typeface="+mn-lt"/>
                <a:ea typeface="+mn-ea"/>
                <a:cs typeface="+mn-ea"/>
                <a:sym typeface="+mn-lt"/>
              </a:rPr>
              <a:t>/</a:t>
            </a:r>
            <a:r>
              <a:rPr lang="zh-CN" altLang="en-US" sz="1800" dirty="0">
                <a:latin typeface="+mn-lt"/>
                <a:ea typeface="+mn-ea"/>
                <a:cs typeface="+mn-ea"/>
                <a:sym typeface="+mn-lt"/>
              </a:rPr>
              <a:t>写管理。 </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文件保护，存取控制。</a:t>
            </a:r>
            <a:br>
              <a:rPr lang="en-US" altLang="zh-CN" sz="1800" dirty="0">
                <a:latin typeface="+mn-lt"/>
                <a:ea typeface="+mn-ea"/>
                <a:cs typeface="+mn-ea"/>
                <a:sym typeface="+mn-lt"/>
              </a:rPr>
            </a:br>
            <a:r>
              <a:rPr lang="zh-CN" altLang="en-US" sz="1800" dirty="0">
                <a:latin typeface="+mn-lt"/>
                <a:ea typeface="+mn-ea"/>
                <a:cs typeface="+mn-ea"/>
                <a:sym typeface="+mn-lt"/>
              </a:rPr>
              <a:t>            未核准用户</a:t>
            </a:r>
            <a:br>
              <a:rPr lang="en-US" altLang="zh-CN" sz="1800" dirty="0">
                <a:latin typeface="+mn-lt"/>
                <a:ea typeface="+mn-ea"/>
                <a:cs typeface="+mn-ea"/>
                <a:sym typeface="+mn-lt"/>
              </a:rPr>
            </a:br>
            <a:r>
              <a:rPr lang="zh-CN" altLang="en-US" sz="1800" dirty="0">
                <a:latin typeface="+mn-lt"/>
                <a:ea typeface="+mn-ea"/>
                <a:cs typeface="+mn-ea"/>
                <a:sym typeface="+mn-lt"/>
              </a:rPr>
              <a:t>            冒名用户</a:t>
            </a:r>
            <a:br>
              <a:rPr lang="en-US" altLang="zh-CN" sz="1800" dirty="0">
                <a:latin typeface="+mn-lt"/>
                <a:ea typeface="+mn-ea"/>
                <a:cs typeface="+mn-ea"/>
                <a:sym typeface="+mn-lt"/>
              </a:rPr>
            </a:br>
            <a:r>
              <a:rPr lang="zh-CN" altLang="en-US" sz="1800" dirty="0">
                <a:latin typeface="+mn-lt"/>
                <a:ea typeface="+mn-ea"/>
                <a:cs typeface="+mn-ea"/>
                <a:sym typeface="+mn-lt"/>
              </a:rPr>
              <a:t>            不正确的方式</a:t>
            </a:r>
          </a:p>
        </p:txBody>
      </p:sp>
      <p:sp>
        <p:nvSpPr>
          <p:cNvPr id="4" name="文本框 3">
            <a:extLst>
              <a:ext uri="{FF2B5EF4-FFF2-40B4-BE49-F238E27FC236}">
                <a16:creationId xmlns:a16="http://schemas.microsoft.com/office/drawing/2014/main" id="{DEFB16AC-F25D-4F4F-902A-E335F1E00FC7}"/>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E0B3B447-AD8D-0A4E-B2B5-F1F23AE3F8CF}"/>
              </a:ext>
            </a:extLst>
          </p:cNvPr>
          <p:cNvSpPr>
            <a:spLocks noGrp="1"/>
          </p:cNvSpPr>
          <p:nvPr>
            <p:ph type="sldNum" sz="quarter" idx="11"/>
          </p:nvPr>
        </p:nvSpPr>
        <p:spPr/>
        <p:txBody>
          <a:bodyPr/>
          <a:lstStyle/>
          <a:p>
            <a:pPr>
              <a:defRPr/>
            </a:pPr>
            <a:fld id="{AD8A1803-9DE3-4EB3-BC11-0E54EC1517AB}" type="slidenum">
              <a:rPr lang="en-US" smtClean="0"/>
              <a:pPr>
                <a:defRPr/>
              </a:pPr>
              <a:t>68</a:t>
            </a:fld>
            <a:endParaRPr lang="en-US"/>
          </a:p>
        </p:txBody>
      </p:sp>
      <p:pic>
        <p:nvPicPr>
          <p:cNvPr id="5" name="图片 4">
            <a:extLst>
              <a:ext uri="{FF2B5EF4-FFF2-40B4-BE49-F238E27FC236}">
                <a16:creationId xmlns:a16="http://schemas.microsoft.com/office/drawing/2014/main" id="{A87CD87E-5D2A-C046-A17C-D6C40B1FB434}"/>
              </a:ext>
            </a:extLst>
          </p:cNvPr>
          <p:cNvPicPr>
            <a:picLocks noChangeAspect="1"/>
          </p:cNvPicPr>
          <p:nvPr/>
        </p:nvPicPr>
        <p:blipFill>
          <a:blip r:embed="rId2"/>
          <a:stretch>
            <a:fillRect/>
          </a:stretch>
        </p:blipFill>
        <p:spPr>
          <a:xfrm>
            <a:off x="4664678" y="1806985"/>
            <a:ext cx="6687534" cy="3528392"/>
          </a:xfrm>
          <a:prstGeom prst="rect">
            <a:avLst/>
          </a:prstGeom>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a:extLst>
              <a:ext uri="{FF2B5EF4-FFF2-40B4-BE49-F238E27FC236}">
                <a16:creationId xmlns:a16="http://schemas.microsoft.com/office/drawing/2014/main" id="{F9D9BF12-4E75-4F2E-80D3-E4A84D6E5D6F}"/>
              </a:ext>
            </a:extLst>
          </p:cNvPr>
          <p:cNvSpPr>
            <a:spLocks noGrp="1" noChangeArrowheads="1"/>
          </p:cNvSpPr>
          <p:nvPr>
            <p:ph type="title"/>
          </p:nvPr>
        </p:nvSpPr>
        <p:spPr>
          <a:xfrm>
            <a:off x="839788" y="1164084"/>
            <a:ext cx="9361487" cy="2120900"/>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1.4.5</a:t>
            </a:r>
            <a:r>
              <a:rPr lang="zh-CN" altLang="en-US" sz="1800" b="1" dirty="0">
                <a:latin typeface="+mn-lt"/>
                <a:ea typeface="+mn-ea"/>
                <a:cs typeface="+mn-ea"/>
                <a:sym typeface="+mn-lt"/>
              </a:rPr>
              <a:t>　操作系统与用户之间的接口   </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用户接口</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联机用户接口。边写边运行，逐条输入、解释、运行。</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脱机用户接口。一次性写好，然后运行</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(3) </a:t>
            </a:r>
            <a:r>
              <a:rPr lang="zh-CN" altLang="en-US" sz="1800" dirty="0">
                <a:latin typeface="+mn-lt"/>
                <a:ea typeface="+mn-ea"/>
                <a:cs typeface="+mn-ea"/>
                <a:sym typeface="+mn-lt"/>
              </a:rPr>
              <a:t>图形用户接口。 </a:t>
            </a:r>
          </a:p>
        </p:txBody>
      </p:sp>
      <p:sp>
        <p:nvSpPr>
          <p:cNvPr id="4" name="文本框 3">
            <a:extLst>
              <a:ext uri="{FF2B5EF4-FFF2-40B4-BE49-F238E27FC236}">
                <a16:creationId xmlns:a16="http://schemas.microsoft.com/office/drawing/2014/main" id="{BA2BD535-DBE6-474E-A937-CBDFF903D340}"/>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5A5D7869-2799-5540-93E2-32B6B622E403}"/>
              </a:ext>
            </a:extLst>
          </p:cNvPr>
          <p:cNvSpPr>
            <a:spLocks noGrp="1"/>
          </p:cNvSpPr>
          <p:nvPr>
            <p:ph type="sldNum" sz="quarter" idx="11"/>
          </p:nvPr>
        </p:nvSpPr>
        <p:spPr/>
        <p:txBody>
          <a:bodyPr/>
          <a:lstStyle/>
          <a:p>
            <a:pPr>
              <a:defRPr/>
            </a:pPr>
            <a:fld id="{AD8A1803-9DE3-4EB3-BC11-0E54EC1517AB}" type="slidenum">
              <a:rPr lang="en-US" smtClean="0"/>
              <a:pPr>
                <a:defRPr/>
              </a:pPr>
              <a:t>69</a:t>
            </a:fld>
            <a:endParaRPr lang="en-US"/>
          </a:p>
        </p:txBody>
      </p:sp>
      <p:pic>
        <p:nvPicPr>
          <p:cNvPr id="5" name="Picture 4">
            <a:extLst>
              <a:ext uri="{FF2B5EF4-FFF2-40B4-BE49-F238E27FC236}">
                <a16:creationId xmlns:a16="http://schemas.microsoft.com/office/drawing/2014/main" id="{796296E4-AAA3-4B4E-A4F7-5811E803F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1" y="3452632"/>
            <a:ext cx="6048672" cy="229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4718F29-4B7D-C641-9904-C39D8D597093}"/>
              </a:ext>
            </a:extLst>
          </p:cNvPr>
          <p:cNvSpPr txBox="1">
            <a:spLocks noChangeArrowheads="1"/>
          </p:cNvSpPr>
          <p:nvPr/>
        </p:nvSpPr>
        <p:spPr bwMode="auto">
          <a:xfrm>
            <a:off x="839788" y="1250798"/>
            <a:ext cx="5976292" cy="389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lvl1pPr algn="l" rtl="0" eaLnBrk="0" fontAlgn="base" hangingPunct="0">
              <a:lnSpc>
                <a:spcPct val="90000"/>
              </a:lnSpc>
              <a:spcBef>
                <a:spcPct val="0"/>
              </a:spcBef>
              <a:spcAft>
                <a:spcPct val="0"/>
              </a:spcAft>
              <a:defRPr sz="32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a:lstStyle>
          <a:p>
            <a:pPr marL="285750" indent="-285750" defTabSz="914400" eaLnBrk="1" fontAlgn="auto" hangingPunct="1">
              <a:lnSpc>
                <a:spcPct val="150000"/>
              </a:lnSpc>
              <a:spcAft>
                <a:spcPts val="0"/>
              </a:spcAft>
              <a:buFont typeface="Arial" panose="020B0604020202020204" pitchFamily="34" charset="0"/>
              <a:buChar char="•"/>
              <a:defRPr/>
            </a:pPr>
            <a:endParaRPr lang="en-US" altLang="zh-CN" sz="2800" dirty="0">
              <a:cs typeface="+mn-ea"/>
              <a:sym typeface="+mn-lt"/>
            </a:endParaRPr>
          </a:p>
          <a:p>
            <a:pPr defTabSz="914400" eaLnBrk="1" fontAlgn="auto" hangingPunct="1">
              <a:lnSpc>
                <a:spcPct val="150000"/>
              </a:lnSpc>
              <a:spcAft>
                <a:spcPts val="0"/>
              </a:spcAft>
              <a:defRPr/>
            </a:pPr>
            <a:r>
              <a:rPr lang="zh-CN" altLang="en-US" sz="2800" b="1" dirty="0">
                <a:cs typeface="+mn-ea"/>
                <a:sym typeface="+mn-lt"/>
              </a:rPr>
              <a:t>作用</a:t>
            </a:r>
            <a:endParaRPr lang="en-US" altLang="zh-CN" sz="2800" b="1" dirty="0">
              <a:cs typeface="+mn-ea"/>
              <a:sym typeface="+mn-lt"/>
            </a:endParaRPr>
          </a:p>
          <a:p>
            <a:pPr marL="285750" indent="-285750" defTabSz="914400" eaLnBrk="1" fontAlgn="auto" hangingPunct="1">
              <a:lnSpc>
                <a:spcPct val="150000"/>
              </a:lnSpc>
              <a:spcAft>
                <a:spcPts val="0"/>
              </a:spcAft>
              <a:buFont typeface="Arial" panose="020B0604020202020204" pitchFamily="34" charset="0"/>
              <a:buChar char="•"/>
              <a:defRPr/>
            </a:pPr>
            <a:r>
              <a:rPr lang="zh-CN" altLang="en-US" sz="2800" dirty="0">
                <a:cs typeface="+mn-ea"/>
                <a:sym typeface="+mn-lt"/>
              </a:rPr>
              <a:t>管理计算机硬件设备</a:t>
            </a:r>
            <a:endParaRPr lang="en-US" altLang="zh-CN" sz="2800" dirty="0">
              <a:cs typeface="+mn-ea"/>
              <a:sym typeface="+mn-lt"/>
            </a:endParaRPr>
          </a:p>
          <a:p>
            <a:pPr marL="285750" indent="-285750" defTabSz="914400" eaLnBrk="1" fontAlgn="auto" hangingPunct="1">
              <a:lnSpc>
                <a:spcPct val="150000"/>
              </a:lnSpc>
              <a:spcAft>
                <a:spcPts val="0"/>
              </a:spcAft>
              <a:buFont typeface="Arial" panose="020B0604020202020204" pitchFamily="34" charset="0"/>
              <a:buChar char="•"/>
              <a:defRPr/>
            </a:pPr>
            <a:r>
              <a:rPr lang="zh-CN" altLang="en-US" sz="2800" dirty="0">
                <a:cs typeface="+mn-ea"/>
                <a:sym typeface="+mn-lt"/>
              </a:rPr>
              <a:t>提高硬件设备的利用率</a:t>
            </a:r>
            <a:endParaRPr lang="en-US" altLang="zh-CN" sz="2800" dirty="0">
              <a:cs typeface="+mn-ea"/>
              <a:sym typeface="+mn-lt"/>
            </a:endParaRPr>
          </a:p>
          <a:p>
            <a:pPr marL="285750" indent="-285750" defTabSz="914400" eaLnBrk="1" fontAlgn="auto" hangingPunct="1">
              <a:lnSpc>
                <a:spcPct val="150000"/>
              </a:lnSpc>
              <a:spcAft>
                <a:spcPts val="0"/>
              </a:spcAft>
              <a:buFont typeface="Arial" panose="020B0604020202020204" pitchFamily="34" charset="0"/>
              <a:buChar char="•"/>
              <a:defRPr/>
            </a:pPr>
            <a:r>
              <a:rPr lang="zh-CN" altLang="en-US" sz="2800" dirty="0">
                <a:cs typeface="+mn-ea"/>
                <a:sym typeface="+mn-lt"/>
              </a:rPr>
              <a:t>提高系统的吞吐量</a:t>
            </a:r>
            <a:endParaRPr lang="en-US" altLang="zh-CN" sz="2800" dirty="0">
              <a:cs typeface="+mn-ea"/>
              <a:sym typeface="+mn-lt"/>
            </a:endParaRPr>
          </a:p>
          <a:p>
            <a:pPr marL="285750" indent="-285750" defTabSz="914400" eaLnBrk="1" fontAlgn="auto" hangingPunct="1">
              <a:lnSpc>
                <a:spcPct val="150000"/>
              </a:lnSpc>
              <a:spcAft>
                <a:spcPts val="0"/>
              </a:spcAft>
              <a:buFont typeface="Arial" panose="020B0604020202020204" pitchFamily="34" charset="0"/>
              <a:buChar char="•"/>
              <a:defRPr/>
            </a:pPr>
            <a:r>
              <a:rPr lang="zh-CN" altLang="en-US" sz="2800" dirty="0">
                <a:cs typeface="+mn-ea"/>
                <a:sym typeface="+mn-lt"/>
              </a:rPr>
              <a:t>为用户与应用程序提供接口</a:t>
            </a:r>
            <a:endParaRPr lang="en-US" altLang="zh-CN" sz="2800" dirty="0">
              <a:cs typeface="+mn-ea"/>
              <a:sym typeface="+mn-lt"/>
            </a:endParaRPr>
          </a:p>
        </p:txBody>
      </p:sp>
      <p:sp>
        <p:nvSpPr>
          <p:cNvPr id="3" name="灯片编号占位符 2">
            <a:extLst>
              <a:ext uri="{FF2B5EF4-FFF2-40B4-BE49-F238E27FC236}">
                <a16:creationId xmlns:a16="http://schemas.microsoft.com/office/drawing/2014/main" id="{21F6E011-94FD-8249-AC33-7B3D0681AFD0}"/>
              </a:ext>
            </a:extLst>
          </p:cNvPr>
          <p:cNvSpPr>
            <a:spLocks noGrp="1"/>
          </p:cNvSpPr>
          <p:nvPr>
            <p:ph type="sldNum" sz="quarter" idx="11"/>
          </p:nvPr>
        </p:nvSpPr>
        <p:spPr/>
        <p:txBody>
          <a:bodyPr/>
          <a:lstStyle/>
          <a:p>
            <a:pPr>
              <a:defRPr/>
            </a:pPr>
            <a:fld id="{AD8A1803-9DE3-4EB3-BC11-0E54EC1517AB}" type="slidenum">
              <a:rPr lang="en-US" smtClean="0"/>
              <a:pPr>
                <a:defRPr/>
              </a:pPr>
              <a:t>7</a:t>
            </a:fld>
            <a:endParaRPr lang="en-US"/>
          </a:p>
        </p:txBody>
      </p:sp>
      <p:pic>
        <p:nvPicPr>
          <p:cNvPr id="5" name="图片 4">
            <a:extLst>
              <a:ext uri="{FF2B5EF4-FFF2-40B4-BE49-F238E27FC236}">
                <a16:creationId xmlns:a16="http://schemas.microsoft.com/office/drawing/2014/main" id="{4069D7BC-4985-ED46-B45A-973740DD3B3D}"/>
              </a:ext>
            </a:extLst>
          </p:cNvPr>
          <p:cNvPicPr>
            <a:picLocks noChangeAspect="1"/>
          </p:cNvPicPr>
          <p:nvPr/>
        </p:nvPicPr>
        <p:blipFill>
          <a:blip r:embed="rId2"/>
          <a:stretch>
            <a:fillRect/>
          </a:stretch>
        </p:blipFill>
        <p:spPr>
          <a:xfrm>
            <a:off x="6411912" y="3235695"/>
            <a:ext cx="4940300" cy="1651000"/>
          </a:xfrm>
          <a:prstGeom prst="rect">
            <a:avLst/>
          </a:prstGeom>
        </p:spPr>
      </p:pic>
      <p:sp>
        <p:nvSpPr>
          <p:cNvPr id="6" name="文本框 5">
            <a:extLst>
              <a:ext uri="{FF2B5EF4-FFF2-40B4-BE49-F238E27FC236}">
                <a16:creationId xmlns:a16="http://schemas.microsoft.com/office/drawing/2014/main" id="{828E8DE9-507E-CE48-8694-0B719BFFF123}"/>
              </a:ext>
            </a:extLst>
          </p:cNvPr>
          <p:cNvSpPr txBox="1"/>
          <p:nvPr/>
        </p:nvSpPr>
        <p:spPr>
          <a:xfrm>
            <a:off x="766763" y="188913"/>
            <a:ext cx="6192837"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1.1  </a:t>
            </a:r>
            <a:r>
              <a:rPr lang="zh-CN" altLang="en-US" sz="3200" b="1" dirty="0">
                <a:latin typeface="+mn-lt"/>
                <a:ea typeface="+mn-ea"/>
                <a:cs typeface="+mn-ea"/>
                <a:sym typeface="+mn-lt"/>
              </a:rPr>
              <a:t>操作系统的目标和作用</a:t>
            </a:r>
            <a:endParaRPr lang="zh-CN" altLang="en-US" sz="3200" dirty="0">
              <a:latin typeface="+mn-lt"/>
              <a:ea typeface="+mn-ea"/>
              <a:cs typeface="+mn-ea"/>
              <a:sym typeface="+mn-lt"/>
            </a:endParaRPr>
          </a:p>
        </p:txBody>
      </p:sp>
    </p:spTree>
    <p:extLst>
      <p:ext uri="{BB962C8B-B14F-4D97-AF65-F5344CB8AC3E}">
        <p14:creationId xmlns:p14="http://schemas.microsoft.com/office/powerpoint/2010/main" val="3644125419"/>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a:extLst>
              <a:ext uri="{FF2B5EF4-FFF2-40B4-BE49-F238E27FC236}">
                <a16:creationId xmlns:a16="http://schemas.microsoft.com/office/drawing/2014/main" id="{5CCB9569-D7BE-4284-9F90-AAB909BE2871}"/>
              </a:ext>
            </a:extLst>
          </p:cNvPr>
          <p:cNvSpPr>
            <a:spLocks noGrp="1" noChangeArrowheads="1"/>
          </p:cNvSpPr>
          <p:nvPr>
            <p:ph type="title"/>
          </p:nvPr>
        </p:nvSpPr>
        <p:spPr>
          <a:xfrm>
            <a:off x="839416" y="1268760"/>
            <a:ext cx="10514384" cy="4654544"/>
          </a:xfrm>
        </p:spPr>
        <p:txBody>
          <a:bodyPr wrap="square" rtlCol="0">
            <a:spAutoFit/>
          </a:bodyPr>
          <a:lstStyle/>
          <a:p>
            <a:pPr eaLnBrk="1" fontAlgn="auto" hangingPunct="1">
              <a:lnSpc>
                <a:spcPct val="150000"/>
              </a:lnSpc>
              <a:spcAft>
                <a:spcPts val="0"/>
              </a:spcAft>
              <a:defRPr/>
            </a:pPr>
            <a:r>
              <a:rPr lang="en-US" altLang="zh-CN" sz="2000" b="1" dirty="0">
                <a:solidFill>
                  <a:prstClr val="black"/>
                </a:solidFill>
                <a:latin typeface="+mn-lt"/>
                <a:ea typeface="+mn-ea"/>
                <a:cs typeface="+mn-ea"/>
                <a:sym typeface="+mn-lt"/>
              </a:rPr>
              <a:t>1.4.5</a:t>
            </a:r>
            <a:r>
              <a:rPr lang="zh-CN" altLang="en-US" sz="2000" b="1" dirty="0">
                <a:solidFill>
                  <a:prstClr val="black"/>
                </a:solidFill>
                <a:latin typeface="+mn-lt"/>
                <a:ea typeface="+mn-ea"/>
                <a:cs typeface="+mn-ea"/>
                <a:sym typeface="+mn-lt"/>
              </a:rPr>
              <a:t>   操作系统与用户之间的接口 </a:t>
            </a:r>
            <a:br>
              <a:rPr lang="en-US" altLang="zh-CN" sz="2000" b="1" dirty="0">
                <a:solidFill>
                  <a:prstClr val="black"/>
                </a:solidFill>
                <a:latin typeface="+mn-lt"/>
                <a:ea typeface="+mn-ea"/>
                <a:cs typeface="+mn-ea"/>
                <a:sym typeface="+mn-lt"/>
              </a:rPr>
            </a:br>
            <a:r>
              <a:rPr lang="en-US" altLang="zh-CN" sz="2000" b="1" dirty="0">
                <a:solidFill>
                  <a:prstClr val="black"/>
                </a:solidFill>
                <a:latin typeface="+mn-lt"/>
                <a:ea typeface="+mn-ea"/>
                <a:cs typeface="+mn-ea"/>
                <a:sym typeface="+mn-lt"/>
              </a:rPr>
              <a:t>       </a:t>
            </a:r>
            <a:r>
              <a:rPr lang="en-US" altLang="zh-CN" sz="2000" b="1" dirty="0">
                <a:latin typeface="+mn-lt"/>
                <a:ea typeface="+mn-ea"/>
                <a:cs typeface="+mn-ea"/>
                <a:sym typeface="+mn-lt"/>
              </a:rPr>
              <a:t>2. </a:t>
            </a:r>
            <a:r>
              <a:rPr lang="zh-CN" altLang="en-US" sz="2000" b="1" dirty="0">
                <a:latin typeface="+mn-lt"/>
                <a:ea typeface="+mn-ea"/>
                <a:cs typeface="+mn-ea"/>
                <a:sym typeface="+mn-lt"/>
              </a:rPr>
              <a:t>程序接口</a:t>
            </a:r>
            <a:br>
              <a:rPr lang="zh-CN" altLang="en-US" sz="2000" dirty="0">
                <a:latin typeface="+mn-lt"/>
                <a:ea typeface="+mn-ea"/>
                <a:cs typeface="+mn-ea"/>
                <a:sym typeface="+mn-lt"/>
              </a:rPr>
            </a:br>
            <a:r>
              <a:rPr lang="zh-CN" altLang="en-US" sz="2000" dirty="0">
                <a:latin typeface="+mn-lt"/>
                <a:ea typeface="+mn-ea"/>
                <a:cs typeface="+mn-ea"/>
                <a:sym typeface="+mn-lt"/>
              </a:rPr>
              <a:t>　　程序接口是为用户程序在执行中访问系统资源而设置的，是</a:t>
            </a:r>
            <a:r>
              <a:rPr lang="zh-CN" altLang="en-US" sz="2000" b="1" dirty="0">
                <a:solidFill>
                  <a:srgbClr val="FF0000"/>
                </a:solidFill>
                <a:latin typeface="+mn-lt"/>
                <a:ea typeface="+mn-ea"/>
                <a:cs typeface="+mn-ea"/>
                <a:sym typeface="+mn-lt"/>
              </a:rPr>
              <a:t>用户程序取得操作系统服务的唯一途径</a:t>
            </a:r>
            <a:r>
              <a:rPr lang="zh-CN" altLang="en-US" sz="2000" dirty="0">
                <a:latin typeface="+mn-lt"/>
                <a:ea typeface="+mn-ea"/>
                <a:cs typeface="+mn-ea"/>
                <a:sym typeface="+mn-lt"/>
              </a:rPr>
              <a:t>。它是由一组系统调用组成的，每一个系统调用都是一个能完成特定功能的子程序。每当应用程序要求</a:t>
            </a:r>
            <a:r>
              <a:rPr lang="en-US" altLang="zh-CN" sz="2000" dirty="0">
                <a:latin typeface="+mn-lt"/>
                <a:ea typeface="+mn-ea"/>
                <a:cs typeface="+mn-ea"/>
                <a:sym typeface="+mn-lt"/>
              </a:rPr>
              <a:t>OS</a:t>
            </a:r>
            <a:r>
              <a:rPr lang="zh-CN" altLang="en-US" sz="2000" dirty="0">
                <a:latin typeface="+mn-lt"/>
                <a:ea typeface="+mn-ea"/>
                <a:cs typeface="+mn-ea"/>
                <a:sym typeface="+mn-lt"/>
              </a:rPr>
              <a:t>提供某种服务</a:t>
            </a:r>
            <a:r>
              <a:rPr lang="en-US" altLang="zh-CN" sz="2000" dirty="0">
                <a:latin typeface="+mn-lt"/>
                <a:ea typeface="+mn-ea"/>
                <a:cs typeface="+mn-ea"/>
                <a:sym typeface="+mn-lt"/>
              </a:rPr>
              <a:t>(</a:t>
            </a:r>
            <a:r>
              <a:rPr lang="zh-CN" altLang="en-US" sz="2000" dirty="0">
                <a:latin typeface="+mn-lt"/>
                <a:ea typeface="+mn-ea"/>
                <a:cs typeface="+mn-ea"/>
                <a:sym typeface="+mn-lt"/>
              </a:rPr>
              <a:t>功能</a:t>
            </a:r>
            <a:r>
              <a:rPr lang="en-US" altLang="zh-CN" sz="2000" dirty="0">
                <a:latin typeface="+mn-lt"/>
                <a:ea typeface="+mn-ea"/>
                <a:cs typeface="+mn-ea"/>
                <a:sym typeface="+mn-lt"/>
              </a:rPr>
              <a:t>)</a:t>
            </a:r>
            <a:r>
              <a:rPr lang="zh-CN" altLang="en-US" sz="2000" dirty="0">
                <a:latin typeface="+mn-lt"/>
                <a:ea typeface="+mn-ea"/>
                <a:cs typeface="+mn-ea"/>
                <a:sym typeface="+mn-lt"/>
              </a:rPr>
              <a:t>时，便调用具有相应功能的系统调用</a:t>
            </a:r>
            <a:r>
              <a:rPr lang="en-US" altLang="zh-CN" sz="2000" dirty="0">
                <a:latin typeface="+mn-lt"/>
                <a:ea typeface="+mn-ea"/>
                <a:cs typeface="+mn-ea"/>
                <a:sym typeface="+mn-lt"/>
              </a:rPr>
              <a:t>(</a:t>
            </a:r>
            <a:r>
              <a:rPr lang="zh-CN" altLang="en-US" sz="2000" dirty="0">
                <a:latin typeface="+mn-lt"/>
                <a:ea typeface="+mn-ea"/>
                <a:cs typeface="+mn-ea"/>
                <a:sym typeface="+mn-lt"/>
              </a:rPr>
              <a:t>子程序</a:t>
            </a:r>
            <a:r>
              <a:rPr lang="en-US" altLang="zh-CN" sz="2000" dirty="0">
                <a:latin typeface="+mn-lt"/>
                <a:ea typeface="+mn-ea"/>
                <a:cs typeface="+mn-ea"/>
                <a:sym typeface="+mn-lt"/>
              </a:rPr>
              <a:t>)</a:t>
            </a:r>
            <a:r>
              <a:rPr lang="zh-CN" altLang="en-US" sz="2000" dirty="0">
                <a:latin typeface="+mn-lt"/>
                <a:ea typeface="+mn-ea"/>
                <a:cs typeface="+mn-ea"/>
                <a:sym typeface="+mn-lt"/>
              </a:rPr>
              <a:t>。</a:t>
            </a:r>
            <a:r>
              <a:rPr lang="zh-CN" altLang="en-US" sz="2000" b="1" dirty="0">
                <a:solidFill>
                  <a:srgbClr val="FF0000"/>
                </a:solidFill>
                <a:latin typeface="+mn-lt"/>
                <a:ea typeface="+mn-ea"/>
                <a:cs typeface="+mn-ea"/>
                <a:sym typeface="+mn-lt"/>
              </a:rPr>
              <a:t>早期的系统调用都是用汇编语言提供的</a:t>
            </a:r>
            <a:r>
              <a:rPr lang="zh-CN" altLang="en-US" sz="2000" dirty="0">
                <a:latin typeface="+mn-lt"/>
                <a:ea typeface="+mn-ea"/>
                <a:cs typeface="+mn-ea"/>
                <a:sym typeface="+mn-lt"/>
              </a:rPr>
              <a:t>，只有在用汇编语言书写的程序中才能直接使用系统调用。 </a:t>
            </a:r>
            <a:br>
              <a:rPr lang="en-US" altLang="zh-CN" sz="2000" dirty="0">
                <a:latin typeface="+mn-lt"/>
                <a:ea typeface="+mn-ea"/>
                <a:cs typeface="+mn-ea"/>
                <a:sym typeface="+mn-lt"/>
              </a:rPr>
            </a:br>
            <a:br>
              <a:rPr lang="en-US" altLang="zh-CN" sz="2000" dirty="0">
                <a:latin typeface="+mn-lt"/>
                <a:ea typeface="+mn-ea"/>
                <a:cs typeface="+mn-ea"/>
                <a:sym typeface="+mn-lt"/>
              </a:rPr>
            </a:br>
            <a:r>
              <a:rPr lang="zh-CN" altLang="en-US" sz="2000" dirty="0">
                <a:latin typeface="+mn-lt"/>
                <a:ea typeface="+mn-ea"/>
                <a:cs typeface="+mn-ea"/>
                <a:sym typeface="+mn-lt"/>
              </a:rPr>
              <a:t>       近几年推出的操作系统中，如</a:t>
            </a:r>
            <a:r>
              <a:rPr lang="en-US" altLang="zh-CN" sz="2000" dirty="0">
                <a:latin typeface="+mn-lt"/>
                <a:ea typeface="+mn-ea"/>
                <a:cs typeface="+mn-ea"/>
                <a:sym typeface="+mn-lt"/>
              </a:rPr>
              <a:t>UNIX</a:t>
            </a:r>
            <a:r>
              <a:rPr lang="zh-CN" altLang="en-US" sz="2000" dirty="0">
                <a:latin typeface="+mn-lt"/>
                <a:ea typeface="+mn-ea"/>
                <a:cs typeface="+mn-ea"/>
                <a:sym typeface="+mn-lt"/>
              </a:rPr>
              <a:t>、</a:t>
            </a:r>
            <a:r>
              <a:rPr lang="en-US" altLang="zh-CN" sz="2000" dirty="0">
                <a:latin typeface="+mn-lt"/>
                <a:ea typeface="+mn-ea"/>
                <a:cs typeface="+mn-ea"/>
                <a:sym typeface="+mn-lt"/>
              </a:rPr>
              <a:t>OS/2</a:t>
            </a:r>
            <a:r>
              <a:rPr lang="zh-CN" altLang="en-US" sz="2000" dirty="0">
                <a:latin typeface="+mn-lt"/>
                <a:ea typeface="+mn-ea"/>
                <a:cs typeface="+mn-ea"/>
                <a:sym typeface="+mn-lt"/>
              </a:rPr>
              <a:t>，</a:t>
            </a:r>
            <a:r>
              <a:rPr lang="zh-CN" altLang="en-US" sz="2000" b="1" dirty="0">
                <a:solidFill>
                  <a:srgbClr val="FF0000"/>
                </a:solidFill>
                <a:latin typeface="+mn-lt"/>
                <a:ea typeface="+mn-ea"/>
                <a:cs typeface="+mn-ea"/>
                <a:sym typeface="+mn-lt"/>
              </a:rPr>
              <a:t>其系统调用本身已经采用</a:t>
            </a:r>
            <a:r>
              <a:rPr lang="en-US" altLang="zh-CN" sz="2000" b="1" dirty="0">
                <a:solidFill>
                  <a:srgbClr val="FF0000"/>
                </a:solidFill>
                <a:latin typeface="+mn-lt"/>
                <a:ea typeface="+mn-ea"/>
                <a:cs typeface="+mn-ea"/>
                <a:sym typeface="+mn-lt"/>
              </a:rPr>
              <a:t>C</a:t>
            </a:r>
            <a:r>
              <a:rPr lang="zh-CN" altLang="en-US" sz="2000" b="1" dirty="0">
                <a:solidFill>
                  <a:srgbClr val="FF0000"/>
                </a:solidFill>
                <a:latin typeface="+mn-lt"/>
                <a:ea typeface="+mn-ea"/>
                <a:cs typeface="+mn-ea"/>
                <a:sym typeface="+mn-lt"/>
              </a:rPr>
              <a:t>语言编写，并以函数形式提供</a:t>
            </a:r>
            <a:r>
              <a:rPr lang="zh-CN" altLang="en-US" sz="2000" dirty="0">
                <a:latin typeface="+mn-lt"/>
                <a:ea typeface="+mn-ea"/>
                <a:cs typeface="+mn-ea"/>
                <a:sym typeface="+mn-lt"/>
              </a:rPr>
              <a:t>，故在用</a:t>
            </a:r>
            <a:r>
              <a:rPr lang="en-US" altLang="zh-CN" sz="2000" dirty="0">
                <a:latin typeface="+mn-lt"/>
                <a:ea typeface="+mn-ea"/>
                <a:cs typeface="+mn-ea"/>
                <a:sym typeface="+mn-lt"/>
              </a:rPr>
              <a:t>C</a:t>
            </a:r>
            <a:r>
              <a:rPr lang="zh-CN" altLang="en-US" sz="2000" dirty="0">
                <a:latin typeface="+mn-lt"/>
                <a:ea typeface="+mn-ea"/>
                <a:cs typeface="+mn-ea"/>
                <a:sym typeface="+mn-lt"/>
              </a:rPr>
              <a:t>语言编制的程序中，可直接使用系统调用。</a:t>
            </a:r>
          </a:p>
        </p:txBody>
      </p:sp>
      <p:sp>
        <p:nvSpPr>
          <p:cNvPr id="4" name="文本框 3">
            <a:extLst>
              <a:ext uri="{FF2B5EF4-FFF2-40B4-BE49-F238E27FC236}">
                <a16:creationId xmlns:a16="http://schemas.microsoft.com/office/drawing/2014/main" id="{B7C892A8-CAF4-4C9D-8D31-A3FCC8C87A4A}"/>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CF6D9667-DBD4-6442-9D8A-DECAD772CEC4}"/>
              </a:ext>
            </a:extLst>
          </p:cNvPr>
          <p:cNvSpPr>
            <a:spLocks noGrp="1"/>
          </p:cNvSpPr>
          <p:nvPr>
            <p:ph type="sldNum" sz="quarter" idx="11"/>
          </p:nvPr>
        </p:nvSpPr>
        <p:spPr/>
        <p:txBody>
          <a:bodyPr/>
          <a:lstStyle/>
          <a:p>
            <a:pPr>
              <a:defRPr/>
            </a:pPr>
            <a:fld id="{AD8A1803-9DE3-4EB3-BC11-0E54EC1517AB}" type="slidenum">
              <a:rPr lang="en-US" smtClean="0"/>
              <a:pPr>
                <a:defRPr/>
              </a:pPr>
              <a:t>70</a:t>
            </a:fld>
            <a:endParaRPr lang="en-US"/>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a:extLst>
              <a:ext uri="{FF2B5EF4-FFF2-40B4-BE49-F238E27FC236}">
                <a16:creationId xmlns:a16="http://schemas.microsoft.com/office/drawing/2014/main" id="{B7FF47D0-9580-42F4-A85C-C2F193F612FD}"/>
              </a:ext>
            </a:extLst>
          </p:cNvPr>
          <p:cNvSpPr>
            <a:spLocks noGrp="1" noChangeArrowheads="1"/>
          </p:cNvSpPr>
          <p:nvPr>
            <p:ph type="title"/>
          </p:nvPr>
        </p:nvSpPr>
        <p:spPr>
          <a:xfrm>
            <a:off x="839788" y="1063906"/>
            <a:ext cx="9359900" cy="5029390"/>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1.4.6</a:t>
            </a:r>
            <a:r>
              <a:rPr lang="zh-CN" altLang="en-US" sz="1800" b="1" dirty="0">
                <a:latin typeface="+mn-lt"/>
                <a:ea typeface="+mn-ea"/>
                <a:cs typeface="+mn-ea"/>
                <a:sym typeface="+mn-lt"/>
              </a:rPr>
              <a:t>　现代操作系统的新功能</a:t>
            </a:r>
            <a:br>
              <a:rPr lang="zh-CN" altLang="en-US" sz="1800" dirty="0">
                <a:latin typeface="+mn-lt"/>
                <a:ea typeface="+mn-ea"/>
                <a:cs typeface="+mn-ea"/>
                <a:sym typeface="+mn-lt"/>
              </a:rPr>
            </a:br>
            <a:r>
              <a:rPr lang="zh-CN" altLang="en-US" sz="1800" dirty="0">
                <a:latin typeface="+mn-lt"/>
                <a:ea typeface="+mn-ea"/>
                <a:cs typeface="+mn-ea"/>
                <a:sym typeface="+mn-lt"/>
              </a:rPr>
              <a:t>　　现代操作系统是在传统操作系统基础上发展起来的，它除了具有传统操作系统的功能外，还增加了面向安全、面向网络和面向多媒体等功能。</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系统安全</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认证技术。</a:t>
            </a:r>
            <a:br>
              <a:rPr lang="en-US" altLang="zh-CN" sz="1800" dirty="0">
                <a:latin typeface="+mn-lt"/>
                <a:ea typeface="+mn-ea"/>
                <a:cs typeface="+mn-ea"/>
                <a:sym typeface="+mn-lt"/>
              </a:rPr>
            </a:br>
            <a:r>
              <a:rPr lang="zh-CN" altLang="en-US" sz="1800" dirty="0">
                <a:latin typeface="+mn-lt"/>
                <a:ea typeface="+mn-ea"/>
                <a:cs typeface="+mn-ea"/>
                <a:sym typeface="+mn-lt"/>
              </a:rPr>
              <a:t>            参数的真实性和有效性。</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密码技术。</a:t>
            </a:r>
            <a:br>
              <a:rPr lang="en-US" altLang="zh-CN" sz="1800" dirty="0">
                <a:latin typeface="+mn-lt"/>
                <a:ea typeface="+mn-ea"/>
                <a:cs typeface="+mn-ea"/>
                <a:sym typeface="+mn-lt"/>
              </a:rPr>
            </a:br>
            <a:r>
              <a:rPr lang="zh-CN" altLang="en-US" sz="1800" dirty="0">
                <a:latin typeface="+mn-lt"/>
                <a:ea typeface="+mn-ea"/>
                <a:cs typeface="+mn-ea"/>
                <a:sym typeface="+mn-lt"/>
              </a:rPr>
              <a:t>            加密存储或者传输数据，形成密文。</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(3) </a:t>
            </a:r>
            <a:r>
              <a:rPr lang="zh-CN" altLang="en-US" sz="1800" dirty="0">
                <a:latin typeface="+mn-lt"/>
                <a:ea typeface="+mn-ea"/>
                <a:cs typeface="+mn-ea"/>
                <a:sym typeface="+mn-lt"/>
              </a:rPr>
              <a:t>访问控制技术。</a:t>
            </a:r>
            <a:br>
              <a:rPr lang="en-US" altLang="zh-CN" sz="1800" dirty="0">
                <a:latin typeface="+mn-lt"/>
                <a:ea typeface="+mn-ea"/>
                <a:cs typeface="+mn-ea"/>
                <a:sym typeface="+mn-lt"/>
              </a:rPr>
            </a:br>
            <a:r>
              <a:rPr lang="zh-CN" altLang="en-US" sz="1800" dirty="0">
                <a:latin typeface="+mn-lt"/>
                <a:ea typeface="+mn-ea"/>
                <a:cs typeface="+mn-ea"/>
                <a:sym typeface="+mn-lt"/>
              </a:rPr>
              <a:t>            用户存取权限</a:t>
            </a:r>
            <a:br>
              <a:rPr lang="en-US" altLang="zh-CN" sz="1800" dirty="0">
                <a:latin typeface="+mn-lt"/>
                <a:ea typeface="+mn-ea"/>
                <a:cs typeface="+mn-ea"/>
                <a:sym typeface="+mn-lt"/>
              </a:rPr>
            </a:br>
            <a:r>
              <a:rPr lang="zh-CN" altLang="en-US" sz="1800" dirty="0">
                <a:latin typeface="+mn-lt"/>
                <a:ea typeface="+mn-ea"/>
                <a:cs typeface="+mn-ea"/>
                <a:sym typeface="+mn-lt"/>
              </a:rPr>
              <a:t>            访问控制：如只读</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(4) </a:t>
            </a:r>
            <a:r>
              <a:rPr lang="zh-CN" altLang="en-US" sz="1800" dirty="0">
                <a:latin typeface="+mn-lt"/>
                <a:ea typeface="+mn-ea"/>
                <a:cs typeface="+mn-ea"/>
                <a:sym typeface="+mn-lt"/>
              </a:rPr>
              <a:t>反病毒技术。</a:t>
            </a:r>
          </a:p>
        </p:txBody>
      </p:sp>
      <p:sp>
        <p:nvSpPr>
          <p:cNvPr id="4" name="文本框 3">
            <a:extLst>
              <a:ext uri="{FF2B5EF4-FFF2-40B4-BE49-F238E27FC236}">
                <a16:creationId xmlns:a16="http://schemas.microsoft.com/office/drawing/2014/main" id="{DED50E9F-B4D5-4F6E-82BB-2CF95C7A6F5B}"/>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74C2D3F3-6905-594E-AB61-B29ECBA8BEF7}"/>
              </a:ext>
            </a:extLst>
          </p:cNvPr>
          <p:cNvSpPr>
            <a:spLocks noGrp="1"/>
          </p:cNvSpPr>
          <p:nvPr>
            <p:ph type="sldNum" sz="quarter" idx="11"/>
          </p:nvPr>
        </p:nvSpPr>
        <p:spPr/>
        <p:txBody>
          <a:bodyPr/>
          <a:lstStyle/>
          <a:p>
            <a:pPr>
              <a:defRPr/>
            </a:pPr>
            <a:fld id="{AD8A1803-9DE3-4EB3-BC11-0E54EC1517AB}" type="slidenum">
              <a:rPr lang="en-US" smtClean="0"/>
              <a:pPr>
                <a:defRPr/>
              </a:pPr>
              <a:t>71</a:t>
            </a:fld>
            <a:endParaRPr lang="en-US"/>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a:extLst>
              <a:ext uri="{FF2B5EF4-FFF2-40B4-BE49-F238E27FC236}">
                <a16:creationId xmlns:a16="http://schemas.microsoft.com/office/drawing/2014/main" id="{84008F2A-4849-4E5C-A57E-40C15A6D51F2}"/>
              </a:ext>
            </a:extLst>
          </p:cNvPr>
          <p:cNvSpPr>
            <a:spLocks noGrp="1" noChangeArrowheads="1"/>
          </p:cNvSpPr>
          <p:nvPr>
            <p:ph type="title"/>
          </p:nvPr>
        </p:nvSpPr>
        <p:spPr>
          <a:xfrm>
            <a:off x="786078" y="1332560"/>
            <a:ext cx="10152756" cy="4192879"/>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1.4.6</a:t>
            </a:r>
            <a:r>
              <a:rPr lang="zh-CN" altLang="en-US" sz="2000" b="1" dirty="0">
                <a:latin typeface="+mn-lt"/>
                <a:ea typeface="+mn-ea"/>
                <a:cs typeface="+mn-ea"/>
                <a:sym typeface="+mn-lt"/>
              </a:rPr>
              <a:t>　现代操作系统的新功能</a:t>
            </a:r>
            <a:br>
              <a:rPr lang="en-US" altLang="zh-CN" sz="2000" b="1" dirty="0">
                <a:latin typeface="+mn-lt"/>
                <a:ea typeface="+mn-ea"/>
                <a:cs typeface="+mn-ea"/>
                <a:sym typeface="+mn-lt"/>
              </a:rPr>
            </a:br>
            <a:r>
              <a:rPr lang="en-US" altLang="zh-CN" sz="2000" b="1" dirty="0">
                <a:latin typeface="+mn-lt"/>
                <a:ea typeface="+mn-ea"/>
                <a:cs typeface="+mn-ea"/>
                <a:sym typeface="+mn-lt"/>
              </a:rPr>
              <a:t>       2. </a:t>
            </a:r>
            <a:r>
              <a:rPr lang="zh-CN" altLang="en-US" sz="2000" b="1" dirty="0">
                <a:latin typeface="+mn-lt"/>
                <a:ea typeface="+mn-ea"/>
                <a:cs typeface="+mn-ea"/>
                <a:sym typeface="+mn-lt"/>
              </a:rPr>
              <a:t>网络的功能和服务</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网络通信。源主机，目标主机。</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dirty="0">
                <a:latin typeface="+mn-lt"/>
                <a:ea typeface="+mn-ea"/>
                <a:cs typeface="+mn-ea"/>
                <a:sym typeface="+mn-lt"/>
              </a:rPr>
              <a:t>资源管理。硬件：硬盘、打印机；软件：文件、数据。</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(3) </a:t>
            </a:r>
            <a:r>
              <a:rPr lang="zh-CN" altLang="en-US" sz="2000" dirty="0">
                <a:latin typeface="+mn-lt"/>
                <a:ea typeface="+mn-ea"/>
                <a:cs typeface="+mn-ea"/>
                <a:sym typeface="+mn-lt"/>
              </a:rPr>
              <a:t>应用互操作。</a:t>
            </a:r>
            <a:br>
              <a:rPr lang="en-US" altLang="zh-CN" sz="2000" dirty="0">
                <a:latin typeface="+mn-lt"/>
                <a:ea typeface="+mn-ea"/>
                <a:cs typeface="+mn-ea"/>
                <a:sym typeface="+mn-lt"/>
              </a:rPr>
            </a:br>
            <a:r>
              <a:rPr lang="zh-CN" altLang="en-US" sz="2000" b="1" dirty="0">
                <a:latin typeface="+mn-lt"/>
                <a:ea typeface="+mn-ea"/>
                <a:cs typeface="+mn-ea"/>
                <a:sym typeface="+mn-lt"/>
              </a:rPr>
              <a:t>       </a:t>
            </a:r>
            <a:r>
              <a:rPr lang="en-US" altLang="zh-CN" sz="2000" b="1" dirty="0">
                <a:latin typeface="+mn-lt"/>
                <a:ea typeface="+mn-ea"/>
                <a:cs typeface="+mn-ea"/>
                <a:sym typeface="+mn-lt"/>
              </a:rPr>
              <a:t>3. </a:t>
            </a:r>
            <a:r>
              <a:rPr lang="zh-CN" altLang="en-US" sz="2000" b="1" dirty="0">
                <a:latin typeface="+mn-lt"/>
                <a:ea typeface="+mn-ea"/>
                <a:cs typeface="+mn-ea"/>
                <a:sym typeface="+mn-lt"/>
              </a:rPr>
              <a:t>支持多媒体</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接纳控制功能。控制内存中任务数量。</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dirty="0">
                <a:latin typeface="+mn-lt"/>
                <a:ea typeface="+mn-ea"/>
                <a:cs typeface="+mn-ea"/>
                <a:sym typeface="+mn-lt"/>
              </a:rPr>
              <a:t>实时调度。多媒体实时显示任务。</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(3) </a:t>
            </a:r>
            <a:r>
              <a:rPr lang="zh-CN" altLang="en-US" sz="2000" dirty="0">
                <a:latin typeface="+mn-lt"/>
                <a:ea typeface="+mn-ea"/>
                <a:cs typeface="+mn-ea"/>
                <a:sym typeface="+mn-lt"/>
              </a:rPr>
              <a:t>多媒体文件的存储。  文件大、离散存储，要求快速传输。</a:t>
            </a:r>
          </a:p>
        </p:txBody>
      </p:sp>
      <p:sp>
        <p:nvSpPr>
          <p:cNvPr id="5" name="文本框 4">
            <a:extLst>
              <a:ext uri="{FF2B5EF4-FFF2-40B4-BE49-F238E27FC236}">
                <a16:creationId xmlns:a16="http://schemas.microsoft.com/office/drawing/2014/main" id="{56D18E7B-2080-43B8-9AE5-AD108E1078C7}"/>
              </a:ext>
            </a:extLst>
          </p:cNvPr>
          <p:cNvSpPr txBox="1"/>
          <p:nvPr/>
        </p:nvSpPr>
        <p:spPr>
          <a:xfrm>
            <a:off x="766763" y="188913"/>
            <a:ext cx="46799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1.4 </a:t>
            </a:r>
            <a:r>
              <a:rPr lang="zh-CN" altLang="en-US" sz="3200" b="1" dirty="0">
                <a:latin typeface="+mn-lt"/>
                <a:ea typeface="+mn-ea"/>
                <a:cs typeface="+mn-ea"/>
                <a:sym typeface="+mn-lt"/>
              </a:rPr>
              <a:t>操作系统的主要功能</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BF8594A4-2F37-184B-9BD9-C231BF6280A0}"/>
              </a:ext>
            </a:extLst>
          </p:cNvPr>
          <p:cNvSpPr>
            <a:spLocks noGrp="1"/>
          </p:cNvSpPr>
          <p:nvPr>
            <p:ph type="sldNum" sz="quarter" idx="11"/>
          </p:nvPr>
        </p:nvSpPr>
        <p:spPr/>
        <p:txBody>
          <a:bodyPr/>
          <a:lstStyle/>
          <a:p>
            <a:pPr>
              <a:defRPr/>
            </a:pPr>
            <a:fld id="{AD8A1803-9DE3-4EB3-BC11-0E54EC1517AB}" type="slidenum">
              <a:rPr lang="en-US" smtClean="0"/>
              <a:pPr>
                <a:defRPr/>
              </a:pPr>
              <a:t>72</a:t>
            </a:fld>
            <a:endParaRPr lang="en-US"/>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a:extLst>
              <a:ext uri="{FF2B5EF4-FFF2-40B4-BE49-F238E27FC236}">
                <a16:creationId xmlns:a16="http://schemas.microsoft.com/office/drawing/2014/main" id="{D6291DEB-0F0C-4AA8-9FC9-2E53DDE4EE72}"/>
              </a:ext>
            </a:extLst>
          </p:cNvPr>
          <p:cNvSpPr>
            <a:spLocks noGrp="1" noChangeArrowheads="1"/>
          </p:cNvSpPr>
          <p:nvPr>
            <p:ph type="title"/>
          </p:nvPr>
        </p:nvSpPr>
        <p:spPr>
          <a:xfrm>
            <a:off x="815975" y="1268413"/>
            <a:ext cx="9528175" cy="4896891"/>
          </a:xfrm>
        </p:spPr>
        <p:txBody>
          <a:bodyPr rtlCol="0">
            <a:noAutofit/>
          </a:bodyPr>
          <a:lstStyle/>
          <a:p>
            <a:pPr eaLnBrk="1" fontAlgn="auto" hangingPunct="1">
              <a:lnSpc>
                <a:spcPct val="150000"/>
              </a:lnSpc>
              <a:spcAft>
                <a:spcPts val="0"/>
              </a:spcAft>
              <a:defRPr/>
            </a:pPr>
            <a:r>
              <a:rPr lang="zh-CN" altLang="en-US" sz="2000" dirty="0">
                <a:latin typeface="+mn-lt"/>
                <a:ea typeface="+mn-ea"/>
                <a:cs typeface="+mn-ea"/>
                <a:sym typeface="+mn-lt"/>
              </a:rPr>
              <a:t>        </a:t>
            </a:r>
            <a:r>
              <a:rPr lang="zh-CN" altLang="en-US" sz="1800" dirty="0">
                <a:latin typeface="+mn-lt"/>
                <a:ea typeface="+mn-ea"/>
                <a:cs typeface="+mn-ea"/>
                <a:sym typeface="+mn-lt"/>
              </a:rPr>
              <a:t>早期</a:t>
            </a:r>
            <a:r>
              <a:rPr lang="en-US" altLang="zh-CN" sz="1800" dirty="0">
                <a:latin typeface="+mn-lt"/>
                <a:ea typeface="+mn-ea"/>
                <a:cs typeface="+mn-ea"/>
                <a:sym typeface="+mn-lt"/>
              </a:rPr>
              <a:t>OS</a:t>
            </a:r>
            <a:r>
              <a:rPr lang="zh-CN" altLang="en-US" sz="1800" dirty="0">
                <a:latin typeface="+mn-lt"/>
                <a:ea typeface="+mn-ea"/>
                <a:cs typeface="+mn-ea"/>
                <a:sym typeface="+mn-lt"/>
              </a:rPr>
              <a:t>的规模很小，如只有几十</a:t>
            </a:r>
            <a:r>
              <a:rPr lang="en-US" altLang="zh-CN" sz="1800" dirty="0">
                <a:latin typeface="+mn-lt"/>
                <a:ea typeface="+mn-ea"/>
                <a:cs typeface="+mn-ea"/>
                <a:sym typeface="+mn-lt"/>
              </a:rPr>
              <a:t>KB</a:t>
            </a:r>
            <a:r>
              <a:rPr lang="zh-CN" altLang="en-US" sz="1800" dirty="0">
                <a:latin typeface="+mn-lt"/>
                <a:ea typeface="+mn-ea"/>
                <a:cs typeface="+mn-ea"/>
                <a:sym typeface="+mn-lt"/>
              </a:rPr>
              <a:t>，完全可以由一个人以手工方式，用几个月的时间编制出来。此时，编制程序基本上是一种技巧，</a:t>
            </a:r>
            <a:r>
              <a:rPr lang="en-US" altLang="zh-CN" sz="1800" dirty="0">
                <a:latin typeface="+mn-lt"/>
                <a:ea typeface="+mn-ea"/>
                <a:cs typeface="+mn-ea"/>
                <a:sym typeface="+mn-lt"/>
              </a:rPr>
              <a:t>OS</a:t>
            </a:r>
            <a:r>
              <a:rPr lang="zh-CN" altLang="en-US" sz="1800" dirty="0">
                <a:latin typeface="+mn-lt"/>
                <a:ea typeface="+mn-ea"/>
                <a:cs typeface="+mn-ea"/>
                <a:sym typeface="+mn-lt"/>
              </a:rPr>
              <a:t>是否是有结构的并不那么重要，重要的是程序员的程序设计技巧。但随着</a:t>
            </a:r>
            <a:r>
              <a:rPr lang="en-US" altLang="zh-CN" sz="1800" dirty="0">
                <a:latin typeface="+mn-lt"/>
                <a:ea typeface="+mn-ea"/>
                <a:cs typeface="+mn-ea"/>
                <a:sym typeface="+mn-lt"/>
              </a:rPr>
              <a:t>OS</a:t>
            </a:r>
            <a:r>
              <a:rPr lang="zh-CN" altLang="en-US" sz="1800" dirty="0">
                <a:latin typeface="+mn-lt"/>
                <a:ea typeface="+mn-ea"/>
                <a:cs typeface="+mn-ea"/>
                <a:sym typeface="+mn-lt"/>
              </a:rPr>
              <a:t>规模的愈来愈大，其所具有的代码也愈来愈多，往往需要由</a:t>
            </a:r>
            <a:r>
              <a:rPr lang="zh-CN" altLang="en-US" sz="1800" dirty="0">
                <a:solidFill>
                  <a:srgbClr val="FF0000"/>
                </a:solidFill>
                <a:latin typeface="+mn-lt"/>
                <a:ea typeface="+mn-ea"/>
                <a:cs typeface="+mn-ea"/>
                <a:sym typeface="+mn-lt"/>
              </a:rPr>
              <a:t>数十人或数百人甚至更多的人参与</a:t>
            </a:r>
            <a:r>
              <a:rPr lang="zh-CN" altLang="en-US" sz="1800" dirty="0">
                <a:latin typeface="+mn-lt"/>
                <a:ea typeface="+mn-ea"/>
                <a:cs typeface="+mn-ea"/>
                <a:sym typeface="+mn-lt"/>
              </a:rPr>
              <a:t>，分工合作，共同来完成操作系统的设计。这意味着，应采用工程化的开发方法对大型软件进行开发。由此产生了“软件工程学”。</a:t>
            </a:r>
            <a:br>
              <a:rPr lang="en-US" altLang="zh-CN" sz="1800" dirty="0">
                <a:latin typeface="+mn-lt"/>
                <a:ea typeface="+mn-ea"/>
                <a:cs typeface="+mn-ea"/>
                <a:sym typeface="+mn-lt"/>
              </a:rPr>
            </a:br>
            <a:br>
              <a:rPr lang="en-US" altLang="zh-CN" sz="1800" dirty="0">
                <a:latin typeface="+mn-lt"/>
                <a:ea typeface="+mn-ea"/>
                <a:cs typeface="+mn-ea"/>
                <a:sym typeface="+mn-lt"/>
              </a:rPr>
            </a:br>
            <a:r>
              <a:rPr lang="en-US" altLang="zh-CN" sz="1800" dirty="0">
                <a:latin typeface="+mn-lt"/>
                <a:ea typeface="+mn-ea"/>
                <a:cs typeface="+mn-ea"/>
                <a:sym typeface="+mn-lt"/>
              </a:rPr>
              <a:t>	</a:t>
            </a:r>
            <a:r>
              <a:rPr lang="zh-CN" altLang="en-US" sz="1800" dirty="0">
                <a:latin typeface="+mn-lt"/>
                <a:ea typeface="+mn-ea"/>
                <a:cs typeface="+mn-ea"/>
                <a:sym typeface="+mn-lt"/>
              </a:rPr>
              <a:t>功能性</a:t>
            </a:r>
            <a:br>
              <a:rPr lang="en-US" altLang="zh-CN" sz="1800" dirty="0">
                <a:latin typeface="+mn-lt"/>
                <a:ea typeface="+mn-ea"/>
                <a:cs typeface="+mn-ea"/>
                <a:sym typeface="+mn-lt"/>
              </a:rPr>
            </a:br>
            <a:r>
              <a:rPr lang="en-US" altLang="zh-CN" sz="1800" dirty="0">
                <a:latin typeface="+mn-lt"/>
                <a:ea typeface="+mn-ea"/>
                <a:cs typeface="+mn-ea"/>
                <a:sym typeface="+mn-lt"/>
              </a:rPr>
              <a:t>	</a:t>
            </a:r>
            <a:r>
              <a:rPr lang="zh-CN" altLang="en-US" sz="1800" dirty="0">
                <a:latin typeface="+mn-lt"/>
                <a:ea typeface="+mn-ea"/>
                <a:cs typeface="+mn-ea"/>
                <a:sym typeface="+mn-lt"/>
              </a:rPr>
              <a:t>有效性</a:t>
            </a:r>
            <a:br>
              <a:rPr lang="en-US" altLang="zh-CN" sz="1800" dirty="0">
                <a:latin typeface="+mn-lt"/>
                <a:ea typeface="+mn-ea"/>
                <a:cs typeface="+mn-ea"/>
                <a:sym typeface="+mn-lt"/>
              </a:rPr>
            </a:br>
            <a:r>
              <a:rPr lang="en-US" altLang="zh-CN" sz="1800" dirty="0">
                <a:latin typeface="+mn-lt"/>
                <a:ea typeface="+mn-ea"/>
                <a:cs typeface="+mn-ea"/>
                <a:sym typeface="+mn-lt"/>
              </a:rPr>
              <a:t>	</a:t>
            </a:r>
            <a:r>
              <a:rPr lang="zh-CN" altLang="en-US" sz="1800" dirty="0">
                <a:latin typeface="+mn-lt"/>
                <a:ea typeface="+mn-ea"/>
                <a:cs typeface="+mn-ea"/>
                <a:sym typeface="+mn-lt"/>
              </a:rPr>
              <a:t>可靠性</a:t>
            </a:r>
            <a:br>
              <a:rPr lang="en-US" altLang="zh-CN" sz="1800" dirty="0">
                <a:latin typeface="+mn-lt"/>
                <a:ea typeface="+mn-ea"/>
                <a:cs typeface="+mn-ea"/>
                <a:sym typeface="+mn-lt"/>
              </a:rPr>
            </a:br>
            <a:r>
              <a:rPr lang="en-US" altLang="zh-CN" sz="1800" dirty="0">
                <a:latin typeface="+mn-lt"/>
                <a:ea typeface="+mn-ea"/>
                <a:cs typeface="+mn-ea"/>
                <a:sym typeface="+mn-lt"/>
              </a:rPr>
              <a:t>	</a:t>
            </a:r>
            <a:r>
              <a:rPr lang="zh-CN" altLang="en-US" sz="1800" dirty="0">
                <a:latin typeface="+mn-lt"/>
                <a:ea typeface="+mn-ea"/>
                <a:cs typeface="+mn-ea"/>
                <a:sym typeface="+mn-lt"/>
              </a:rPr>
              <a:t>易使用性</a:t>
            </a:r>
            <a:br>
              <a:rPr lang="en-US" altLang="zh-CN" sz="1800" dirty="0">
                <a:latin typeface="+mn-lt"/>
                <a:ea typeface="+mn-ea"/>
                <a:cs typeface="+mn-ea"/>
                <a:sym typeface="+mn-lt"/>
              </a:rPr>
            </a:br>
            <a:r>
              <a:rPr lang="en-US" altLang="zh-CN" sz="1800" dirty="0">
                <a:latin typeface="+mn-lt"/>
                <a:ea typeface="+mn-ea"/>
                <a:cs typeface="+mn-ea"/>
                <a:sym typeface="+mn-lt"/>
              </a:rPr>
              <a:t>	</a:t>
            </a:r>
            <a:r>
              <a:rPr lang="zh-CN" altLang="en-US" sz="1800" dirty="0">
                <a:latin typeface="+mn-lt"/>
                <a:ea typeface="+mn-ea"/>
                <a:cs typeface="+mn-ea"/>
                <a:sym typeface="+mn-lt"/>
              </a:rPr>
              <a:t>可维护性</a:t>
            </a:r>
            <a:br>
              <a:rPr lang="en-US" altLang="zh-CN" sz="1800" dirty="0">
                <a:latin typeface="+mn-lt"/>
                <a:ea typeface="+mn-ea"/>
                <a:cs typeface="+mn-ea"/>
                <a:sym typeface="+mn-lt"/>
              </a:rPr>
            </a:br>
            <a:r>
              <a:rPr lang="en-US" altLang="zh-CN" sz="1800" dirty="0">
                <a:latin typeface="+mn-lt"/>
                <a:ea typeface="+mn-ea"/>
                <a:cs typeface="+mn-ea"/>
                <a:sym typeface="+mn-lt"/>
              </a:rPr>
              <a:t>	</a:t>
            </a:r>
            <a:r>
              <a:rPr lang="zh-CN" altLang="en-US" sz="1800" dirty="0">
                <a:latin typeface="+mn-lt"/>
                <a:ea typeface="+mn-ea"/>
                <a:cs typeface="+mn-ea"/>
                <a:sym typeface="+mn-lt"/>
              </a:rPr>
              <a:t>易移植性</a:t>
            </a:r>
          </a:p>
        </p:txBody>
      </p:sp>
      <p:sp>
        <p:nvSpPr>
          <p:cNvPr id="4" name="文本框 3">
            <a:extLst>
              <a:ext uri="{FF2B5EF4-FFF2-40B4-BE49-F238E27FC236}">
                <a16:creationId xmlns:a16="http://schemas.microsoft.com/office/drawing/2014/main" id="{9679331A-1FFD-4E87-BBFB-E0585E4A157A}"/>
              </a:ext>
            </a:extLst>
          </p:cNvPr>
          <p:cNvSpPr txBox="1"/>
          <p:nvPr/>
        </p:nvSpPr>
        <p:spPr>
          <a:xfrm>
            <a:off x="3143250" y="260350"/>
            <a:ext cx="4465638" cy="708025"/>
          </a:xfrm>
          <a:prstGeom prst="rect">
            <a:avLst/>
          </a:prstGeom>
          <a:noFill/>
        </p:spPr>
        <p:txBody>
          <a:bodyPr>
            <a:spAutoFit/>
          </a:bodyPr>
          <a:lstStyle/>
          <a:p>
            <a:pPr algn="ctr" eaLnBrk="1" fontAlgn="auto" hangingPunct="1">
              <a:spcBef>
                <a:spcPts val="0"/>
              </a:spcBef>
              <a:spcAft>
                <a:spcPts val="0"/>
              </a:spcAft>
              <a:defRPr/>
            </a:pPr>
            <a:r>
              <a:rPr lang="en-US" altLang="zh-CN" sz="4000" b="1" dirty="0">
                <a:solidFill>
                  <a:prstClr val="black"/>
                </a:solidFill>
                <a:latin typeface="+mn-lt"/>
                <a:ea typeface="+mn-ea"/>
                <a:cs typeface="+mn-ea"/>
                <a:sym typeface="+mn-lt"/>
              </a:rPr>
              <a:t>1.5  OS</a:t>
            </a:r>
            <a:r>
              <a:rPr lang="zh-CN" altLang="en-US" sz="4000" b="1" dirty="0">
                <a:solidFill>
                  <a:prstClr val="black"/>
                </a:solidFill>
                <a:latin typeface="+mn-lt"/>
                <a:ea typeface="+mn-ea"/>
                <a:cs typeface="+mn-ea"/>
                <a:sym typeface="+mn-lt"/>
              </a:rPr>
              <a:t>结构设计</a:t>
            </a:r>
            <a:endParaRPr lang="zh-CN" altLang="en-US" sz="4000" dirty="0">
              <a:latin typeface="+mn-lt"/>
              <a:ea typeface="+mn-ea"/>
              <a:cs typeface="+mn-ea"/>
              <a:sym typeface="+mn-lt"/>
            </a:endParaRPr>
          </a:p>
        </p:txBody>
      </p:sp>
      <p:sp>
        <p:nvSpPr>
          <p:cNvPr id="3" name="灯片编号占位符 2">
            <a:extLst>
              <a:ext uri="{FF2B5EF4-FFF2-40B4-BE49-F238E27FC236}">
                <a16:creationId xmlns:a16="http://schemas.microsoft.com/office/drawing/2014/main" id="{8E1E8EAD-D85C-AA45-9CD0-F4D3D30FCF33}"/>
              </a:ext>
            </a:extLst>
          </p:cNvPr>
          <p:cNvSpPr>
            <a:spLocks noGrp="1"/>
          </p:cNvSpPr>
          <p:nvPr>
            <p:ph type="sldNum" sz="quarter" idx="11"/>
          </p:nvPr>
        </p:nvSpPr>
        <p:spPr/>
        <p:txBody>
          <a:bodyPr/>
          <a:lstStyle/>
          <a:p>
            <a:pPr>
              <a:defRPr/>
            </a:pPr>
            <a:fld id="{AD8A1803-9DE3-4EB3-BC11-0E54EC1517AB}" type="slidenum">
              <a:rPr lang="en-US" smtClean="0"/>
              <a:pPr>
                <a:defRPr/>
              </a:pPr>
              <a:t>73</a:t>
            </a:fld>
            <a:endParaRPr lang="en-US"/>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a:extLst>
              <a:ext uri="{FF2B5EF4-FFF2-40B4-BE49-F238E27FC236}">
                <a16:creationId xmlns:a16="http://schemas.microsoft.com/office/drawing/2014/main" id="{924DF6DE-E69B-40B6-8325-384591BDD1CD}"/>
              </a:ext>
            </a:extLst>
          </p:cNvPr>
          <p:cNvSpPr>
            <a:spLocks noGrp="1" noChangeArrowheads="1"/>
          </p:cNvSpPr>
          <p:nvPr>
            <p:ph type="title"/>
          </p:nvPr>
        </p:nvSpPr>
        <p:spPr>
          <a:xfrm>
            <a:off x="775732" y="1563393"/>
            <a:ext cx="9217025" cy="3731214"/>
          </a:xfrm>
        </p:spPr>
        <p:txBody>
          <a:bodyPr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1.5.1  </a:t>
            </a:r>
            <a:r>
              <a:rPr lang="zh-CN" altLang="en-US" sz="2000" b="1" dirty="0">
                <a:latin typeface="+mn-lt"/>
                <a:ea typeface="+mn-ea"/>
                <a:cs typeface="+mn-ea"/>
                <a:sym typeface="+mn-lt"/>
              </a:rPr>
              <a:t>传统操作系统结构              </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无结构操作系统</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dirty="0">
                <a:latin typeface="+mn-lt"/>
                <a:ea typeface="+mn-ea"/>
                <a:cs typeface="+mn-ea"/>
                <a:sym typeface="+mn-lt"/>
              </a:rPr>
              <a:t>模块化结构</a:t>
            </a:r>
            <a:r>
              <a:rPr lang="en-US" altLang="zh-CN" sz="2000" dirty="0">
                <a:latin typeface="+mn-lt"/>
                <a:ea typeface="+mn-ea"/>
                <a:cs typeface="+mn-ea"/>
                <a:sym typeface="+mn-lt"/>
              </a:rPr>
              <a:t>OS</a:t>
            </a:r>
            <a:br>
              <a:rPr lang="en-US" altLang="zh-CN" sz="2000" dirty="0">
                <a:latin typeface="+mn-lt"/>
                <a:ea typeface="+mn-ea"/>
                <a:cs typeface="+mn-ea"/>
                <a:sym typeface="+mn-lt"/>
              </a:rPr>
            </a:br>
            <a:r>
              <a:rPr lang="en-US" altLang="zh-CN" sz="2000" dirty="0">
                <a:latin typeface="+mn-lt"/>
                <a:ea typeface="+mn-ea"/>
                <a:cs typeface="+mn-ea"/>
                <a:sym typeface="+mn-lt"/>
              </a:rPr>
              <a:t> </a:t>
            </a:r>
            <a:r>
              <a:rPr lang="zh-CN" altLang="en-US" sz="2000" dirty="0">
                <a:latin typeface="+mn-lt"/>
                <a:ea typeface="+mn-ea"/>
                <a:cs typeface="+mn-ea"/>
                <a:sym typeface="+mn-lt"/>
              </a:rPr>
              <a:t>      </a:t>
            </a:r>
            <a:r>
              <a:rPr lang="en-US" altLang="zh-CN" sz="2000" dirty="0">
                <a:latin typeface="+mn-lt"/>
                <a:ea typeface="+mn-ea"/>
                <a:cs typeface="+mn-ea"/>
                <a:sym typeface="+mn-lt"/>
              </a:rPr>
              <a:t>3. </a:t>
            </a:r>
            <a:r>
              <a:rPr lang="zh-CN" altLang="en-US" sz="2000" dirty="0">
                <a:latin typeface="+mn-lt"/>
                <a:ea typeface="+mn-ea"/>
                <a:cs typeface="+mn-ea"/>
                <a:sym typeface="+mn-lt"/>
              </a:rPr>
              <a:t>分层式结构</a:t>
            </a:r>
            <a:r>
              <a:rPr lang="en-US" altLang="zh-CN" sz="2000" dirty="0">
                <a:latin typeface="+mn-lt"/>
                <a:ea typeface="+mn-ea"/>
                <a:cs typeface="+mn-ea"/>
                <a:sym typeface="+mn-lt"/>
              </a:rPr>
              <a:t>OS</a:t>
            </a:r>
            <a:br>
              <a:rPr lang="en-US" altLang="zh-CN" sz="2000" dirty="0">
                <a:latin typeface="+mn-lt"/>
                <a:ea typeface="+mn-ea"/>
                <a:cs typeface="+mn-ea"/>
                <a:sym typeface="+mn-lt"/>
              </a:rPr>
            </a:br>
            <a:r>
              <a:rPr lang="zh-CN" altLang="en-US" sz="2000" dirty="0">
                <a:latin typeface="+mn-lt"/>
                <a:ea typeface="+mn-ea"/>
                <a:cs typeface="+mn-ea"/>
                <a:sym typeface="+mn-lt"/>
              </a:rPr>
              <a:t>       </a:t>
            </a:r>
            <a:br>
              <a:rPr lang="en-US" altLang="zh-CN" sz="2000" dirty="0">
                <a:latin typeface="+mn-lt"/>
                <a:ea typeface="+mn-ea"/>
                <a:cs typeface="+mn-ea"/>
                <a:sym typeface="+mn-lt"/>
              </a:rPr>
            </a:br>
            <a:br>
              <a:rPr lang="en-US" altLang="zh-CN" sz="2000" dirty="0">
                <a:latin typeface="+mn-lt"/>
                <a:ea typeface="+mn-ea"/>
                <a:cs typeface="+mn-ea"/>
                <a:sym typeface="+mn-lt"/>
              </a:rPr>
            </a:br>
            <a:r>
              <a:rPr lang="zh-CN" altLang="en-US" sz="2000" dirty="0">
                <a:solidFill>
                  <a:srgbClr val="FF0000"/>
                </a:solidFill>
                <a:latin typeface="+mn-lt"/>
                <a:ea typeface="+mn-ea"/>
                <a:cs typeface="+mn-ea"/>
                <a:sym typeface="+mn-lt"/>
              </a:rPr>
              <a:t>       </a:t>
            </a:r>
            <a:r>
              <a:rPr lang="en-US" altLang="zh-CN" sz="2000" dirty="0">
                <a:solidFill>
                  <a:srgbClr val="FF0000"/>
                </a:solidFill>
                <a:latin typeface="+mn-lt"/>
                <a:ea typeface="+mn-ea"/>
                <a:cs typeface="+mn-ea"/>
                <a:sym typeface="+mn-lt"/>
              </a:rPr>
              <a:t>4.</a:t>
            </a:r>
            <a:r>
              <a:rPr lang="zh-CN" altLang="en-US" sz="2000" dirty="0">
                <a:solidFill>
                  <a:srgbClr val="FF0000"/>
                </a:solidFill>
                <a:latin typeface="+mn-lt"/>
                <a:ea typeface="+mn-ea"/>
                <a:cs typeface="+mn-ea"/>
                <a:sym typeface="+mn-lt"/>
              </a:rPr>
              <a:t> 微内核</a:t>
            </a:r>
            <a:r>
              <a:rPr lang="en-US" altLang="zh-CN" sz="2000" dirty="0">
                <a:solidFill>
                  <a:srgbClr val="FF0000"/>
                </a:solidFill>
                <a:latin typeface="+mn-lt"/>
                <a:ea typeface="+mn-ea"/>
                <a:cs typeface="+mn-ea"/>
                <a:sym typeface="+mn-lt"/>
              </a:rPr>
              <a:t>OS</a:t>
            </a:r>
            <a:r>
              <a:rPr lang="zh-CN" altLang="en-US" sz="2000" dirty="0">
                <a:solidFill>
                  <a:srgbClr val="FF0000"/>
                </a:solidFill>
                <a:latin typeface="+mn-lt"/>
                <a:ea typeface="+mn-ea"/>
                <a:cs typeface="+mn-ea"/>
                <a:sym typeface="+mn-lt"/>
              </a:rPr>
              <a:t>结构</a:t>
            </a:r>
            <a:br>
              <a:rPr lang="en-US" altLang="zh-CN" sz="2000" dirty="0">
                <a:latin typeface="+mn-lt"/>
                <a:ea typeface="+mn-ea"/>
                <a:cs typeface="+mn-ea"/>
                <a:sym typeface="+mn-lt"/>
              </a:rPr>
            </a:br>
            <a:endParaRPr lang="zh-CN" altLang="en-US" sz="2000" dirty="0">
              <a:latin typeface="+mn-lt"/>
              <a:ea typeface="+mn-ea"/>
              <a:cs typeface="+mn-ea"/>
              <a:sym typeface="+mn-lt"/>
            </a:endParaRPr>
          </a:p>
        </p:txBody>
      </p:sp>
      <p:sp>
        <p:nvSpPr>
          <p:cNvPr id="6" name="文本框 5">
            <a:extLst>
              <a:ext uri="{FF2B5EF4-FFF2-40B4-BE49-F238E27FC236}">
                <a16:creationId xmlns:a16="http://schemas.microsoft.com/office/drawing/2014/main" id="{86366983-0CE6-40EE-B2A9-CB2141702F35}"/>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4ED0CD3E-3734-BF4A-90E3-A4F922B30EEF}"/>
              </a:ext>
            </a:extLst>
          </p:cNvPr>
          <p:cNvSpPr>
            <a:spLocks noGrp="1"/>
          </p:cNvSpPr>
          <p:nvPr>
            <p:ph type="sldNum" sz="quarter" idx="11"/>
          </p:nvPr>
        </p:nvSpPr>
        <p:spPr/>
        <p:txBody>
          <a:bodyPr/>
          <a:lstStyle/>
          <a:p>
            <a:pPr>
              <a:defRPr/>
            </a:pPr>
            <a:fld id="{AD8A1803-9DE3-4EB3-BC11-0E54EC1517AB}" type="slidenum">
              <a:rPr lang="en-US" smtClean="0"/>
              <a:pPr>
                <a:defRPr/>
              </a:pPr>
              <a:t>74</a:t>
            </a:fld>
            <a:endParaRPr lang="en-US"/>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a:extLst>
              <a:ext uri="{FF2B5EF4-FFF2-40B4-BE49-F238E27FC236}">
                <a16:creationId xmlns:a16="http://schemas.microsoft.com/office/drawing/2014/main" id="{924DF6DE-E69B-40B6-8325-384591BDD1CD}"/>
              </a:ext>
            </a:extLst>
          </p:cNvPr>
          <p:cNvSpPr>
            <a:spLocks noGrp="1" noChangeArrowheads="1"/>
          </p:cNvSpPr>
          <p:nvPr>
            <p:ph type="title"/>
          </p:nvPr>
        </p:nvSpPr>
        <p:spPr>
          <a:xfrm>
            <a:off x="947614" y="2025057"/>
            <a:ext cx="10296772" cy="2807885"/>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1.5.1  </a:t>
            </a:r>
            <a:r>
              <a:rPr lang="zh-CN" altLang="en-US" sz="2000" b="1" dirty="0">
                <a:latin typeface="+mn-lt"/>
                <a:ea typeface="+mn-ea"/>
                <a:cs typeface="+mn-ea"/>
                <a:sym typeface="+mn-lt"/>
              </a:rPr>
              <a:t>传统操作系统结构              </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b="1" dirty="0">
                <a:latin typeface="+mn-lt"/>
                <a:ea typeface="+mn-ea"/>
                <a:cs typeface="+mn-ea"/>
                <a:sym typeface="+mn-lt"/>
              </a:rPr>
              <a:t>1. </a:t>
            </a:r>
            <a:r>
              <a:rPr lang="zh-CN" altLang="en-US" sz="2000" b="1" dirty="0">
                <a:latin typeface="+mn-lt"/>
                <a:ea typeface="+mn-ea"/>
                <a:cs typeface="+mn-ea"/>
                <a:sym typeface="+mn-lt"/>
              </a:rPr>
              <a:t>无结构操作系统</a:t>
            </a:r>
            <a:br>
              <a:rPr lang="zh-CN" altLang="en-US" sz="2000" dirty="0">
                <a:latin typeface="+mn-lt"/>
                <a:ea typeface="+mn-ea"/>
                <a:cs typeface="+mn-ea"/>
                <a:sym typeface="+mn-lt"/>
              </a:rPr>
            </a:br>
            <a:r>
              <a:rPr lang="zh-CN" altLang="en-US" sz="2000" dirty="0">
                <a:latin typeface="+mn-lt"/>
                <a:ea typeface="+mn-ea"/>
                <a:cs typeface="+mn-ea"/>
                <a:sym typeface="+mn-lt"/>
              </a:rPr>
              <a:t>　　在早期开发操作系统时，设计者只是把他的注意力放在功能的实现和获得高的效率上，缺乏首尾一致的设计思想。此时的</a:t>
            </a:r>
            <a:r>
              <a:rPr lang="en-US" altLang="zh-CN" sz="2000" dirty="0">
                <a:latin typeface="+mn-lt"/>
                <a:ea typeface="+mn-ea"/>
                <a:cs typeface="+mn-ea"/>
                <a:sym typeface="+mn-lt"/>
              </a:rPr>
              <a:t>OS</a:t>
            </a:r>
            <a:r>
              <a:rPr lang="zh-CN" altLang="en-US" sz="2000" dirty="0">
                <a:latin typeface="+mn-lt"/>
                <a:ea typeface="+mn-ea"/>
                <a:cs typeface="+mn-ea"/>
                <a:sym typeface="+mn-lt"/>
              </a:rPr>
              <a:t>是为数众多的一组过程的集合，每个过程可以任意地相互调用其它过程，致使操作系统内部既复杂又混乱，因此，这种</a:t>
            </a:r>
            <a:r>
              <a:rPr lang="en-US" altLang="zh-CN" sz="2000" dirty="0">
                <a:latin typeface="+mn-lt"/>
                <a:ea typeface="+mn-ea"/>
                <a:cs typeface="+mn-ea"/>
                <a:sym typeface="+mn-lt"/>
              </a:rPr>
              <a:t>OS</a:t>
            </a:r>
            <a:r>
              <a:rPr lang="zh-CN" altLang="en-US" sz="2000" dirty="0">
                <a:latin typeface="+mn-lt"/>
                <a:ea typeface="+mn-ea"/>
                <a:cs typeface="+mn-ea"/>
                <a:sym typeface="+mn-lt"/>
              </a:rPr>
              <a:t>是无结构的，也有人把它称为</a:t>
            </a:r>
            <a:r>
              <a:rPr lang="zh-CN" altLang="en-US" sz="2000" b="1" dirty="0">
                <a:solidFill>
                  <a:srgbClr val="FF0000"/>
                </a:solidFill>
                <a:latin typeface="+mn-lt"/>
                <a:ea typeface="+mn-ea"/>
                <a:cs typeface="+mn-ea"/>
                <a:sym typeface="+mn-lt"/>
              </a:rPr>
              <a:t>整体系统结构</a:t>
            </a:r>
            <a:r>
              <a:rPr lang="zh-CN" altLang="en-US" sz="2000" dirty="0">
                <a:latin typeface="+mn-lt"/>
                <a:ea typeface="+mn-ea"/>
                <a:cs typeface="+mn-ea"/>
                <a:sym typeface="+mn-lt"/>
              </a:rPr>
              <a:t>。</a:t>
            </a:r>
          </a:p>
        </p:txBody>
      </p:sp>
      <p:sp>
        <p:nvSpPr>
          <p:cNvPr id="6" name="文本框 5">
            <a:extLst>
              <a:ext uri="{FF2B5EF4-FFF2-40B4-BE49-F238E27FC236}">
                <a16:creationId xmlns:a16="http://schemas.microsoft.com/office/drawing/2014/main" id="{86366983-0CE6-40EE-B2A9-CB2141702F35}"/>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4ED0CD3E-3734-BF4A-90E3-A4F922B30EEF}"/>
              </a:ext>
            </a:extLst>
          </p:cNvPr>
          <p:cNvSpPr>
            <a:spLocks noGrp="1"/>
          </p:cNvSpPr>
          <p:nvPr>
            <p:ph type="sldNum" sz="quarter" idx="11"/>
          </p:nvPr>
        </p:nvSpPr>
        <p:spPr/>
        <p:txBody>
          <a:bodyPr/>
          <a:lstStyle/>
          <a:p>
            <a:pPr>
              <a:defRPr/>
            </a:pPr>
            <a:fld id="{AD8A1803-9DE3-4EB3-BC11-0E54EC1517AB}" type="slidenum">
              <a:rPr lang="en-US" smtClean="0"/>
              <a:pPr>
                <a:defRPr/>
              </a:pPr>
              <a:t>75</a:t>
            </a:fld>
            <a:endParaRPr lang="en-US"/>
          </a:p>
        </p:txBody>
      </p:sp>
    </p:spTree>
    <p:extLst>
      <p:ext uri="{BB962C8B-B14F-4D97-AF65-F5344CB8AC3E}">
        <p14:creationId xmlns:p14="http://schemas.microsoft.com/office/powerpoint/2010/main" val="2022996560"/>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a:extLst>
              <a:ext uri="{FF2B5EF4-FFF2-40B4-BE49-F238E27FC236}">
                <a16:creationId xmlns:a16="http://schemas.microsoft.com/office/drawing/2014/main" id="{312606FB-336B-4789-9E1E-9AAC83EE4556}"/>
              </a:ext>
            </a:extLst>
          </p:cNvPr>
          <p:cNvSpPr>
            <a:spLocks noGrp="1" noChangeArrowheads="1"/>
          </p:cNvSpPr>
          <p:nvPr>
            <p:ph type="title"/>
          </p:nvPr>
        </p:nvSpPr>
        <p:spPr>
          <a:xfrm>
            <a:off x="782404" y="1643608"/>
            <a:ext cx="10210140" cy="3269549"/>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1.5.1  </a:t>
            </a:r>
            <a:r>
              <a:rPr lang="zh-CN" altLang="en-US" sz="2000" b="1" dirty="0">
                <a:latin typeface="+mn-lt"/>
                <a:ea typeface="+mn-ea"/>
                <a:cs typeface="+mn-ea"/>
                <a:sym typeface="+mn-lt"/>
              </a:rPr>
              <a:t>传统操作系统结构        </a:t>
            </a:r>
            <a:br>
              <a:rPr lang="en-US" altLang="zh-CN" sz="2000" b="1" dirty="0">
                <a:latin typeface="+mn-lt"/>
                <a:ea typeface="+mn-ea"/>
                <a:cs typeface="+mn-ea"/>
                <a:sym typeface="+mn-lt"/>
              </a:rPr>
            </a:br>
            <a:r>
              <a:rPr lang="en-US" altLang="zh-CN" sz="2000" b="1" dirty="0">
                <a:latin typeface="+mn-lt"/>
                <a:ea typeface="+mn-ea"/>
                <a:cs typeface="+mn-ea"/>
                <a:sym typeface="+mn-lt"/>
              </a:rPr>
              <a:t>       2. </a:t>
            </a:r>
            <a:r>
              <a:rPr lang="zh-CN" altLang="en-US" sz="2000" b="1" dirty="0">
                <a:latin typeface="+mn-lt"/>
                <a:ea typeface="+mn-ea"/>
                <a:cs typeface="+mn-ea"/>
                <a:sym typeface="+mn-lt"/>
              </a:rPr>
              <a:t>模块化结构</a:t>
            </a:r>
            <a:r>
              <a:rPr lang="en-US" altLang="zh-CN" sz="2000" b="1" dirty="0">
                <a:latin typeface="+mn-lt"/>
                <a:ea typeface="+mn-ea"/>
                <a:cs typeface="+mn-ea"/>
                <a:sym typeface="+mn-lt"/>
              </a:rPr>
              <a:t>OS</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模块化程序设计技术的基本概念</a:t>
            </a:r>
            <a:br>
              <a:rPr lang="zh-CN" altLang="en-US" sz="2000" dirty="0">
                <a:latin typeface="+mn-lt"/>
                <a:ea typeface="+mn-ea"/>
                <a:cs typeface="+mn-ea"/>
                <a:sym typeface="+mn-lt"/>
              </a:rPr>
            </a:br>
            <a:r>
              <a:rPr lang="zh-CN" altLang="en-US" sz="2000" dirty="0">
                <a:latin typeface="+mn-lt"/>
                <a:ea typeface="+mn-ea"/>
                <a:cs typeface="+mn-ea"/>
                <a:sym typeface="+mn-lt"/>
              </a:rPr>
              <a:t>　　模块化程序设计技术是</a:t>
            </a:r>
            <a:r>
              <a:rPr lang="en-US" altLang="zh-CN" sz="2000" dirty="0">
                <a:latin typeface="+mn-lt"/>
                <a:ea typeface="+mn-ea"/>
                <a:cs typeface="+mn-ea"/>
                <a:sym typeface="+mn-lt"/>
              </a:rPr>
              <a:t>20</a:t>
            </a:r>
            <a:r>
              <a:rPr lang="zh-CN" altLang="en-US" sz="2000" dirty="0">
                <a:latin typeface="+mn-lt"/>
                <a:ea typeface="+mn-ea"/>
                <a:cs typeface="+mn-ea"/>
                <a:sym typeface="+mn-lt"/>
              </a:rPr>
              <a:t>世纪</a:t>
            </a:r>
            <a:r>
              <a:rPr lang="en-US" altLang="zh-CN" sz="2000" dirty="0">
                <a:latin typeface="+mn-lt"/>
                <a:ea typeface="+mn-ea"/>
                <a:cs typeface="+mn-ea"/>
                <a:sym typeface="+mn-lt"/>
              </a:rPr>
              <a:t>60</a:t>
            </a:r>
            <a:r>
              <a:rPr lang="zh-CN" altLang="en-US" sz="2000" dirty="0">
                <a:latin typeface="+mn-lt"/>
                <a:ea typeface="+mn-ea"/>
                <a:cs typeface="+mn-ea"/>
                <a:sym typeface="+mn-lt"/>
              </a:rPr>
              <a:t>年代出现的一种结构化程序设计技术。该技术基于“分解”和“模块化”的原则来控制大型软件的复杂度。为使</a:t>
            </a:r>
            <a:r>
              <a:rPr lang="en-US" altLang="zh-CN" sz="2000" dirty="0">
                <a:latin typeface="+mn-lt"/>
                <a:ea typeface="+mn-ea"/>
                <a:cs typeface="+mn-ea"/>
                <a:sym typeface="+mn-lt"/>
              </a:rPr>
              <a:t>OS</a:t>
            </a:r>
            <a:r>
              <a:rPr lang="zh-CN" altLang="en-US" sz="2000" dirty="0">
                <a:latin typeface="+mn-lt"/>
                <a:ea typeface="+mn-ea"/>
                <a:cs typeface="+mn-ea"/>
                <a:sym typeface="+mn-lt"/>
              </a:rPr>
              <a:t>具有较清晰的结构，</a:t>
            </a:r>
            <a:r>
              <a:rPr lang="en-US" altLang="zh-CN" sz="2000" dirty="0">
                <a:latin typeface="+mn-lt"/>
                <a:ea typeface="+mn-ea"/>
                <a:cs typeface="+mn-ea"/>
                <a:sym typeface="+mn-lt"/>
              </a:rPr>
              <a:t>OS</a:t>
            </a:r>
            <a:r>
              <a:rPr lang="zh-CN" altLang="en-US" sz="2000" dirty="0">
                <a:latin typeface="+mn-lt"/>
                <a:ea typeface="+mn-ea"/>
                <a:cs typeface="+mn-ea"/>
                <a:sym typeface="+mn-lt"/>
              </a:rPr>
              <a:t>不再是由众多的过程直接构成的，而是按其功能精心地划分为若干个具有一定</a:t>
            </a:r>
            <a:r>
              <a:rPr lang="zh-CN" altLang="en-US" sz="2000" b="1" dirty="0">
                <a:solidFill>
                  <a:srgbClr val="FF0000"/>
                </a:solidFill>
                <a:latin typeface="+mn-lt"/>
                <a:ea typeface="+mn-ea"/>
                <a:cs typeface="+mn-ea"/>
                <a:sym typeface="+mn-lt"/>
              </a:rPr>
              <a:t>独立性</a:t>
            </a:r>
            <a:r>
              <a:rPr lang="zh-CN" altLang="en-US" sz="2000" dirty="0">
                <a:latin typeface="+mn-lt"/>
                <a:ea typeface="+mn-ea"/>
                <a:cs typeface="+mn-ea"/>
                <a:sym typeface="+mn-lt"/>
              </a:rPr>
              <a:t>和大小的模块。图</a:t>
            </a:r>
            <a:r>
              <a:rPr lang="en-US" altLang="zh-CN" sz="2000" dirty="0">
                <a:latin typeface="+mn-lt"/>
                <a:ea typeface="+mn-ea"/>
                <a:cs typeface="+mn-ea"/>
                <a:sym typeface="+mn-lt"/>
              </a:rPr>
              <a:t>1-7</a:t>
            </a:r>
            <a:r>
              <a:rPr lang="zh-CN" altLang="en-US" sz="2000" dirty="0">
                <a:latin typeface="+mn-lt"/>
                <a:ea typeface="+mn-ea"/>
                <a:cs typeface="+mn-ea"/>
                <a:sym typeface="+mn-lt"/>
              </a:rPr>
              <a:t>示出了由模块、子模块等组成的模块化</a:t>
            </a:r>
            <a:r>
              <a:rPr lang="en-US" altLang="zh-CN" sz="2000" dirty="0">
                <a:latin typeface="+mn-lt"/>
                <a:ea typeface="+mn-ea"/>
                <a:cs typeface="+mn-ea"/>
                <a:sym typeface="+mn-lt"/>
              </a:rPr>
              <a:t>OS</a:t>
            </a:r>
            <a:r>
              <a:rPr lang="zh-CN" altLang="en-US" sz="2000" dirty="0">
                <a:latin typeface="+mn-lt"/>
                <a:ea typeface="+mn-ea"/>
                <a:cs typeface="+mn-ea"/>
                <a:sym typeface="+mn-lt"/>
              </a:rPr>
              <a:t>结构。</a:t>
            </a:r>
          </a:p>
        </p:txBody>
      </p:sp>
      <p:sp>
        <p:nvSpPr>
          <p:cNvPr id="4" name="文本框 3">
            <a:extLst>
              <a:ext uri="{FF2B5EF4-FFF2-40B4-BE49-F238E27FC236}">
                <a16:creationId xmlns:a16="http://schemas.microsoft.com/office/drawing/2014/main" id="{639A11B5-274A-4734-B284-D692C050709C}"/>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8C8706DC-087A-8D42-B7F9-52C7DAF198EF}"/>
              </a:ext>
            </a:extLst>
          </p:cNvPr>
          <p:cNvSpPr>
            <a:spLocks noGrp="1"/>
          </p:cNvSpPr>
          <p:nvPr>
            <p:ph type="sldNum" sz="quarter" idx="11"/>
          </p:nvPr>
        </p:nvSpPr>
        <p:spPr/>
        <p:txBody>
          <a:bodyPr/>
          <a:lstStyle/>
          <a:p>
            <a:pPr>
              <a:defRPr/>
            </a:pPr>
            <a:fld id="{AD8A1803-9DE3-4EB3-BC11-0E54EC1517AB}" type="slidenum">
              <a:rPr lang="en-US" smtClean="0"/>
              <a:pPr>
                <a:defRPr/>
              </a:pPr>
              <a:t>76</a:t>
            </a:fld>
            <a:endParaRPr lang="en-US"/>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3" name="Rectangle 3">
            <a:extLst>
              <a:ext uri="{FF2B5EF4-FFF2-40B4-BE49-F238E27FC236}">
                <a16:creationId xmlns:a16="http://schemas.microsoft.com/office/drawing/2014/main" id="{8CF6620F-5563-41FB-96AF-E3F0904B6917}"/>
              </a:ext>
            </a:extLst>
          </p:cNvPr>
          <p:cNvSpPr>
            <a:spLocks noGrp="1" noChangeArrowheads="1"/>
          </p:cNvSpPr>
          <p:nvPr>
            <p:ph idx="1"/>
          </p:nvPr>
        </p:nvSpPr>
        <p:spPr>
          <a:xfrm>
            <a:off x="4325432" y="5527248"/>
            <a:ext cx="3313113" cy="476250"/>
          </a:xfrm>
        </p:spPr>
        <p:txBody>
          <a:bodyPr rtlCol="0">
            <a:normAutofit/>
          </a:bodyPr>
          <a:lstStyle/>
          <a:p>
            <a:pPr marL="0" indent="0" eaLnBrk="1" fontAlgn="auto" hangingPunct="1">
              <a:lnSpc>
                <a:spcPct val="15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1-7  </a:t>
            </a:r>
            <a:r>
              <a:rPr lang="zh-CN" altLang="en-US" dirty="0">
                <a:latin typeface="+mn-lt"/>
                <a:ea typeface="+mn-ea"/>
                <a:cs typeface="+mn-ea"/>
                <a:sym typeface="+mn-lt"/>
              </a:rPr>
              <a:t>模块化结构的操作系统</a:t>
            </a:r>
          </a:p>
        </p:txBody>
      </p:sp>
      <p:pic>
        <p:nvPicPr>
          <p:cNvPr id="54275" name="Picture 4">
            <a:extLst>
              <a:ext uri="{FF2B5EF4-FFF2-40B4-BE49-F238E27FC236}">
                <a16:creationId xmlns:a16="http://schemas.microsoft.com/office/drawing/2014/main" id="{81FA7EB9-3CC9-4385-8D19-80C5A65E5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465062"/>
            <a:ext cx="9709082" cy="35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CFE22076-DB62-4BEF-9242-A55191E2F606}"/>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ACC69194-04B1-6641-9107-B9D3E1E9FE78}"/>
              </a:ext>
            </a:extLst>
          </p:cNvPr>
          <p:cNvSpPr>
            <a:spLocks noGrp="1"/>
          </p:cNvSpPr>
          <p:nvPr>
            <p:ph type="sldNum" sz="quarter" idx="11"/>
          </p:nvPr>
        </p:nvSpPr>
        <p:spPr/>
        <p:txBody>
          <a:bodyPr/>
          <a:lstStyle/>
          <a:p>
            <a:pPr>
              <a:defRPr/>
            </a:pPr>
            <a:fld id="{AD8A1803-9DE3-4EB3-BC11-0E54EC1517AB}" type="slidenum">
              <a:rPr lang="en-US" smtClean="0"/>
              <a:pPr>
                <a:defRPr/>
              </a:pPr>
              <a:t>77</a:t>
            </a:fld>
            <a:endParaRPr lang="en-US"/>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a:extLst>
              <a:ext uri="{FF2B5EF4-FFF2-40B4-BE49-F238E27FC236}">
                <a16:creationId xmlns:a16="http://schemas.microsoft.com/office/drawing/2014/main" id="{47B9B2EB-B45A-46AA-99CF-47D69B4497A5}"/>
              </a:ext>
            </a:extLst>
          </p:cNvPr>
          <p:cNvSpPr>
            <a:spLocks noGrp="1" noChangeArrowheads="1"/>
          </p:cNvSpPr>
          <p:nvPr>
            <p:ph type="title"/>
          </p:nvPr>
        </p:nvSpPr>
        <p:spPr>
          <a:xfrm>
            <a:off x="839788" y="916900"/>
            <a:ext cx="9288462" cy="5444888"/>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1.5.1  </a:t>
            </a:r>
            <a:r>
              <a:rPr lang="zh-CN" altLang="en-US" sz="1800" b="1" dirty="0">
                <a:latin typeface="+mn-lt"/>
                <a:ea typeface="+mn-ea"/>
                <a:cs typeface="+mn-ea"/>
                <a:sym typeface="+mn-lt"/>
              </a:rPr>
              <a:t>传统操作系统结构        </a:t>
            </a:r>
            <a:br>
              <a:rPr lang="en-US" altLang="zh-CN" sz="1800" b="1" dirty="0">
                <a:latin typeface="+mn-lt"/>
                <a:ea typeface="+mn-ea"/>
                <a:cs typeface="+mn-ea"/>
                <a:sym typeface="+mn-lt"/>
              </a:rPr>
            </a:br>
            <a:r>
              <a:rPr lang="en-US" altLang="zh-CN" sz="1800" b="1" dirty="0">
                <a:latin typeface="+mn-lt"/>
                <a:ea typeface="+mn-ea"/>
                <a:cs typeface="+mn-ea"/>
                <a:sym typeface="+mn-lt"/>
              </a:rPr>
              <a:t>       2. </a:t>
            </a:r>
            <a:r>
              <a:rPr lang="zh-CN" altLang="en-US" sz="1800" b="1" dirty="0">
                <a:latin typeface="+mn-lt"/>
                <a:ea typeface="+mn-ea"/>
                <a:cs typeface="+mn-ea"/>
                <a:sym typeface="+mn-lt"/>
              </a:rPr>
              <a:t>模块化结构</a:t>
            </a:r>
            <a:r>
              <a:rPr lang="en-US" altLang="zh-CN" sz="1800" b="1" dirty="0">
                <a:latin typeface="+mn-lt"/>
                <a:ea typeface="+mn-ea"/>
                <a:cs typeface="+mn-ea"/>
                <a:sym typeface="+mn-lt"/>
              </a:rPr>
              <a:t>OS</a:t>
            </a:r>
            <a:br>
              <a:rPr lang="en-US" altLang="zh-CN" sz="1800" dirty="0">
                <a:latin typeface="+mn-lt"/>
                <a:ea typeface="+mn-ea"/>
                <a:cs typeface="+mn-ea"/>
                <a:sym typeface="+mn-lt"/>
              </a:rPr>
            </a:br>
            <a:r>
              <a:rPr lang="en-US" altLang="zh-CN" sz="1800" dirty="0">
                <a:latin typeface="+mn-lt"/>
                <a:ea typeface="+mn-ea"/>
                <a:cs typeface="+mn-ea"/>
                <a:sym typeface="+mn-lt"/>
              </a:rPr>
              <a:t>       2) </a:t>
            </a:r>
            <a:r>
              <a:rPr lang="zh-CN" altLang="en-US" sz="1800" dirty="0">
                <a:latin typeface="+mn-lt"/>
                <a:ea typeface="+mn-ea"/>
                <a:cs typeface="+mn-ea"/>
                <a:sym typeface="+mn-lt"/>
              </a:rPr>
              <a:t>模块独立性</a:t>
            </a:r>
            <a:br>
              <a:rPr lang="zh-CN" altLang="en-US" sz="1800" dirty="0">
                <a:latin typeface="+mn-lt"/>
                <a:ea typeface="+mn-ea"/>
                <a:cs typeface="+mn-ea"/>
                <a:sym typeface="+mn-lt"/>
              </a:rPr>
            </a:br>
            <a:r>
              <a:rPr lang="zh-CN" altLang="en-US" sz="1800" dirty="0">
                <a:latin typeface="+mn-lt"/>
                <a:ea typeface="+mn-ea"/>
                <a:cs typeface="+mn-ea"/>
                <a:sym typeface="+mn-lt"/>
              </a:rPr>
              <a:t>　　在模块</a:t>
            </a:r>
            <a:r>
              <a:rPr lang="en-US" altLang="zh-CN" sz="1800" dirty="0">
                <a:latin typeface="+mn-lt"/>
                <a:ea typeface="+mn-ea"/>
                <a:cs typeface="+mn-ea"/>
                <a:sym typeface="+mn-lt"/>
              </a:rPr>
              <a:t>-</a:t>
            </a:r>
            <a:r>
              <a:rPr lang="zh-CN" altLang="en-US" sz="1800" dirty="0">
                <a:latin typeface="+mn-lt"/>
                <a:ea typeface="+mn-ea"/>
                <a:cs typeface="+mn-ea"/>
                <a:sym typeface="+mn-lt"/>
              </a:rPr>
              <a:t>接口法中，关键问题是模块的划分和规定好模块之间的接口。如果我们在划分模块时将模块划分得太小，虽然可以降低模块本身的复杂性，但会引起模块之间的联系过多，从而会造成系统比较混乱；如果将模块划分得过大，又会增加模块内部的复杂性，使内部的联系增加，因此在划分模块时，应在两者间进行权衡。</a:t>
            </a:r>
            <a:br>
              <a:rPr lang="en-US" altLang="zh-CN" sz="1800" dirty="0">
                <a:latin typeface="+mn-lt"/>
                <a:ea typeface="+mn-ea"/>
                <a:cs typeface="+mn-ea"/>
                <a:sym typeface="+mn-lt"/>
              </a:rPr>
            </a:br>
            <a:r>
              <a:rPr lang="zh-CN" altLang="en-US" sz="1800" dirty="0">
                <a:latin typeface="+mn-lt"/>
                <a:ea typeface="+mn-ea"/>
                <a:cs typeface="+mn-ea"/>
                <a:sym typeface="+mn-lt"/>
              </a:rPr>
              <a:t>        </a:t>
            </a:r>
            <a:r>
              <a:rPr lang="zh-CN" altLang="en-US" sz="1800" b="1" dirty="0">
                <a:solidFill>
                  <a:srgbClr val="FF0000"/>
                </a:solidFill>
                <a:latin typeface="+mn-lt"/>
                <a:ea typeface="+mn-ea"/>
                <a:cs typeface="+mn-ea"/>
                <a:sym typeface="+mn-lt"/>
              </a:rPr>
              <a:t>高内聚、低耦合</a:t>
            </a:r>
            <a:br>
              <a:rPr lang="en-US" altLang="zh-CN" sz="1800" dirty="0">
                <a:latin typeface="+mn-lt"/>
                <a:ea typeface="+mn-ea"/>
                <a:cs typeface="+mn-ea"/>
                <a:sym typeface="+mn-lt"/>
              </a:rPr>
            </a:br>
            <a:r>
              <a:rPr lang="en-US" altLang="zh-CN" sz="1800" dirty="0">
                <a:latin typeface="+mn-lt"/>
                <a:ea typeface="+mn-ea"/>
                <a:cs typeface="+mn-ea"/>
                <a:sym typeface="+mn-lt"/>
              </a:rPr>
              <a:t>       </a:t>
            </a:r>
            <a:r>
              <a:rPr lang="en-US" altLang="zh-CN" sz="1800" dirty="0">
                <a:solidFill>
                  <a:prstClr val="black"/>
                </a:solidFill>
                <a:latin typeface="+mn-lt"/>
                <a:ea typeface="+mn-ea"/>
                <a:cs typeface="+mn-ea"/>
                <a:sym typeface="+mn-lt"/>
              </a:rPr>
              <a:t>3) </a:t>
            </a:r>
            <a:r>
              <a:rPr lang="zh-CN" altLang="en-US" sz="1800" dirty="0">
                <a:solidFill>
                  <a:prstClr val="black"/>
                </a:solidFill>
                <a:latin typeface="+mn-lt"/>
                <a:ea typeface="+mn-ea"/>
                <a:cs typeface="+mn-ea"/>
                <a:sym typeface="+mn-lt"/>
              </a:rPr>
              <a:t>模块接口法的优缺点</a:t>
            </a:r>
            <a:br>
              <a:rPr lang="zh-CN" altLang="en-US" sz="1800" dirty="0">
                <a:solidFill>
                  <a:prstClr val="black"/>
                </a:solidFill>
                <a:latin typeface="+mn-lt"/>
                <a:ea typeface="+mn-ea"/>
                <a:cs typeface="+mn-ea"/>
                <a:sym typeface="+mn-lt"/>
              </a:rPr>
            </a:br>
            <a:r>
              <a:rPr lang="zh-CN" altLang="en-US" sz="1800" dirty="0">
                <a:solidFill>
                  <a:prstClr val="black"/>
                </a:solidFill>
                <a:latin typeface="+mn-lt"/>
                <a:ea typeface="+mn-ea"/>
                <a:cs typeface="+mn-ea"/>
                <a:sym typeface="+mn-lt"/>
              </a:rPr>
              <a:t>　　利用模块</a:t>
            </a:r>
            <a:r>
              <a:rPr lang="en-US" altLang="zh-CN" sz="1800" dirty="0">
                <a:solidFill>
                  <a:prstClr val="black"/>
                </a:solidFill>
                <a:latin typeface="+mn-lt"/>
                <a:ea typeface="+mn-ea"/>
                <a:cs typeface="+mn-ea"/>
                <a:sym typeface="+mn-lt"/>
              </a:rPr>
              <a:t>-</a:t>
            </a:r>
            <a:r>
              <a:rPr lang="zh-CN" altLang="en-US" sz="1800" dirty="0">
                <a:solidFill>
                  <a:prstClr val="black"/>
                </a:solidFill>
                <a:latin typeface="+mn-lt"/>
                <a:ea typeface="+mn-ea"/>
                <a:cs typeface="+mn-ea"/>
                <a:sym typeface="+mn-lt"/>
              </a:rPr>
              <a:t>接口法开发的</a:t>
            </a:r>
            <a:r>
              <a:rPr lang="en-US" altLang="zh-CN" sz="1800" dirty="0">
                <a:solidFill>
                  <a:prstClr val="black"/>
                </a:solidFill>
                <a:latin typeface="+mn-lt"/>
                <a:ea typeface="+mn-ea"/>
                <a:cs typeface="+mn-ea"/>
                <a:sym typeface="+mn-lt"/>
              </a:rPr>
              <a:t>OS</a:t>
            </a:r>
            <a:r>
              <a:rPr lang="zh-CN" altLang="en-US" sz="1800" dirty="0">
                <a:solidFill>
                  <a:prstClr val="black"/>
                </a:solidFill>
                <a:latin typeface="+mn-lt"/>
                <a:ea typeface="+mn-ea"/>
                <a:cs typeface="+mn-ea"/>
                <a:sym typeface="+mn-lt"/>
              </a:rPr>
              <a:t>，较之无结构</a:t>
            </a:r>
            <a:r>
              <a:rPr lang="en-US" altLang="zh-CN" sz="1800" dirty="0">
                <a:solidFill>
                  <a:prstClr val="black"/>
                </a:solidFill>
                <a:latin typeface="+mn-lt"/>
                <a:ea typeface="+mn-ea"/>
                <a:cs typeface="+mn-ea"/>
                <a:sym typeface="+mn-lt"/>
              </a:rPr>
              <a:t>OS</a:t>
            </a:r>
            <a:r>
              <a:rPr lang="zh-CN" altLang="en-US" sz="1800" dirty="0">
                <a:solidFill>
                  <a:prstClr val="black"/>
                </a:solidFill>
                <a:latin typeface="+mn-lt"/>
                <a:ea typeface="+mn-ea"/>
                <a:cs typeface="+mn-ea"/>
                <a:sym typeface="+mn-lt"/>
              </a:rPr>
              <a:t>具有以下明显的优点：</a:t>
            </a:r>
            <a:br>
              <a:rPr lang="zh-CN" altLang="en-US" sz="1800" dirty="0">
                <a:solidFill>
                  <a:prstClr val="black"/>
                </a:solidFill>
                <a:latin typeface="+mn-lt"/>
                <a:ea typeface="+mn-ea"/>
                <a:cs typeface="+mn-ea"/>
                <a:sym typeface="+mn-lt"/>
              </a:rPr>
            </a:br>
            <a:r>
              <a:rPr lang="zh-CN" altLang="en-US" sz="1800" dirty="0">
                <a:solidFill>
                  <a:prstClr val="black"/>
                </a:solidFill>
                <a:latin typeface="+mn-lt"/>
                <a:ea typeface="+mn-ea"/>
                <a:cs typeface="+mn-ea"/>
                <a:sym typeface="+mn-lt"/>
              </a:rPr>
              <a:t>　　</a:t>
            </a:r>
            <a:r>
              <a:rPr lang="en-US" altLang="zh-CN" sz="1800" dirty="0">
                <a:solidFill>
                  <a:prstClr val="black"/>
                </a:solidFill>
                <a:latin typeface="+mn-lt"/>
                <a:ea typeface="+mn-ea"/>
                <a:cs typeface="+mn-ea"/>
                <a:sym typeface="+mn-lt"/>
              </a:rPr>
              <a:t>(1) </a:t>
            </a:r>
            <a:r>
              <a:rPr lang="zh-CN" altLang="en-US" sz="1800" dirty="0">
                <a:solidFill>
                  <a:prstClr val="black"/>
                </a:solidFill>
                <a:latin typeface="+mn-lt"/>
                <a:ea typeface="+mn-ea"/>
                <a:cs typeface="+mn-ea"/>
                <a:sym typeface="+mn-lt"/>
              </a:rPr>
              <a:t>提高</a:t>
            </a:r>
            <a:r>
              <a:rPr lang="en-US" altLang="zh-CN" sz="1800" dirty="0">
                <a:solidFill>
                  <a:prstClr val="black"/>
                </a:solidFill>
                <a:latin typeface="+mn-lt"/>
                <a:ea typeface="+mn-ea"/>
                <a:cs typeface="+mn-ea"/>
                <a:sym typeface="+mn-lt"/>
              </a:rPr>
              <a:t>OS</a:t>
            </a:r>
            <a:r>
              <a:rPr lang="zh-CN" altLang="en-US" sz="1800" dirty="0">
                <a:solidFill>
                  <a:prstClr val="black"/>
                </a:solidFill>
                <a:latin typeface="+mn-lt"/>
                <a:ea typeface="+mn-ea"/>
                <a:cs typeface="+mn-ea"/>
                <a:sym typeface="+mn-lt"/>
              </a:rPr>
              <a:t>设计的正确性、可理解性和可维护性。</a:t>
            </a:r>
            <a:br>
              <a:rPr lang="zh-CN" altLang="en-US" sz="1800" dirty="0">
                <a:solidFill>
                  <a:prstClr val="black"/>
                </a:solidFill>
                <a:latin typeface="+mn-lt"/>
                <a:ea typeface="+mn-ea"/>
                <a:cs typeface="+mn-ea"/>
                <a:sym typeface="+mn-lt"/>
              </a:rPr>
            </a:br>
            <a:r>
              <a:rPr lang="zh-CN" altLang="en-US" sz="1800" dirty="0">
                <a:solidFill>
                  <a:prstClr val="black"/>
                </a:solidFill>
                <a:latin typeface="+mn-lt"/>
                <a:ea typeface="+mn-ea"/>
                <a:cs typeface="+mn-ea"/>
                <a:sym typeface="+mn-lt"/>
              </a:rPr>
              <a:t>　　</a:t>
            </a:r>
            <a:r>
              <a:rPr lang="en-US" altLang="zh-CN" sz="1800" dirty="0">
                <a:solidFill>
                  <a:prstClr val="black"/>
                </a:solidFill>
                <a:latin typeface="+mn-lt"/>
                <a:ea typeface="+mn-ea"/>
                <a:cs typeface="+mn-ea"/>
                <a:sym typeface="+mn-lt"/>
              </a:rPr>
              <a:t>(2) </a:t>
            </a:r>
            <a:r>
              <a:rPr lang="zh-CN" altLang="en-US" sz="1800" dirty="0">
                <a:solidFill>
                  <a:prstClr val="black"/>
                </a:solidFill>
                <a:latin typeface="+mn-lt"/>
                <a:ea typeface="+mn-ea"/>
                <a:cs typeface="+mn-ea"/>
                <a:sym typeface="+mn-lt"/>
              </a:rPr>
              <a:t>增强</a:t>
            </a:r>
            <a:r>
              <a:rPr lang="en-US" altLang="zh-CN" sz="1800" dirty="0">
                <a:solidFill>
                  <a:prstClr val="black"/>
                </a:solidFill>
                <a:latin typeface="+mn-lt"/>
                <a:ea typeface="+mn-ea"/>
                <a:cs typeface="+mn-ea"/>
                <a:sym typeface="+mn-lt"/>
              </a:rPr>
              <a:t>OS</a:t>
            </a:r>
            <a:r>
              <a:rPr lang="zh-CN" altLang="en-US" sz="1800" dirty="0">
                <a:solidFill>
                  <a:prstClr val="black"/>
                </a:solidFill>
                <a:latin typeface="+mn-lt"/>
                <a:ea typeface="+mn-ea"/>
                <a:cs typeface="+mn-ea"/>
                <a:sym typeface="+mn-lt"/>
              </a:rPr>
              <a:t>的可适应性。</a:t>
            </a:r>
            <a:br>
              <a:rPr lang="zh-CN" altLang="en-US" sz="1800" dirty="0">
                <a:solidFill>
                  <a:prstClr val="black"/>
                </a:solidFill>
                <a:latin typeface="+mn-lt"/>
                <a:ea typeface="+mn-ea"/>
                <a:cs typeface="+mn-ea"/>
                <a:sym typeface="+mn-lt"/>
              </a:rPr>
            </a:br>
            <a:r>
              <a:rPr lang="zh-CN" altLang="en-US" sz="1800" dirty="0">
                <a:solidFill>
                  <a:prstClr val="black"/>
                </a:solidFill>
                <a:latin typeface="+mn-lt"/>
                <a:ea typeface="+mn-ea"/>
                <a:cs typeface="+mn-ea"/>
                <a:sym typeface="+mn-lt"/>
              </a:rPr>
              <a:t>　　</a:t>
            </a:r>
            <a:r>
              <a:rPr lang="en-US" altLang="zh-CN" sz="1800" dirty="0">
                <a:solidFill>
                  <a:prstClr val="black"/>
                </a:solidFill>
                <a:latin typeface="+mn-lt"/>
                <a:ea typeface="+mn-ea"/>
                <a:cs typeface="+mn-ea"/>
                <a:sym typeface="+mn-lt"/>
              </a:rPr>
              <a:t>(3) </a:t>
            </a:r>
            <a:r>
              <a:rPr lang="zh-CN" altLang="en-US" sz="1800" dirty="0">
                <a:solidFill>
                  <a:prstClr val="black"/>
                </a:solidFill>
                <a:latin typeface="+mn-lt"/>
                <a:ea typeface="+mn-ea"/>
                <a:cs typeface="+mn-ea"/>
                <a:sym typeface="+mn-lt"/>
              </a:rPr>
              <a:t>加速</a:t>
            </a:r>
            <a:r>
              <a:rPr lang="en-US" altLang="zh-CN" sz="1800" dirty="0">
                <a:solidFill>
                  <a:prstClr val="black"/>
                </a:solidFill>
                <a:latin typeface="+mn-lt"/>
                <a:ea typeface="+mn-ea"/>
                <a:cs typeface="+mn-ea"/>
                <a:sym typeface="+mn-lt"/>
              </a:rPr>
              <a:t>OS</a:t>
            </a:r>
            <a:r>
              <a:rPr lang="zh-CN" altLang="en-US" sz="1800" dirty="0">
                <a:solidFill>
                  <a:prstClr val="black"/>
                </a:solidFill>
                <a:latin typeface="+mn-lt"/>
                <a:ea typeface="+mn-ea"/>
                <a:cs typeface="+mn-ea"/>
                <a:sym typeface="+mn-lt"/>
              </a:rPr>
              <a:t>的开发过程。</a:t>
            </a:r>
            <a:endParaRPr lang="zh-CN" altLang="en-US" sz="1800" dirty="0">
              <a:latin typeface="+mn-lt"/>
              <a:ea typeface="+mn-ea"/>
              <a:cs typeface="+mn-ea"/>
              <a:sym typeface="+mn-lt"/>
            </a:endParaRPr>
          </a:p>
        </p:txBody>
      </p:sp>
      <p:sp>
        <p:nvSpPr>
          <p:cNvPr id="4" name="文本框 3">
            <a:extLst>
              <a:ext uri="{FF2B5EF4-FFF2-40B4-BE49-F238E27FC236}">
                <a16:creationId xmlns:a16="http://schemas.microsoft.com/office/drawing/2014/main" id="{940AE05E-75E2-46CF-A5DE-D9CAB4C5E22F}"/>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8E409302-B9E7-5F41-AB25-7F110BCFD6FF}"/>
              </a:ext>
            </a:extLst>
          </p:cNvPr>
          <p:cNvSpPr>
            <a:spLocks noGrp="1"/>
          </p:cNvSpPr>
          <p:nvPr>
            <p:ph type="sldNum" sz="quarter" idx="11"/>
          </p:nvPr>
        </p:nvSpPr>
        <p:spPr/>
        <p:txBody>
          <a:bodyPr/>
          <a:lstStyle/>
          <a:p>
            <a:pPr>
              <a:defRPr/>
            </a:pPr>
            <a:fld id="{AD8A1803-9DE3-4EB3-BC11-0E54EC1517AB}" type="slidenum">
              <a:rPr lang="en-US" smtClean="0"/>
              <a:pPr>
                <a:defRPr/>
              </a:pPr>
              <a:t>78</a:t>
            </a:fld>
            <a:endParaRPr lang="en-US"/>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a:extLst>
              <a:ext uri="{FF2B5EF4-FFF2-40B4-BE49-F238E27FC236}">
                <a16:creationId xmlns:a16="http://schemas.microsoft.com/office/drawing/2014/main" id="{61025EF1-D2E7-4949-BF1C-7F8D010F1937}"/>
              </a:ext>
            </a:extLst>
          </p:cNvPr>
          <p:cNvSpPr>
            <a:spLocks noGrp="1" noChangeArrowheads="1"/>
          </p:cNvSpPr>
          <p:nvPr>
            <p:ph type="title"/>
          </p:nvPr>
        </p:nvSpPr>
        <p:spPr>
          <a:xfrm>
            <a:off x="911225" y="1052512"/>
            <a:ext cx="9361488" cy="4536727"/>
          </a:xfrm>
        </p:spPr>
        <p:txBody>
          <a:bodyPr rtlCol="0">
            <a:noAutofit/>
          </a:bodyPr>
          <a:lstStyle/>
          <a:p>
            <a:pPr eaLnBrk="1" fontAlgn="auto" hangingPunct="1">
              <a:lnSpc>
                <a:spcPct val="150000"/>
              </a:lnSpc>
              <a:spcAft>
                <a:spcPts val="0"/>
              </a:spcAft>
              <a:defRPr/>
            </a:pPr>
            <a:r>
              <a:rPr lang="zh-CN" altLang="en-US" sz="3600" dirty="0">
                <a:latin typeface="+mn-lt"/>
                <a:ea typeface="+mn-ea"/>
                <a:cs typeface="+mn-ea"/>
                <a:sym typeface="+mn-lt"/>
              </a:rPr>
              <a:t>　 </a:t>
            </a:r>
            <a:r>
              <a:rPr lang="zh-CN" altLang="en-US" sz="2000" dirty="0">
                <a:latin typeface="+mn-lt"/>
                <a:ea typeface="+mn-ea"/>
                <a:cs typeface="+mn-ea"/>
                <a:sym typeface="+mn-lt"/>
              </a:rPr>
              <a:t>模块化结构设计仍存在下述问题：</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在</a:t>
            </a:r>
            <a:r>
              <a:rPr lang="en-US" altLang="zh-CN" sz="2000" dirty="0">
                <a:latin typeface="+mn-lt"/>
                <a:ea typeface="+mn-ea"/>
                <a:cs typeface="+mn-ea"/>
                <a:sym typeface="+mn-lt"/>
              </a:rPr>
              <a:t>OS</a:t>
            </a:r>
            <a:r>
              <a:rPr lang="zh-CN" altLang="en-US" sz="2000" dirty="0">
                <a:latin typeface="+mn-lt"/>
                <a:ea typeface="+mn-ea"/>
                <a:cs typeface="+mn-ea"/>
                <a:sym typeface="+mn-lt"/>
              </a:rPr>
              <a:t>设计时，对各模块间的接口规定很难满足在模块设计完成后对接口的实际需求。</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dirty="0">
                <a:latin typeface="+mn-lt"/>
                <a:ea typeface="+mn-ea"/>
                <a:cs typeface="+mn-ea"/>
                <a:sym typeface="+mn-lt"/>
              </a:rPr>
              <a:t>在</a:t>
            </a:r>
            <a:r>
              <a:rPr lang="en-US" altLang="zh-CN" sz="2000" dirty="0">
                <a:latin typeface="+mn-lt"/>
                <a:ea typeface="+mn-ea"/>
                <a:cs typeface="+mn-ea"/>
                <a:sym typeface="+mn-lt"/>
              </a:rPr>
              <a:t>OS</a:t>
            </a:r>
            <a:r>
              <a:rPr lang="zh-CN" altLang="en-US" sz="2000" dirty="0">
                <a:latin typeface="+mn-lt"/>
                <a:ea typeface="+mn-ea"/>
                <a:cs typeface="+mn-ea"/>
                <a:sym typeface="+mn-lt"/>
              </a:rPr>
              <a:t>设计阶段，设计者必须做出一系列的决定</a:t>
            </a:r>
            <a:r>
              <a:rPr lang="en-US" altLang="zh-CN" sz="2000" dirty="0">
                <a:latin typeface="+mn-lt"/>
                <a:ea typeface="+mn-ea"/>
                <a:cs typeface="+mn-ea"/>
                <a:sym typeface="+mn-lt"/>
              </a:rPr>
              <a:t>(</a:t>
            </a:r>
            <a:r>
              <a:rPr lang="zh-CN" altLang="en-US" sz="2000" dirty="0">
                <a:latin typeface="+mn-lt"/>
                <a:ea typeface="+mn-ea"/>
                <a:cs typeface="+mn-ea"/>
                <a:sym typeface="+mn-lt"/>
              </a:rPr>
              <a:t>决策</a:t>
            </a:r>
            <a:r>
              <a:rPr lang="en-US" altLang="zh-CN" sz="2000" dirty="0">
                <a:latin typeface="+mn-lt"/>
                <a:ea typeface="+mn-ea"/>
                <a:cs typeface="+mn-ea"/>
                <a:sym typeface="+mn-lt"/>
              </a:rPr>
              <a:t>)</a:t>
            </a:r>
            <a:r>
              <a:rPr lang="zh-CN" altLang="en-US" sz="2000" dirty="0">
                <a:latin typeface="+mn-lt"/>
                <a:ea typeface="+mn-ea"/>
                <a:cs typeface="+mn-ea"/>
                <a:sym typeface="+mn-lt"/>
              </a:rPr>
              <a:t>，每一个决定必须建立在上一个决定的基础上，但模块化结构设计中，各模块的设计齐头并进，无法寻找一个可靠的决定顺序，造成各种决定的“无序性”，这将使程序人员很难做到“设计中的每一步决定”都是建立在可靠的基础上，因此</a:t>
            </a:r>
            <a:r>
              <a:rPr lang="zh-CN" altLang="en-US" sz="2000" b="1" dirty="0">
                <a:solidFill>
                  <a:srgbClr val="FF0000"/>
                </a:solidFill>
                <a:latin typeface="+mn-lt"/>
                <a:ea typeface="+mn-ea"/>
                <a:cs typeface="+mn-ea"/>
                <a:sym typeface="+mn-lt"/>
              </a:rPr>
              <a:t>模块</a:t>
            </a:r>
            <a:r>
              <a:rPr lang="en-US" altLang="zh-CN" sz="2000" b="1" dirty="0">
                <a:solidFill>
                  <a:srgbClr val="FF0000"/>
                </a:solidFill>
                <a:latin typeface="+mn-lt"/>
                <a:ea typeface="+mn-ea"/>
                <a:cs typeface="+mn-ea"/>
                <a:sym typeface="+mn-lt"/>
              </a:rPr>
              <a:t>-</a:t>
            </a:r>
            <a:r>
              <a:rPr lang="zh-CN" altLang="en-US" sz="2000" b="1" dirty="0">
                <a:solidFill>
                  <a:srgbClr val="FF0000"/>
                </a:solidFill>
                <a:latin typeface="+mn-lt"/>
                <a:ea typeface="+mn-ea"/>
                <a:cs typeface="+mn-ea"/>
                <a:sym typeface="+mn-lt"/>
              </a:rPr>
              <a:t>接口</a:t>
            </a:r>
            <a:r>
              <a:rPr lang="zh-CN" altLang="en-US" sz="2000" dirty="0">
                <a:latin typeface="+mn-lt"/>
                <a:ea typeface="+mn-ea"/>
                <a:cs typeface="+mn-ea"/>
                <a:sym typeface="+mn-lt"/>
              </a:rPr>
              <a:t>法又被称为“</a:t>
            </a:r>
            <a:r>
              <a:rPr lang="zh-CN" altLang="en-US" sz="2000" b="1" dirty="0">
                <a:solidFill>
                  <a:srgbClr val="FF0000"/>
                </a:solidFill>
                <a:latin typeface="+mn-lt"/>
                <a:ea typeface="+mn-ea"/>
                <a:cs typeface="+mn-ea"/>
                <a:sym typeface="+mn-lt"/>
              </a:rPr>
              <a:t>无序模块法</a:t>
            </a:r>
            <a:r>
              <a:rPr lang="zh-CN" altLang="en-US" sz="2000" dirty="0">
                <a:latin typeface="+mn-lt"/>
                <a:ea typeface="+mn-ea"/>
                <a:cs typeface="+mn-ea"/>
                <a:sym typeface="+mn-lt"/>
              </a:rPr>
              <a:t>”。 </a:t>
            </a:r>
          </a:p>
        </p:txBody>
      </p:sp>
      <p:sp>
        <p:nvSpPr>
          <p:cNvPr id="4" name="文本框 3">
            <a:extLst>
              <a:ext uri="{FF2B5EF4-FFF2-40B4-BE49-F238E27FC236}">
                <a16:creationId xmlns:a16="http://schemas.microsoft.com/office/drawing/2014/main" id="{0FB59695-4B85-4E7D-9B36-98536EF0FC3B}"/>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D170D4D8-C568-BB47-AA7E-14A4A4BA60A6}"/>
              </a:ext>
            </a:extLst>
          </p:cNvPr>
          <p:cNvSpPr>
            <a:spLocks noGrp="1"/>
          </p:cNvSpPr>
          <p:nvPr>
            <p:ph type="sldNum" sz="quarter" idx="11"/>
          </p:nvPr>
        </p:nvSpPr>
        <p:spPr/>
        <p:txBody>
          <a:bodyPr/>
          <a:lstStyle/>
          <a:p>
            <a:pPr>
              <a:defRPr/>
            </a:pPr>
            <a:fld id="{AD8A1803-9DE3-4EB3-BC11-0E54EC1517AB}" type="slidenum">
              <a:rPr lang="en-US" smtClean="0"/>
              <a:pPr>
                <a:defRPr/>
              </a:pPr>
              <a:t>79</a:t>
            </a:fld>
            <a:endParaRPr lang="en-US"/>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5F70F8D-FC87-9149-AAC0-2B6D6A860572}"/>
              </a:ext>
            </a:extLst>
          </p:cNvPr>
          <p:cNvSpPr txBox="1">
            <a:spLocks noChangeArrowheads="1"/>
          </p:cNvSpPr>
          <p:nvPr/>
        </p:nvSpPr>
        <p:spPr bwMode="auto">
          <a:xfrm>
            <a:off x="983432" y="961252"/>
            <a:ext cx="5472608" cy="511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lvl1pPr algn="l" rtl="0" eaLnBrk="0" fontAlgn="base" hangingPunct="0">
              <a:lnSpc>
                <a:spcPct val="90000"/>
              </a:lnSpc>
              <a:spcBef>
                <a:spcPct val="0"/>
              </a:spcBef>
              <a:spcAft>
                <a:spcPct val="0"/>
              </a:spcAft>
              <a:defRPr sz="32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a:lstStyle>
          <a:p>
            <a:pPr marL="285750" indent="-285750" defTabSz="914400" eaLnBrk="1" fontAlgn="auto" hangingPunct="1">
              <a:lnSpc>
                <a:spcPct val="150000"/>
              </a:lnSpc>
              <a:spcAft>
                <a:spcPts val="0"/>
              </a:spcAft>
              <a:buFont typeface="Arial" panose="020B0604020202020204" pitchFamily="34" charset="0"/>
              <a:buChar char="•"/>
              <a:defRPr/>
            </a:pPr>
            <a:r>
              <a:rPr lang="zh-CN" altLang="en-US" sz="2000" dirty="0">
                <a:cs typeface="+mn-ea"/>
                <a:sym typeface="+mn-lt"/>
              </a:rPr>
              <a:t>是计算机硬件和应用之间的一层软件</a:t>
            </a:r>
            <a:endParaRPr lang="en-US" altLang="zh-CN" sz="2000" dirty="0">
              <a:cs typeface="+mn-ea"/>
              <a:sym typeface="+mn-lt"/>
            </a:endParaRP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000" dirty="0">
                <a:cs typeface="+mn-ea"/>
                <a:sym typeface="+mn-lt"/>
              </a:rPr>
              <a:t>方便我们使用硬件，如显存等</a:t>
            </a:r>
            <a:endParaRPr lang="en-US" altLang="zh-CN" sz="2000" dirty="0">
              <a:cs typeface="+mn-ea"/>
              <a:sym typeface="+mn-lt"/>
            </a:endParaRP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000" dirty="0">
                <a:cs typeface="+mn-ea"/>
                <a:sym typeface="+mn-lt"/>
              </a:rPr>
              <a:t>高效的使用硬件，如开多个终端</a:t>
            </a:r>
            <a:endParaRPr lang="en-US" altLang="zh-CN" sz="2000" dirty="0">
              <a:cs typeface="+mn-ea"/>
              <a:sym typeface="+mn-lt"/>
            </a:endParaRPr>
          </a:p>
          <a:p>
            <a:pPr marL="285750" indent="-285750" defTabSz="914400" eaLnBrk="1" fontAlgn="auto" hangingPunct="1">
              <a:lnSpc>
                <a:spcPct val="150000"/>
              </a:lnSpc>
              <a:spcAft>
                <a:spcPts val="0"/>
              </a:spcAft>
              <a:buFont typeface="Arial" panose="020B0604020202020204" pitchFamily="34" charset="0"/>
              <a:buChar char="•"/>
              <a:defRPr/>
            </a:pPr>
            <a:r>
              <a:rPr lang="zh-CN" altLang="en-US" sz="2000" dirty="0">
                <a:cs typeface="+mn-ea"/>
                <a:sym typeface="+mn-lt"/>
              </a:rPr>
              <a:t>管理的硬件包括：</a:t>
            </a:r>
            <a:endParaRPr lang="en-US" altLang="zh-CN" sz="2000" dirty="0">
              <a:cs typeface="+mn-ea"/>
              <a:sym typeface="+mn-lt"/>
            </a:endParaRPr>
          </a:p>
          <a:p>
            <a:pPr marL="742950" lvl="1" indent="-285750" defTabSz="914400" eaLnBrk="1" fontAlgn="auto" hangingPunct="1">
              <a:lnSpc>
                <a:spcPct val="150000"/>
              </a:lnSpc>
              <a:spcAft>
                <a:spcPts val="0"/>
              </a:spcAft>
              <a:buFont typeface="Arial" panose="020B0604020202020204" pitchFamily="34" charset="0"/>
              <a:buChar char="•"/>
              <a:defRPr/>
            </a:pPr>
            <a:r>
              <a:rPr lang="en-US" altLang="zh-CN" sz="2000" dirty="0">
                <a:cs typeface="+mn-ea"/>
                <a:sym typeface="+mn-lt"/>
              </a:rPr>
              <a:t>CPU</a:t>
            </a:r>
            <a:r>
              <a:rPr lang="zh-CN" altLang="en-US" sz="2000" dirty="0">
                <a:cs typeface="+mn-ea"/>
                <a:sym typeface="+mn-lt"/>
              </a:rPr>
              <a:t>管理</a:t>
            </a:r>
            <a:endParaRPr lang="en-US" altLang="zh-CN" sz="2000" dirty="0">
              <a:cs typeface="+mn-ea"/>
              <a:sym typeface="+mn-lt"/>
            </a:endParaRP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000" dirty="0">
                <a:cs typeface="+mn-ea"/>
                <a:sym typeface="+mn-lt"/>
              </a:rPr>
              <a:t>内存管理</a:t>
            </a:r>
            <a:endParaRPr lang="en-US" altLang="zh-CN" sz="2000" dirty="0">
              <a:cs typeface="+mn-ea"/>
              <a:sym typeface="+mn-lt"/>
            </a:endParaRP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000" dirty="0">
                <a:cs typeface="+mn-ea"/>
                <a:sym typeface="+mn-lt"/>
              </a:rPr>
              <a:t>磁盘管理</a:t>
            </a:r>
            <a:endParaRPr lang="en-US" altLang="zh-CN" sz="2000" dirty="0">
              <a:cs typeface="+mn-ea"/>
              <a:sym typeface="+mn-lt"/>
            </a:endParaRP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000" dirty="0">
                <a:cs typeface="+mn-ea"/>
                <a:sym typeface="+mn-lt"/>
              </a:rPr>
              <a:t>文件管理</a:t>
            </a:r>
            <a:endParaRPr lang="en-US" altLang="zh-CN" sz="2000" dirty="0">
              <a:cs typeface="+mn-ea"/>
              <a:sym typeface="+mn-lt"/>
            </a:endParaRP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000" dirty="0">
                <a:solidFill>
                  <a:schemeClr val="tx1">
                    <a:lumMod val="50000"/>
                    <a:lumOff val="50000"/>
                  </a:schemeClr>
                </a:solidFill>
                <a:cs typeface="+mn-ea"/>
                <a:sym typeface="+mn-lt"/>
              </a:rPr>
              <a:t>网络管理</a:t>
            </a:r>
            <a:endParaRPr lang="en-US" altLang="zh-CN" sz="2000" dirty="0">
              <a:solidFill>
                <a:schemeClr val="tx1">
                  <a:lumMod val="50000"/>
                  <a:lumOff val="50000"/>
                </a:schemeClr>
              </a:solidFill>
              <a:cs typeface="+mn-ea"/>
              <a:sym typeface="+mn-lt"/>
            </a:endParaRP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000" dirty="0">
                <a:solidFill>
                  <a:schemeClr val="tx1">
                    <a:lumMod val="50000"/>
                    <a:lumOff val="50000"/>
                  </a:schemeClr>
                </a:solidFill>
                <a:cs typeface="+mn-ea"/>
                <a:sym typeface="+mn-lt"/>
              </a:rPr>
              <a:t>电源管理</a:t>
            </a:r>
            <a:endParaRPr lang="en-US" altLang="zh-CN" sz="2000" dirty="0">
              <a:solidFill>
                <a:schemeClr val="tx1">
                  <a:lumMod val="50000"/>
                  <a:lumOff val="50000"/>
                </a:schemeClr>
              </a:solidFill>
              <a:cs typeface="+mn-ea"/>
              <a:sym typeface="+mn-lt"/>
            </a:endParaRP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000" dirty="0">
                <a:solidFill>
                  <a:schemeClr val="tx1">
                    <a:lumMod val="50000"/>
                    <a:lumOff val="50000"/>
                  </a:schemeClr>
                </a:solidFill>
                <a:cs typeface="+mn-ea"/>
                <a:sym typeface="+mn-lt"/>
              </a:rPr>
              <a:t>多核管理</a:t>
            </a:r>
            <a:endParaRPr lang="en-US" altLang="zh-CN" sz="2000" dirty="0">
              <a:solidFill>
                <a:schemeClr val="tx1">
                  <a:lumMod val="50000"/>
                  <a:lumOff val="50000"/>
                </a:schemeClr>
              </a:solidFill>
              <a:cs typeface="+mn-ea"/>
              <a:sym typeface="+mn-lt"/>
            </a:endParaRPr>
          </a:p>
        </p:txBody>
      </p:sp>
      <p:pic>
        <p:nvPicPr>
          <p:cNvPr id="7" name="图片 6">
            <a:extLst>
              <a:ext uri="{FF2B5EF4-FFF2-40B4-BE49-F238E27FC236}">
                <a16:creationId xmlns:a16="http://schemas.microsoft.com/office/drawing/2014/main" id="{CC20FC71-FEAC-1640-8F88-E4601E1F619A}"/>
              </a:ext>
            </a:extLst>
          </p:cNvPr>
          <p:cNvPicPr>
            <a:picLocks noChangeAspect="1"/>
          </p:cNvPicPr>
          <p:nvPr/>
        </p:nvPicPr>
        <p:blipFill>
          <a:blip r:embed="rId3"/>
          <a:stretch>
            <a:fillRect/>
          </a:stretch>
        </p:blipFill>
        <p:spPr>
          <a:xfrm>
            <a:off x="5159896" y="3068960"/>
            <a:ext cx="4940300" cy="1651000"/>
          </a:xfrm>
          <a:prstGeom prst="rect">
            <a:avLst/>
          </a:prstGeom>
        </p:spPr>
      </p:pic>
      <p:sp>
        <p:nvSpPr>
          <p:cNvPr id="3" name="灯片编号占位符 2">
            <a:extLst>
              <a:ext uri="{FF2B5EF4-FFF2-40B4-BE49-F238E27FC236}">
                <a16:creationId xmlns:a16="http://schemas.microsoft.com/office/drawing/2014/main" id="{61FDDDAC-42B5-3C4F-B295-B6F6E7CBCAFC}"/>
              </a:ext>
            </a:extLst>
          </p:cNvPr>
          <p:cNvSpPr>
            <a:spLocks noGrp="1"/>
          </p:cNvSpPr>
          <p:nvPr>
            <p:ph type="sldNum" sz="quarter" idx="11"/>
          </p:nvPr>
        </p:nvSpPr>
        <p:spPr/>
        <p:txBody>
          <a:bodyPr/>
          <a:lstStyle/>
          <a:p>
            <a:pPr>
              <a:defRPr/>
            </a:pPr>
            <a:fld id="{AD8A1803-9DE3-4EB3-BC11-0E54EC1517AB}" type="slidenum">
              <a:rPr lang="en-US" smtClean="0"/>
              <a:pPr>
                <a:defRPr/>
              </a:pPr>
              <a:t>8</a:t>
            </a:fld>
            <a:endParaRPr lang="en-US"/>
          </a:p>
        </p:txBody>
      </p:sp>
      <p:sp>
        <p:nvSpPr>
          <p:cNvPr id="8" name="文本框 7">
            <a:extLst>
              <a:ext uri="{FF2B5EF4-FFF2-40B4-BE49-F238E27FC236}">
                <a16:creationId xmlns:a16="http://schemas.microsoft.com/office/drawing/2014/main" id="{42E7BEBA-54A1-E947-938F-84E6EA5D1B0C}"/>
              </a:ext>
            </a:extLst>
          </p:cNvPr>
          <p:cNvSpPr txBox="1"/>
          <p:nvPr/>
        </p:nvSpPr>
        <p:spPr>
          <a:xfrm>
            <a:off x="766763" y="188913"/>
            <a:ext cx="6192837"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1.1  </a:t>
            </a:r>
            <a:r>
              <a:rPr lang="zh-CN" altLang="en-US" sz="3200" b="1" dirty="0">
                <a:latin typeface="+mn-lt"/>
                <a:ea typeface="+mn-ea"/>
                <a:cs typeface="+mn-ea"/>
                <a:sym typeface="+mn-lt"/>
              </a:rPr>
              <a:t>操作系统的目标和作用</a:t>
            </a:r>
            <a:endParaRPr lang="zh-CN" altLang="en-US" sz="3200" dirty="0">
              <a:latin typeface="+mn-lt"/>
              <a:ea typeface="+mn-ea"/>
              <a:cs typeface="+mn-ea"/>
              <a:sym typeface="+mn-lt"/>
            </a:endParaRPr>
          </a:p>
        </p:txBody>
      </p:sp>
    </p:spTree>
    <p:extLst>
      <p:ext uri="{BB962C8B-B14F-4D97-AF65-F5344CB8AC3E}">
        <p14:creationId xmlns:p14="http://schemas.microsoft.com/office/powerpoint/2010/main" val="2818255521"/>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a:extLst>
              <a:ext uri="{FF2B5EF4-FFF2-40B4-BE49-F238E27FC236}">
                <a16:creationId xmlns:a16="http://schemas.microsoft.com/office/drawing/2014/main" id="{80DD8997-E5A2-4425-AA34-F0FAE9A12B5F}"/>
              </a:ext>
            </a:extLst>
          </p:cNvPr>
          <p:cNvSpPr>
            <a:spLocks noGrp="1" noChangeArrowheads="1"/>
          </p:cNvSpPr>
          <p:nvPr>
            <p:ph type="title"/>
          </p:nvPr>
        </p:nvSpPr>
        <p:spPr>
          <a:xfrm>
            <a:off x="911424" y="1192976"/>
            <a:ext cx="10153128" cy="4654544"/>
          </a:xfrm>
        </p:spPr>
        <p:txBody>
          <a:bodyPr wrap="square" rtlCol="0">
            <a:spAutoFit/>
          </a:bodyPr>
          <a:lstStyle/>
          <a:p>
            <a:pPr eaLnBrk="1" fontAlgn="auto" hangingPunct="1">
              <a:lnSpc>
                <a:spcPct val="150000"/>
              </a:lnSpc>
              <a:spcAft>
                <a:spcPts val="0"/>
              </a:spcAft>
              <a:defRPr/>
            </a:pPr>
            <a:r>
              <a:rPr lang="en-US" altLang="zh-CN" sz="2000" b="1" dirty="0">
                <a:solidFill>
                  <a:prstClr val="black"/>
                </a:solidFill>
                <a:latin typeface="+mn-lt"/>
                <a:ea typeface="+mn-ea"/>
                <a:cs typeface="+mn-ea"/>
                <a:sym typeface="+mn-lt"/>
              </a:rPr>
              <a:t>1.5.1  </a:t>
            </a:r>
            <a:r>
              <a:rPr lang="zh-CN" altLang="en-US" sz="2000" b="1" dirty="0">
                <a:solidFill>
                  <a:prstClr val="black"/>
                </a:solidFill>
                <a:latin typeface="+mn-lt"/>
                <a:ea typeface="+mn-ea"/>
                <a:cs typeface="+mn-ea"/>
                <a:sym typeface="+mn-lt"/>
              </a:rPr>
              <a:t>传统操作系统结构 </a:t>
            </a:r>
            <a:br>
              <a:rPr lang="en-US" altLang="zh-CN" sz="2000" dirty="0">
                <a:effectLst>
                  <a:outerShdw blurRad="38100" dist="38100" dir="2700000" algn="tl">
                    <a:srgbClr val="C0C0C0"/>
                  </a:outerShdw>
                </a:effectLst>
                <a:latin typeface="+mn-lt"/>
                <a:ea typeface="+mn-ea"/>
                <a:cs typeface="+mn-ea"/>
                <a:sym typeface="+mn-lt"/>
              </a:rPr>
            </a:br>
            <a:r>
              <a:rPr lang="en-US" altLang="zh-CN" sz="2000" dirty="0">
                <a:latin typeface="+mn-lt"/>
                <a:ea typeface="+mn-ea"/>
                <a:cs typeface="+mn-ea"/>
                <a:sym typeface="+mn-lt"/>
              </a:rPr>
              <a:t>       </a:t>
            </a:r>
            <a:r>
              <a:rPr lang="en-US" altLang="zh-CN" sz="2000" b="1" dirty="0">
                <a:latin typeface="+mn-lt"/>
                <a:ea typeface="+mn-ea"/>
                <a:cs typeface="+mn-ea"/>
                <a:sym typeface="+mn-lt"/>
              </a:rPr>
              <a:t>3. </a:t>
            </a:r>
            <a:r>
              <a:rPr lang="zh-CN" altLang="en-US" sz="2000" b="1" dirty="0">
                <a:latin typeface="+mn-lt"/>
                <a:ea typeface="+mn-ea"/>
                <a:cs typeface="+mn-ea"/>
                <a:sym typeface="+mn-lt"/>
              </a:rPr>
              <a:t>分层式结构</a:t>
            </a:r>
            <a:r>
              <a:rPr lang="en-US" altLang="zh-CN" sz="2000" b="1" dirty="0">
                <a:latin typeface="+mn-lt"/>
                <a:ea typeface="+mn-ea"/>
                <a:cs typeface="+mn-ea"/>
                <a:sym typeface="+mn-lt"/>
              </a:rPr>
              <a:t>OS</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分层式结构的基本概念</a:t>
            </a:r>
            <a:br>
              <a:rPr lang="zh-CN" altLang="en-US" sz="2000" dirty="0">
                <a:latin typeface="+mn-lt"/>
                <a:ea typeface="+mn-ea"/>
                <a:cs typeface="+mn-ea"/>
                <a:sym typeface="+mn-lt"/>
              </a:rPr>
            </a:br>
            <a:r>
              <a:rPr lang="zh-CN" altLang="en-US" sz="2000" dirty="0">
                <a:latin typeface="+mn-lt"/>
                <a:ea typeface="+mn-ea"/>
                <a:cs typeface="+mn-ea"/>
                <a:sym typeface="+mn-lt"/>
              </a:rPr>
              <a:t>　　为了将模块</a:t>
            </a:r>
            <a:r>
              <a:rPr lang="en-US" altLang="zh-CN" sz="2000" dirty="0">
                <a:latin typeface="+mn-lt"/>
                <a:ea typeface="+mn-ea"/>
                <a:cs typeface="+mn-ea"/>
                <a:sym typeface="+mn-lt"/>
              </a:rPr>
              <a:t>-</a:t>
            </a:r>
            <a:r>
              <a:rPr lang="zh-CN" altLang="en-US" sz="2000" dirty="0">
                <a:latin typeface="+mn-lt"/>
                <a:ea typeface="+mn-ea"/>
                <a:cs typeface="+mn-ea"/>
                <a:sym typeface="+mn-lt"/>
              </a:rPr>
              <a:t>接口法中“决定顺序”的无序性变为有序性，引入了有序分层法，分层法的设计任务是，在目标系统</a:t>
            </a:r>
            <a:r>
              <a:rPr lang="en-US" altLang="zh-CN" sz="2000" dirty="0">
                <a:latin typeface="+mn-lt"/>
                <a:ea typeface="+mn-ea"/>
                <a:cs typeface="+mn-ea"/>
                <a:sym typeface="+mn-lt"/>
              </a:rPr>
              <a:t>A</a:t>
            </a:r>
            <a:r>
              <a:rPr lang="en-US" altLang="zh-CN" sz="2000" baseline="-25000" dirty="0">
                <a:latin typeface="+mn-lt"/>
                <a:ea typeface="+mn-ea"/>
                <a:cs typeface="+mn-ea"/>
                <a:sym typeface="+mn-lt"/>
              </a:rPr>
              <a:t>n</a:t>
            </a:r>
            <a:r>
              <a:rPr lang="zh-CN" altLang="en-US" sz="2000" dirty="0">
                <a:latin typeface="+mn-lt"/>
                <a:ea typeface="+mn-ea"/>
                <a:cs typeface="+mn-ea"/>
                <a:sym typeface="+mn-lt"/>
              </a:rPr>
              <a:t>和裸机系统</a:t>
            </a:r>
            <a:r>
              <a:rPr lang="en-US" altLang="zh-CN" sz="2000" dirty="0">
                <a:latin typeface="+mn-lt"/>
                <a:ea typeface="+mn-ea"/>
                <a:cs typeface="+mn-ea"/>
                <a:sym typeface="+mn-lt"/>
              </a:rPr>
              <a:t>(</a:t>
            </a:r>
            <a:r>
              <a:rPr lang="zh-CN" altLang="en-US" sz="2000" dirty="0">
                <a:latin typeface="+mn-lt"/>
                <a:ea typeface="+mn-ea"/>
                <a:cs typeface="+mn-ea"/>
                <a:sym typeface="+mn-lt"/>
              </a:rPr>
              <a:t>又称宿主系统</a:t>
            </a:r>
            <a:r>
              <a:rPr lang="en-US" altLang="zh-CN" sz="2000" dirty="0">
                <a:latin typeface="+mn-lt"/>
                <a:ea typeface="+mn-ea"/>
                <a:cs typeface="+mn-ea"/>
                <a:sym typeface="+mn-lt"/>
              </a:rPr>
              <a:t>)A</a:t>
            </a:r>
            <a:r>
              <a:rPr lang="en-US" altLang="zh-CN" sz="2000" baseline="-25000" dirty="0">
                <a:latin typeface="+mn-lt"/>
                <a:ea typeface="+mn-ea"/>
                <a:cs typeface="+mn-ea"/>
                <a:sym typeface="+mn-lt"/>
              </a:rPr>
              <a:t>0</a:t>
            </a:r>
            <a:r>
              <a:rPr lang="zh-CN" altLang="en-US" sz="2000" dirty="0">
                <a:latin typeface="+mn-lt"/>
                <a:ea typeface="+mn-ea"/>
                <a:cs typeface="+mn-ea"/>
                <a:sym typeface="+mn-lt"/>
              </a:rPr>
              <a:t>之间，铺设若干个层次的软件</a:t>
            </a:r>
            <a:r>
              <a:rPr lang="en-US" altLang="zh-CN" sz="2000" dirty="0">
                <a:latin typeface="+mn-lt"/>
                <a:ea typeface="+mn-ea"/>
                <a:cs typeface="+mn-ea"/>
                <a:sym typeface="+mn-lt"/>
              </a:rPr>
              <a:t>A</a:t>
            </a:r>
            <a:r>
              <a:rPr lang="en-US" altLang="zh-CN" sz="2000" baseline="-25000" dirty="0">
                <a:latin typeface="+mn-lt"/>
                <a:ea typeface="+mn-ea"/>
                <a:cs typeface="+mn-ea"/>
                <a:sym typeface="+mn-lt"/>
              </a:rPr>
              <a:t>1</a:t>
            </a:r>
            <a:r>
              <a:rPr lang="zh-CN" altLang="en-US" sz="2000" dirty="0">
                <a:latin typeface="+mn-lt"/>
                <a:ea typeface="+mn-ea"/>
                <a:cs typeface="+mn-ea"/>
                <a:sym typeface="+mn-lt"/>
              </a:rPr>
              <a:t>、</a:t>
            </a:r>
            <a:r>
              <a:rPr lang="en-US" altLang="zh-CN" sz="2000" dirty="0">
                <a:latin typeface="+mn-lt"/>
                <a:ea typeface="+mn-ea"/>
                <a:cs typeface="+mn-ea"/>
                <a:sym typeface="+mn-lt"/>
              </a:rPr>
              <a:t>A</a:t>
            </a:r>
            <a:r>
              <a:rPr lang="en-US" altLang="zh-CN" sz="2000" baseline="-25000" dirty="0">
                <a:latin typeface="+mn-lt"/>
                <a:ea typeface="+mn-ea"/>
                <a:cs typeface="+mn-ea"/>
                <a:sym typeface="+mn-lt"/>
              </a:rPr>
              <a:t>2</a:t>
            </a:r>
            <a:r>
              <a:rPr lang="zh-CN" altLang="en-US" sz="2000" dirty="0">
                <a:latin typeface="+mn-lt"/>
                <a:ea typeface="+mn-ea"/>
                <a:cs typeface="+mn-ea"/>
                <a:sym typeface="+mn-lt"/>
              </a:rPr>
              <a:t>、</a:t>
            </a:r>
            <a:r>
              <a:rPr lang="en-US" altLang="zh-CN" sz="2000" dirty="0">
                <a:latin typeface="+mn-lt"/>
                <a:ea typeface="+mn-ea"/>
                <a:cs typeface="+mn-ea"/>
                <a:sym typeface="+mn-lt"/>
              </a:rPr>
              <a:t>A</a:t>
            </a:r>
            <a:r>
              <a:rPr lang="en-US" altLang="zh-CN" sz="2000" baseline="-25000" dirty="0">
                <a:latin typeface="+mn-lt"/>
                <a:ea typeface="+mn-ea"/>
                <a:cs typeface="+mn-ea"/>
                <a:sym typeface="+mn-lt"/>
              </a:rPr>
              <a:t>3</a:t>
            </a:r>
            <a:r>
              <a:rPr lang="zh-CN" altLang="en-US" sz="2000" dirty="0">
                <a:latin typeface="+mn-lt"/>
                <a:ea typeface="+mn-ea"/>
                <a:cs typeface="+mn-ea"/>
                <a:sym typeface="+mn-lt"/>
              </a:rPr>
              <a:t>、</a:t>
            </a:r>
            <a:r>
              <a:rPr lang="en-US" altLang="zh-CN" sz="2000" dirty="0">
                <a:latin typeface="+mn-lt"/>
                <a:ea typeface="+mn-ea"/>
                <a:cs typeface="+mn-ea"/>
                <a:sym typeface="+mn-lt"/>
              </a:rPr>
              <a:t>…</a:t>
            </a:r>
            <a:r>
              <a:rPr lang="zh-CN" altLang="en-US" sz="2000" dirty="0">
                <a:latin typeface="+mn-lt"/>
                <a:ea typeface="+mn-ea"/>
                <a:cs typeface="+mn-ea"/>
                <a:sym typeface="+mn-lt"/>
              </a:rPr>
              <a:t>、</a:t>
            </a:r>
            <a:r>
              <a:rPr lang="en-US" altLang="zh-CN" sz="2000" dirty="0">
                <a:latin typeface="+mn-lt"/>
                <a:ea typeface="+mn-ea"/>
                <a:cs typeface="+mn-ea"/>
                <a:sym typeface="+mn-lt"/>
              </a:rPr>
              <a:t>A</a:t>
            </a:r>
            <a:r>
              <a:rPr lang="en-US" altLang="zh-CN" sz="2000" baseline="-25000" dirty="0">
                <a:latin typeface="+mn-lt"/>
                <a:ea typeface="+mn-ea"/>
                <a:cs typeface="+mn-ea"/>
                <a:sym typeface="+mn-lt"/>
              </a:rPr>
              <a:t>n-1</a:t>
            </a:r>
            <a:r>
              <a:rPr lang="zh-CN" altLang="en-US" sz="2000" dirty="0">
                <a:latin typeface="+mn-lt"/>
                <a:ea typeface="+mn-ea"/>
                <a:cs typeface="+mn-ea"/>
                <a:sym typeface="+mn-lt"/>
              </a:rPr>
              <a:t>，使</a:t>
            </a:r>
            <a:r>
              <a:rPr lang="en-US" altLang="zh-CN" sz="2000" dirty="0">
                <a:latin typeface="+mn-lt"/>
                <a:ea typeface="+mn-ea"/>
                <a:cs typeface="+mn-ea"/>
                <a:sym typeface="+mn-lt"/>
              </a:rPr>
              <a:t>A</a:t>
            </a:r>
            <a:r>
              <a:rPr lang="en-US" altLang="zh-CN" sz="2000" baseline="-25000" dirty="0">
                <a:latin typeface="+mn-lt"/>
                <a:ea typeface="+mn-ea"/>
                <a:cs typeface="+mn-ea"/>
                <a:sym typeface="+mn-lt"/>
              </a:rPr>
              <a:t>n</a:t>
            </a:r>
            <a:r>
              <a:rPr lang="zh-CN" altLang="en-US" sz="2000" dirty="0">
                <a:latin typeface="+mn-lt"/>
                <a:ea typeface="+mn-ea"/>
                <a:cs typeface="+mn-ea"/>
                <a:sym typeface="+mn-lt"/>
              </a:rPr>
              <a:t>通过</a:t>
            </a:r>
            <a:r>
              <a:rPr lang="en-US" altLang="zh-CN" sz="2000" dirty="0">
                <a:latin typeface="+mn-lt"/>
                <a:ea typeface="+mn-ea"/>
                <a:cs typeface="+mn-ea"/>
                <a:sym typeface="+mn-lt"/>
              </a:rPr>
              <a:t>A</a:t>
            </a:r>
            <a:r>
              <a:rPr lang="en-US" altLang="zh-CN" sz="2000" baseline="-25000" dirty="0">
                <a:latin typeface="+mn-lt"/>
                <a:ea typeface="+mn-ea"/>
                <a:cs typeface="+mn-ea"/>
                <a:sym typeface="+mn-lt"/>
              </a:rPr>
              <a:t>n-1</a:t>
            </a:r>
            <a:r>
              <a:rPr lang="zh-CN" altLang="en-US" sz="2000" dirty="0">
                <a:latin typeface="+mn-lt"/>
                <a:ea typeface="+mn-ea"/>
                <a:cs typeface="+mn-ea"/>
                <a:sym typeface="+mn-lt"/>
              </a:rPr>
              <a:t>、</a:t>
            </a:r>
            <a:r>
              <a:rPr lang="en-US" altLang="zh-CN" sz="2000" dirty="0">
                <a:latin typeface="+mn-lt"/>
                <a:ea typeface="+mn-ea"/>
                <a:cs typeface="+mn-ea"/>
                <a:sym typeface="+mn-lt"/>
              </a:rPr>
              <a:t>A</a:t>
            </a:r>
            <a:r>
              <a:rPr lang="en-US" altLang="zh-CN" sz="2000" baseline="-25000" dirty="0">
                <a:latin typeface="+mn-lt"/>
                <a:ea typeface="+mn-ea"/>
                <a:cs typeface="+mn-ea"/>
                <a:sym typeface="+mn-lt"/>
              </a:rPr>
              <a:t>n-2</a:t>
            </a:r>
            <a:r>
              <a:rPr lang="zh-CN" altLang="en-US" sz="2000" dirty="0">
                <a:latin typeface="+mn-lt"/>
                <a:ea typeface="+mn-ea"/>
                <a:cs typeface="+mn-ea"/>
                <a:sym typeface="+mn-lt"/>
              </a:rPr>
              <a:t>、</a:t>
            </a:r>
            <a:r>
              <a:rPr lang="en-US" altLang="zh-CN" sz="2000" dirty="0">
                <a:latin typeface="+mn-lt"/>
                <a:ea typeface="+mn-ea"/>
                <a:cs typeface="+mn-ea"/>
                <a:sym typeface="+mn-lt"/>
              </a:rPr>
              <a:t>…</a:t>
            </a:r>
            <a:r>
              <a:rPr lang="zh-CN" altLang="en-US" sz="2000" dirty="0">
                <a:latin typeface="+mn-lt"/>
                <a:ea typeface="+mn-ea"/>
                <a:cs typeface="+mn-ea"/>
                <a:sym typeface="+mn-lt"/>
              </a:rPr>
              <a:t>、</a:t>
            </a:r>
            <a:r>
              <a:rPr lang="en-US" altLang="zh-CN" sz="2000" dirty="0">
                <a:latin typeface="+mn-lt"/>
                <a:ea typeface="+mn-ea"/>
                <a:cs typeface="+mn-ea"/>
                <a:sym typeface="+mn-lt"/>
              </a:rPr>
              <a:t>A</a:t>
            </a:r>
            <a:r>
              <a:rPr lang="en-US" altLang="zh-CN" sz="2000" baseline="-25000" dirty="0">
                <a:latin typeface="+mn-lt"/>
                <a:ea typeface="+mn-ea"/>
                <a:cs typeface="+mn-ea"/>
                <a:sym typeface="+mn-lt"/>
              </a:rPr>
              <a:t>2</a:t>
            </a:r>
            <a:r>
              <a:rPr lang="zh-CN" altLang="en-US" sz="2000" dirty="0">
                <a:latin typeface="+mn-lt"/>
                <a:ea typeface="+mn-ea"/>
                <a:cs typeface="+mn-ea"/>
                <a:sym typeface="+mn-lt"/>
              </a:rPr>
              <a:t>、</a:t>
            </a:r>
            <a:r>
              <a:rPr lang="en-US" altLang="zh-CN" sz="2000" dirty="0">
                <a:latin typeface="+mn-lt"/>
                <a:ea typeface="+mn-ea"/>
                <a:cs typeface="+mn-ea"/>
                <a:sym typeface="+mn-lt"/>
              </a:rPr>
              <a:t>A</a:t>
            </a:r>
            <a:r>
              <a:rPr lang="en-US" altLang="zh-CN" sz="2000" baseline="-25000" dirty="0">
                <a:latin typeface="+mn-lt"/>
                <a:ea typeface="+mn-ea"/>
                <a:cs typeface="+mn-ea"/>
                <a:sym typeface="+mn-lt"/>
              </a:rPr>
              <a:t>1</a:t>
            </a:r>
            <a:r>
              <a:rPr lang="zh-CN" altLang="en-US" sz="2000" dirty="0">
                <a:latin typeface="+mn-lt"/>
                <a:ea typeface="+mn-ea"/>
                <a:cs typeface="+mn-ea"/>
                <a:sym typeface="+mn-lt"/>
              </a:rPr>
              <a:t>层，最终能在</a:t>
            </a:r>
            <a:r>
              <a:rPr lang="en-US" altLang="zh-CN" sz="2000" dirty="0">
                <a:latin typeface="+mn-lt"/>
                <a:ea typeface="+mn-ea"/>
                <a:cs typeface="+mn-ea"/>
                <a:sym typeface="+mn-lt"/>
              </a:rPr>
              <a:t>A</a:t>
            </a:r>
            <a:r>
              <a:rPr lang="en-US" altLang="zh-CN" sz="2000" baseline="-25000" dirty="0">
                <a:latin typeface="+mn-lt"/>
                <a:ea typeface="+mn-ea"/>
                <a:cs typeface="+mn-ea"/>
                <a:sym typeface="+mn-lt"/>
              </a:rPr>
              <a:t>0</a:t>
            </a:r>
            <a:r>
              <a:rPr lang="zh-CN" altLang="en-US" sz="2000" dirty="0">
                <a:latin typeface="+mn-lt"/>
                <a:ea typeface="+mn-ea"/>
                <a:cs typeface="+mn-ea"/>
                <a:sym typeface="+mn-lt"/>
              </a:rPr>
              <a:t>上运行。在操作系统中，常采用自底向上法来铺设这些中间层。</a:t>
            </a:r>
            <a:br>
              <a:rPr lang="en-US" altLang="zh-CN" sz="2000" dirty="0">
                <a:latin typeface="+mn-lt"/>
                <a:ea typeface="+mn-ea"/>
                <a:cs typeface="+mn-ea"/>
                <a:sym typeface="+mn-lt"/>
              </a:rPr>
            </a:br>
            <a:br>
              <a:rPr lang="en-US" altLang="zh-CN" sz="2000" b="1" dirty="0">
                <a:solidFill>
                  <a:srgbClr val="FF0000"/>
                </a:solidFill>
                <a:latin typeface="+mn-lt"/>
                <a:ea typeface="+mn-ea"/>
                <a:cs typeface="+mn-ea"/>
                <a:sym typeface="+mn-lt"/>
              </a:rPr>
            </a:br>
            <a:r>
              <a:rPr lang="zh-CN" altLang="en-US" sz="2000" b="1" dirty="0">
                <a:solidFill>
                  <a:srgbClr val="FF0000"/>
                </a:solidFill>
                <a:latin typeface="+mn-lt"/>
                <a:ea typeface="+mn-ea"/>
                <a:cs typeface="+mn-ea"/>
                <a:sym typeface="+mn-lt"/>
              </a:rPr>
              <a:t>保证本层与低层的关系正确</a:t>
            </a:r>
            <a:br>
              <a:rPr lang="en-US" altLang="zh-CN" sz="2000" dirty="0">
                <a:latin typeface="+mn-lt"/>
                <a:ea typeface="+mn-ea"/>
                <a:cs typeface="+mn-ea"/>
                <a:sym typeface="+mn-lt"/>
              </a:rPr>
            </a:br>
            <a:r>
              <a:rPr lang="zh-CN" altLang="en-US" sz="2000" b="1" dirty="0">
                <a:solidFill>
                  <a:srgbClr val="FF0000"/>
                </a:solidFill>
                <a:latin typeface="+mn-lt"/>
                <a:ea typeface="+mn-ea"/>
                <a:cs typeface="+mn-ea"/>
                <a:sym typeface="+mn-lt"/>
              </a:rPr>
              <a:t>低层软件与高层无关</a:t>
            </a:r>
          </a:p>
        </p:txBody>
      </p:sp>
      <p:sp>
        <p:nvSpPr>
          <p:cNvPr id="4" name="文本框 3">
            <a:extLst>
              <a:ext uri="{FF2B5EF4-FFF2-40B4-BE49-F238E27FC236}">
                <a16:creationId xmlns:a16="http://schemas.microsoft.com/office/drawing/2014/main" id="{AF2010E1-B854-48EF-86F3-F31819DC338A}"/>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3816580F-DAB8-DE43-A80C-917DB226FAD7}"/>
              </a:ext>
            </a:extLst>
          </p:cNvPr>
          <p:cNvSpPr>
            <a:spLocks noGrp="1"/>
          </p:cNvSpPr>
          <p:nvPr>
            <p:ph type="sldNum" sz="quarter" idx="11"/>
          </p:nvPr>
        </p:nvSpPr>
        <p:spPr/>
        <p:txBody>
          <a:bodyPr/>
          <a:lstStyle/>
          <a:p>
            <a:pPr>
              <a:defRPr/>
            </a:pPr>
            <a:fld id="{AD8A1803-9DE3-4EB3-BC11-0E54EC1517AB}" type="slidenum">
              <a:rPr lang="en-US" smtClean="0"/>
              <a:pPr>
                <a:defRPr/>
              </a:pPr>
              <a:t>80</a:t>
            </a:fld>
            <a:endParaRPr lang="en-US"/>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a:extLst>
              <a:ext uri="{FF2B5EF4-FFF2-40B4-BE49-F238E27FC236}">
                <a16:creationId xmlns:a16="http://schemas.microsoft.com/office/drawing/2014/main" id="{56F7885F-16CE-46A6-A78E-0B0CACBB2B9F}"/>
              </a:ext>
            </a:extLst>
          </p:cNvPr>
          <p:cNvSpPr>
            <a:spLocks noGrp="1" noChangeArrowheads="1"/>
          </p:cNvSpPr>
          <p:nvPr>
            <p:ph type="title"/>
          </p:nvPr>
        </p:nvSpPr>
        <p:spPr>
          <a:xfrm>
            <a:off x="911424" y="1089610"/>
            <a:ext cx="10585176" cy="5116209"/>
          </a:xfrm>
        </p:spPr>
        <p:txBody>
          <a:bodyPr wrap="square" rtlCol="0">
            <a:spAutoFit/>
          </a:bodyPr>
          <a:lstStyle/>
          <a:p>
            <a:pPr indent="-457200" eaLnBrk="1" fontAlgn="auto" hangingPunct="1">
              <a:lnSpc>
                <a:spcPct val="150000"/>
              </a:lnSpc>
              <a:spcAft>
                <a:spcPts val="0"/>
              </a:spcAft>
              <a:defRPr/>
            </a:pPr>
            <a:r>
              <a:rPr lang="en-US" altLang="zh-CN" sz="2000" b="1" dirty="0">
                <a:solidFill>
                  <a:prstClr val="black"/>
                </a:solidFill>
                <a:latin typeface="+mn-lt"/>
                <a:ea typeface="+mn-ea"/>
                <a:cs typeface="+mn-ea"/>
                <a:sym typeface="+mn-lt"/>
              </a:rPr>
              <a:t>1.5.1  </a:t>
            </a:r>
            <a:r>
              <a:rPr lang="zh-CN" altLang="en-US" sz="2000" b="1" dirty="0">
                <a:solidFill>
                  <a:prstClr val="black"/>
                </a:solidFill>
                <a:latin typeface="+mn-lt"/>
                <a:ea typeface="+mn-ea"/>
                <a:cs typeface="+mn-ea"/>
                <a:sym typeface="+mn-lt"/>
              </a:rPr>
              <a:t>传统操作系统结构 </a:t>
            </a:r>
            <a:br>
              <a:rPr lang="en-US" altLang="zh-CN" sz="2000" dirty="0">
                <a:solidFill>
                  <a:prstClr val="black"/>
                </a:solidFill>
                <a:effectLst>
                  <a:outerShdw blurRad="38100" dist="38100" dir="2700000" algn="tl">
                    <a:srgbClr val="C0C0C0"/>
                  </a:outerShdw>
                </a:effectLst>
                <a:latin typeface="+mn-lt"/>
                <a:ea typeface="+mn-ea"/>
                <a:cs typeface="+mn-ea"/>
                <a:sym typeface="+mn-lt"/>
              </a:rPr>
            </a:br>
            <a:r>
              <a:rPr lang="en-US" altLang="zh-CN" sz="2000" dirty="0">
                <a:solidFill>
                  <a:prstClr val="black"/>
                </a:solidFill>
                <a:latin typeface="+mn-lt"/>
                <a:ea typeface="+mn-ea"/>
                <a:cs typeface="+mn-ea"/>
                <a:sym typeface="+mn-lt"/>
              </a:rPr>
              <a:t>       </a:t>
            </a:r>
            <a:r>
              <a:rPr lang="en-US" altLang="zh-CN" sz="2000" b="1" dirty="0">
                <a:solidFill>
                  <a:prstClr val="black"/>
                </a:solidFill>
                <a:latin typeface="+mn-lt"/>
                <a:ea typeface="+mn-ea"/>
                <a:cs typeface="+mn-ea"/>
                <a:sym typeface="+mn-lt"/>
              </a:rPr>
              <a:t>3. </a:t>
            </a:r>
            <a:r>
              <a:rPr lang="zh-CN" altLang="en-US" sz="2000" b="1" dirty="0">
                <a:solidFill>
                  <a:prstClr val="black"/>
                </a:solidFill>
                <a:latin typeface="+mn-lt"/>
                <a:ea typeface="+mn-ea"/>
                <a:cs typeface="+mn-ea"/>
                <a:sym typeface="+mn-lt"/>
              </a:rPr>
              <a:t>分层式结构</a:t>
            </a:r>
            <a:r>
              <a:rPr lang="en-US" altLang="zh-CN" sz="2000" b="1" dirty="0">
                <a:solidFill>
                  <a:prstClr val="black"/>
                </a:solidFill>
                <a:latin typeface="+mn-lt"/>
                <a:ea typeface="+mn-ea"/>
                <a:cs typeface="+mn-ea"/>
                <a:sym typeface="+mn-lt"/>
              </a:rPr>
              <a:t>OS</a:t>
            </a:r>
            <a:br>
              <a:rPr lang="en-US" altLang="zh-CN" sz="2000" dirty="0">
                <a:latin typeface="+mn-lt"/>
                <a:ea typeface="+mn-ea"/>
                <a:cs typeface="+mn-ea"/>
                <a:sym typeface="+mn-lt"/>
              </a:rPr>
            </a:br>
            <a:r>
              <a:rPr lang="en-US" altLang="zh-CN" sz="2000" dirty="0">
                <a:latin typeface="+mn-lt"/>
                <a:ea typeface="+mn-ea"/>
                <a:cs typeface="+mn-ea"/>
                <a:sym typeface="+mn-lt"/>
              </a:rPr>
              <a:t>       2) </a:t>
            </a:r>
            <a:r>
              <a:rPr lang="zh-CN" altLang="en-US" sz="2000" dirty="0">
                <a:latin typeface="+mn-lt"/>
                <a:ea typeface="+mn-ea"/>
                <a:cs typeface="+mn-ea"/>
                <a:sym typeface="+mn-lt"/>
              </a:rPr>
              <a:t>分层结构的优缺点</a:t>
            </a:r>
            <a:br>
              <a:rPr lang="zh-CN" altLang="en-US" sz="2000" dirty="0">
                <a:latin typeface="+mn-lt"/>
                <a:ea typeface="+mn-ea"/>
                <a:cs typeface="+mn-ea"/>
                <a:sym typeface="+mn-lt"/>
              </a:rPr>
            </a:br>
            <a:r>
              <a:rPr lang="zh-CN" altLang="en-US" sz="2000" dirty="0">
                <a:latin typeface="+mn-lt"/>
                <a:ea typeface="+mn-ea"/>
                <a:cs typeface="+mn-ea"/>
                <a:sym typeface="+mn-lt"/>
              </a:rPr>
              <a:t>　　分层结构的</a:t>
            </a:r>
            <a:r>
              <a:rPr lang="zh-CN" altLang="en-US" sz="2000" b="1" dirty="0">
                <a:latin typeface="+mn-lt"/>
                <a:ea typeface="+mn-ea"/>
                <a:cs typeface="+mn-ea"/>
                <a:sym typeface="+mn-lt"/>
              </a:rPr>
              <a:t>主要优点</a:t>
            </a:r>
            <a:r>
              <a:rPr lang="zh-CN" altLang="en-US" sz="2000" dirty="0">
                <a:latin typeface="+mn-lt"/>
                <a:ea typeface="+mn-ea"/>
                <a:cs typeface="+mn-ea"/>
                <a:sym typeface="+mn-lt"/>
              </a:rPr>
              <a:t>有：</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易保证系统的正确性。</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dirty="0">
                <a:latin typeface="+mn-lt"/>
                <a:ea typeface="+mn-ea"/>
                <a:cs typeface="+mn-ea"/>
                <a:sym typeface="+mn-lt"/>
              </a:rPr>
              <a:t>易扩充和易维护性。</a:t>
            </a:r>
            <a:br>
              <a:rPr lang="en-US" altLang="zh-CN" sz="2000" dirty="0">
                <a:latin typeface="+mn-lt"/>
                <a:ea typeface="+mn-ea"/>
                <a:cs typeface="+mn-ea"/>
                <a:sym typeface="+mn-lt"/>
              </a:rPr>
            </a:br>
            <a:br>
              <a:rPr lang="en-US" altLang="zh-CN" sz="2000" dirty="0">
                <a:latin typeface="+mn-lt"/>
                <a:ea typeface="+mn-ea"/>
                <a:cs typeface="+mn-ea"/>
                <a:sym typeface="+mn-lt"/>
              </a:rPr>
            </a:br>
            <a:br>
              <a:rPr lang="zh-CN" altLang="en-US" sz="2000" dirty="0">
                <a:latin typeface="+mn-lt"/>
                <a:ea typeface="+mn-ea"/>
                <a:cs typeface="+mn-ea"/>
                <a:sym typeface="+mn-lt"/>
              </a:rPr>
            </a:br>
            <a:r>
              <a:rPr lang="zh-CN" altLang="en-US" sz="2000" dirty="0">
                <a:latin typeface="+mn-lt"/>
                <a:ea typeface="+mn-ea"/>
                <a:cs typeface="+mn-ea"/>
                <a:sym typeface="+mn-lt"/>
              </a:rPr>
              <a:t>　　分层结构的</a:t>
            </a:r>
            <a:r>
              <a:rPr lang="zh-CN" altLang="en-US" sz="2000" b="1" dirty="0">
                <a:latin typeface="+mn-lt"/>
                <a:ea typeface="+mn-ea"/>
                <a:cs typeface="+mn-ea"/>
                <a:sym typeface="+mn-lt"/>
              </a:rPr>
              <a:t>主要缺点</a:t>
            </a:r>
            <a:r>
              <a:rPr lang="zh-CN" altLang="en-US" sz="2000" dirty="0">
                <a:latin typeface="+mn-lt"/>
                <a:ea typeface="+mn-ea"/>
                <a:cs typeface="+mn-ea"/>
                <a:sym typeface="+mn-lt"/>
              </a:rPr>
              <a:t>是系统效率降低。由于层次结构是</a:t>
            </a:r>
            <a:r>
              <a:rPr lang="zh-CN" altLang="en-US" sz="2000" b="1" dirty="0">
                <a:solidFill>
                  <a:srgbClr val="FF0000"/>
                </a:solidFill>
                <a:latin typeface="+mn-lt"/>
                <a:ea typeface="+mn-ea"/>
                <a:cs typeface="+mn-ea"/>
                <a:sym typeface="+mn-lt"/>
              </a:rPr>
              <a:t>分层单向依赖的</a:t>
            </a:r>
            <a:r>
              <a:rPr lang="zh-CN" altLang="en-US" sz="2000" dirty="0">
                <a:latin typeface="+mn-lt"/>
                <a:ea typeface="+mn-ea"/>
                <a:cs typeface="+mn-ea"/>
                <a:sym typeface="+mn-lt"/>
              </a:rPr>
              <a:t>，必须在每层之间都建立层次间的</a:t>
            </a:r>
            <a:r>
              <a:rPr lang="zh-CN" altLang="en-US" sz="2000" b="1" dirty="0">
                <a:solidFill>
                  <a:srgbClr val="FF0000"/>
                </a:solidFill>
                <a:latin typeface="+mn-lt"/>
                <a:ea typeface="+mn-ea"/>
                <a:cs typeface="+mn-ea"/>
                <a:sym typeface="+mn-lt"/>
              </a:rPr>
              <a:t>通信机制</a:t>
            </a:r>
            <a:r>
              <a:rPr lang="zh-CN" altLang="en-US" sz="2000" dirty="0">
                <a:latin typeface="+mn-lt"/>
                <a:ea typeface="+mn-ea"/>
                <a:cs typeface="+mn-ea"/>
                <a:sym typeface="+mn-lt"/>
              </a:rPr>
              <a:t>，</a:t>
            </a:r>
            <a:r>
              <a:rPr lang="en-US" altLang="zh-CN" sz="2000" dirty="0">
                <a:latin typeface="+mn-lt"/>
                <a:ea typeface="+mn-ea"/>
                <a:cs typeface="+mn-ea"/>
                <a:sym typeface="+mn-lt"/>
              </a:rPr>
              <a:t>OS</a:t>
            </a:r>
            <a:r>
              <a:rPr lang="zh-CN" altLang="en-US" sz="2000" dirty="0">
                <a:latin typeface="+mn-lt"/>
                <a:ea typeface="+mn-ea"/>
                <a:cs typeface="+mn-ea"/>
                <a:sym typeface="+mn-lt"/>
              </a:rPr>
              <a:t>每执行一个功能，通常要自上而下地穿越多个层次，这无疑会增加系统的通信开销，从而导致系统效率的降低。</a:t>
            </a:r>
          </a:p>
        </p:txBody>
      </p:sp>
      <p:sp>
        <p:nvSpPr>
          <p:cNvPr id="4" name="文本框 3">
            <a:extLst>
              <a:ext uri="{FF2B5EF4-FFF2-40B4-BE49-F238E27FC236}">
                <a16:creationId xmlns:a16="http://schemas.microsoft.com/office/drawing/2014/main" id="{42646A6D-C241-48C8-BE73-78F2A7F5F224}"/>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CE5B1975-4402-7146-B978-4DFB0F4DB4EF}"/>
              </a:ext>
            </a:extLst>
          </p:cNvPr>
          <p:cNvSpPr>
            <a:spLocks noGrp="1"/>
          </p:cNvSpPr>
          <p:nvPr>
            <p:ph type="sldNum" sz="quarter" idx="11"/>
          </p:nvPr>
        </p:nvSpPr>
        <p:spPr/>
        <p:txBody>
          <a:bodyPr/>
          <a:lstStyle/>
          <a:p>
            <a:pPr>
              <a:defRPr/>
            </a:pPr>
            <a:fld id="{AD8A1803-9DE3-4EB3-BC11-0E54EC1517AB}" type="slidenum">
              <a:rPr lang="en-US" smtClean="0"/>
              <a:pPr>
                <a:defRPr/>
              </a:pPr>
              <a:t>81</a:t>
            </a:fld>
            <a:endParaRPr lang="en-US"/>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a:extLst>
              <a:ext uri="{FF2B5EF4-FFF2-40B4-BE49-F238E27FC236}">
                <a16:creationId xmlns:a16="http://schemas.microsoft.com/office/drawing/2014/main" id="{6995899B-84CD-41B8-B6FB-7766FE92DA57}"/>
              </a:ext>
            </a:extLst>
          </p:cNvPr>
          <p:cNvSpPr>
            <a:spLocks noGrp="1" noChangeArrowheads="1"/>
          </p:cNvSpPr>
          <p:nvPr>
            <p:ph type="title"/>
          </p:nvPr>
        </p:nvSpPr>
        <p:spPr>
          <a:xfrm>
            <a:off x="1127448" y="1700808"/>
            <a:ext cx="9288462" cy="3905043"/>
          </a:xfrm>
        </p:spPr>
        <p:txBody>
          <a:bodyPr rtlCol="0">
            <a:spAutoFit/>
          </a:bodyPr>
          <a:lstStyle/>
          <a:p>
            <a:pPr eaLnBrk="1" fontAlgn="auto" hangingPunct="1">
              <a:lnSpc>
                <a:spcPct val="150000"/>
              </a:lnSpc>
              <a:spcAft>
                <a:spcPts val="0"/>
              </a:spcAft>
              <a:defRPr/>
            </a:pPr>
            <a:r>
              <a:rPr lang="en-US" altLang="zh-CN" sz="2400" b="1" dirty="0">
                <a:latin typeface="+mn-lt"/>
                <a:ea typeface="+mn-ea"/>
                <a:cs typeface="+mn-ea"/>
                <a:sym typeface="+mn-lt"/>
              </a:rPr>
              <a:t>1.5.2  </a:t>
            </a:r>
            <a:r>
              <a:rPr lang="zh-CN" altLang="en-US" sz="2400" b="1" dirty="0">
                <a:latin typeface="+mn-lt"/>
                <a:ea typeface="+mn-ea"/>
                <a:cs typeface="+mn-ea"/>
                <a:sym typeface="+mn-lt"/>
              </a:rPr>
              <a:t>客户</a:t>
            </a:r>
            <a:r>
              <a:rPr lang="en-US" altLang="zh-CN" sz="2400" b="1" dirty="0">
                <a:latin typeface="+mn-lt"/>
                <a:ea typeface="+mn-ea"/>
                <a:cs typeface="+mn-ea"/>
                <a:sym typeface="+mn-lt"/>
              </a:rPr>
              <a:t>/</a:t>
            </a:r>
            <a:r>
              <a:rPr lang="zh-CN" altLang="en-US" sz="2400" b="1" dirty="0">
                <a:latin typeface="+mn-lt"/>
                <a:ea typeface="+mn-ea"/>
                <a:cs typeface="+mn-ea"/>
                <a:sym typeface="+mn-lt"/>
              </a:rPr>
              <a:t>服务器模式</a:t>
            </a:r>
            <a:r>
              <a:rPr lang="en-US" altLang="zh-CN" sz="2400" b="1" dirty="0">
                <a:latin typeface="+mn-lt"/>
                <a:ea typeface="+mn-ea"/>
                <a:cs typeface="+mn-ea"/>
                <a:sym typeface="+mn-lt"/>
              </a:rPr>
              <a:t>(Client/Server Model) </a:t>
            </a:r>
            <a:r>
              <a:rPr lang="zh-CN" altLang="en-US" sz="2400" b="1" dirty="0">
                <a:latin typeface="+mn-lt"/>
                <a:ea typeface="+mn-ea"/>
                <a:cs typeface="+mn-ea"/>
                <a:sym typeface="+mn-lt"/>
              </a:rPr>
              <a:t>简介</a:t>
            </a:r>
            <a:br>
              <a:rPr lang="en-US" altLang="zh-CN" sz="2400" b="1" dirty="0">
                <a:latin typeface="+mn-lt"/>
                <a:ea typeface="+mn-ea"/>
                <a:cs typeface="+mn-ea"/>
                <a:sym typeface="+mn-lt"/>
              </a:rPr>
            </a:br>
            <a:r>
              <a:rPr lang="zh-CN" altLang="en-US" sz="2400" b="1" dirty="0">
                <a:latin typeface="+mn-lt"/>
                <a:ea typeface="+mn-ea"/>
                <a:cs typeface="+mn-ea"/>
                <a:sym typeface="+mn-lt"/>
              </a:rPr>
              <a:t>       </a:t>
            </a:r>
            <a:r>
              <a:rPr lang="en-US" altLang="zh-CN" sz="2400" dirty="0">
                <a:cs typeface="+mn-ea"/>
                <a:sym typeface="+mn-lt"/>
              </a:rPr>
              <a:t>20</a:t>
            </a:r>
            <a:r>
              <a:rPr lang="zh-CN" altLang="en-US" sz="2400" dirty="0">
                <a:cs typeface="+mn-ea"/>
                <a:sym typeface="+mn-lt"/>
              </a:rPr>
              <a:t>世纪</a:t>
            </a:r>
            <a:r>
              <a:rPr lang="en-US" altLang="zh-CN" sz="2400" dirty="0">
                <a:cs typeface="+mn-ea"/>
                <a:sym typeface="+mn-lt"/>
              </a:rPr>
              <a:t>90</a:t>
            </a:r>
            <a:r>
              <a:rPr lang="zh-CN" altLang="en-US" sz="2400" dirty="0">
                <a:cs typeface="+mn-ea"/>
                <a:sym typeface="+mn-lt"/>
              </a:rPr>
              <a:t>年代流行</a:t>
            </a:r>
            <a:br>
              <a:rPr lang="zh-CN" altLang="en-US" sz="2400" b="1" dirty="0">
                <a:latin typeface="+mn-lt"/>
                <a:ea typeface="+mn-ea"/>
                <a:cs typeface="+mn-ea"/>
                <a:sym typeface="+mn-lt"/>
              </a:rPr>
            </a:br>
            <a:r>
              <a:rPr lang="zh-CN" altLang="en-US" sz="2400" b="1" dirty="0">
                <a:latin typeface="+mn-lt"/>
                <a:ea typeface="+mn-ea"/>
                <a:cs typeface="+mn-ea"/>
                <a:sym typeface="+mn-lt"/>
              </a:rPr>
              <a:t>       </a:t>
            </a:r>
            <a:r>
              <a:rPr lang="en-US" altLang="zh-CN" sz="2400" b="1" dirty="0">
                <a:latin typeface="+mn-lt"/>
                <a:ea typeface="+mn-ea"/>
                <a:cs typeface="+mn-ea"/>
                <a:sym typeface="+mn-lt"/>
              </a:rPr>
              <a:t>1. </a:t>
            </a:r>
            <a:r>
              <a:rPr lang="zh-CN" altLang="en-US" sz="2400" b="1" dirty="0">
                <a:latin typeface="+mn-lt"/>
                <a:ea typeface="+mn-ea"/>
                <a:cs typeface="+mn-ea"/>
                <a:sym typeface="+mn-lt"/>
              </a:rPr>
              <a:t>客户</a:t>
            </a:r>
            <a:r>
              <a:rPr lang="en-US" altLang="zh-CN" sz="2400" b="1" dirty="0">
                <a:latin typeface="+mn-lt"/>
                <a:ea typeface="+mn-ea"/>
                <a:cs typeface="+mn-ea"/>
                <a:sym typeface="+mn-lt"/>
              </a:rPr>
              <a:t>/</a:t>
            </a:r>
            <a:r>
              <a:rPr lang="zh-CN" altLang="en-US" sz="2400" b="1" dirty="0">
                <a:latin typeface="+mn-lt"/>
                <a:ea typeface="+mn-ea"/>
                <a:cs typeface="+mn-ea"/>
                <a:sym typeface="+mn-lt"/>
              </a:rPr>
              <a:t>服务器模式的由来、组成和类型</a:t>
            </a:r>
            <a:br>
              <a:rPr lang="zh-CN" altLang="en-US" sz="2400" dirty="0">
                <a:latin typeface="+mn-lt"/>
                <a:ea typeface="+mn-ea"/>
                <a:cs typeface="+mn-ea"/>
                <a:sym typeface="+mn-lt"/>
              </a:rPr>
            </a:br>
            <a:r>
              <a:rPr lang="zh-CN" altLang="en-US" sz="2400" dirty="0">
                <a:latin typeface="+mn-lt"/>
                <a:ea typeface="+mn-ea"/>
                <a:cs typeface="+mn-ea"/>
                <a:sym typeface="+mn-lt"/>
              </a:rPr>
              <a:t>　　客户</a:t>
            </a:r>
            <a:r>
              <a:rPr lang="en-US" altLang="zh-CN" sz="2400" dirty="0">
                <a:latin typeface="+mn-lt"/>
                <a:ea typeface="+mn-ea"/>
                <a:cs typeface="+mn-ea"/>
                <a:sym typeface="+mn-lt"/>
              </a:rPr>
              <a:t>/</a:t>
            </a:r>
            <a:r>
              <a:rPr lang="zh-CN" altLang="en-US" sz="2400" dirty="0">
                <a:latin typeface="+mn-lt"/>
                <a:ea typeface="+mn-ea"/>
                <a:cs typeface="+mn-ea"/>
                <a:sym typeface="+mn-lt"/>
              </a:rPr>
              <a:t>服务器系统主要由三部分组成。</a:t>
            </a:r>
            <a:br>
              <a:rPr lang="zh-CN" altLang="en-US" sz="2400" dirty="0">
                <a:latin typeface="+mn-lt"/>
                <a:ea typeface="+mn-ea"/>
                <a:cs typeface="+mn-ea"/>
                <a:sym typeface="+mn-lt"/>
              </a:rPr>
            </a:br>
            <a:r>
              <a:rPr lang="zh-CN" altLang="en-US" sz="2400" dirty="0">
                <a:latin typeface="+mn-lt"/>
                <a:ea typeface="+mn-ea"/>
                <a:cs typeface="+mn-ea"/>
                <a:sym typeface="+mn-lt"/>
              </a:rPr>
              <a:t>　　</a:t>
            </a:r>
            <a:r>
              <a:rPr lang="en-US" altLang="zh-CN" sz="2400" dirty="0">
                <a:latin typeface="+mn-lt"/>
                <a:ea typeface="+mn-ea"/>
                <a:cs typeface="+mn-ea"/>
                <a:sym typeface="+mn-lt"/>
              </a:rPr>
              <a:t>(1) </a:t>
            </a:r>
            <a:r>
              <a:rPr lang="zh-CN" altLang="en-US" sz="2400" dirty="0">
                <a:latin typeface="+mn-lt"/>
                <a:ea typeface="+mn-ea"/>
                <a:cs typeface="+mn-ea"/>
                <a:sym typeface="+mn-lt"/>
              </a:rPr>
              <a:t>客户机</a:t>
            </a:r>
            <a:br>
              <a:rPr lang="zh-CN" altLang="en-US" sz="2400" dirty="0">
                <a:latin typeface="+mn-lt"/>
                <a:ea typeface="+mn-ea"/>
                <a:cs typeface="+mn-ea"/>
                <a:sym typeface="+mn-lt"/>
              </a:rPr>
            </a:br>
            <a:r>
              <a:rPr lang="zh-CN" altLang="en-US" sz="2400" dirty="0">
                <a:latin typeface="+mn-lt"/>
                <a:ea typeface="+mn-ea"/>
                <a:cs typeface="+mn-ea"/>
                <a:sym typeface="+mn-lt"/>
              </a:rPr>
              <a:t>　　</a:t>
            </a:r>
            <a:r>
              <a:rPr lang="en-US" altLang="zh-CN" sz="2400" dirty="0">
                <a:latin typeface="+mn-lt"/>
                <a:ea typeface="+mn-ea"/>
                <a:cs typeface="+mn-ea"/>
                <a:sym typeface="+mn-lt"/>
              </a:rPr>
              <a:t>(2) </a:t>
            </a:r>
            <a:r>
              <a:rPr lang="zh-CN" altLang="en-US" sz="2400" dirty="0">
                <a:latin typeface="+mn-lt"/>
                <a:ea typeface="+mn-ea"/>
                <a:cs typeface="+mn-ea"/>
                <a:sym typeface="+mn-lt"/>
              </a:rPr>
              <a:t>服务器</a:t>
            </a:r>
            <a:br>
              <a:rPr lang="zh-CN" altLang="en-US" sz="2400" dirty="0">
                <a:latin typeface="+mn-lt"/>
                <a:ea typeface="+mn-ea"/>
                <a:cs typeface="+mn-ea"/>
                <a:sym typeface="+mn-lt"/>
              </a:rPr>
            </a:br>
            <a:r>
              <a:rPr lang="zh-CN" altLang="en-US" sz="2400" dirty="0">
                <a:latin typeface="+mn-lt"/>
                <a:ea typeface="+mn-ea"/>
                <a:cs typeface="+mn-ea"/>
                <a:sym typeface="+mn-lt"/>
              </a:rPr>
              <a:t>　　</a:t>
            </a:r>
            <a:r>
              <a:rPr lang="en-US" altLang="zh-CN" sz="2400" dirty="0">
                <a:latin typeface="+mn-lt"/>
                <a:ea typeface="+mn-ea"/>
                <a:cs typeface="+mn-ea"/>
                <a:sym typeface="+mn-lt"/>
              </a:rPr>
              <a:t>(3) </a:t>
            </a:r>
            <a:r>
              <a:rPr lang="zh-CN" altLang="en-US" sz="2400" dirty="0">
                <a:latin typeface="+mn-lt"/>
                <a:ea typeface="+mn-ea"/>
                <a:cs typeface="+mn-ea"/>
                <a:sym typeface="+mn-lt"/>
              </a:rPr>
              <a:t>网络系统</a:t>
            </a:r>
          </a:p>
        </p:txBody>
      </p:sp>
      <p:sp>
        <p:nvSpPr>
          <p:cNvPr id="4" name="文本框 3">
            <a:extLst>
              <a:ext uri="{FF2B5EF4-FFF2-40B4-BE49-F238E27FC236}">
                <a16:creationId xmlns:a16="http://schemas.microsoft.com/office/drawing/2014/main" id="{9A12ACD0-3F07-44C6-8965-F3F016C4FFE8}"/>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DB97420A-100B-754A-9F45-535C3EAEBD1A}"/>
              </a:ext>
            </a:extLst>
          </p:cNvPr>
          <p:cNvSpPr>
            <a:spLocks noGrp="1"/>
          </p:cNvSpPr>
          <p:nvPr>
            <p:ph type="sldNum" sz="quarter" idx="11"/>
          </p:nvPr>
        </p:nvSpPr>
        <p:spPr/>
        <p:txBody>
          <a:bodyPr/>
          <a:lstStyle/>
          <a:p>
            <a:pPr>
              <a:defRPr/>
            </a:pPr>
            <a:fld id="{AD8A1803-9DE3-4EB3-BC11-0E54EC1517AB}" type="slidenum">
              <a:rPr lang="en-US" smtClean="0"/>
              <a:pPr>
                <a:defRPr/>
              </a:pPr>
              <a:t>82</a:t>
            </a:fld>
            <a:endParaRPr lang="en-US"/>
          </a:p>
        </p:txBody>
      </p:sp>
    </p:spTree>
    <p:extLst>
      <p:ext uri="{BB962C8B-B14F-4D97-AF65-F5344CB8AC3E}">
        <p14:creationId xmlns:p14="http://schemas.microsoft.com/office/powerpoint/2010/main" val="2557100815"/>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a:extLst>
              <a:ext uri="{FF2B5EF4-FFF2-40B4-BE49-F238E27FC236}">
                <a16:creationId xmlns:a16="http://schemas.microsoft.com/office/drawing/2014/main" id="{E7D73B40-9E3C-4AB7-B353-B74F9246BE17}"/>
              </a:ext>
            </a:extLst>
          </p:cNvPr>
          <p:cNvSpPr>
            <a:spLocks noGrp="1" noChangeArrowheads="1"/>
          </p:cNvSpPr>
          <p:nvPr>
            <p:ph type="title"/>
          </p:nvPr>
        </p:nvSpPr>
        <p:spPr>
          <a:xfrm>
            <a:off x="839788" y="1868838"/>
            <a:ext cx="9286875" cy="3269549"/>
          </a:xfrm>
        </p:spPr>
        <p:txBody>
          <a:bodyPr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1.5.2  </a:t>
            </a:r>
            <a:r>
              <a:rPr lang="zh-CN" altLang="en-US" sz="2000" b="1" dirty="0">
                <a:latin typeface="+mn-lt"/>
                <a:ea typeface="+mn-ea"/>
                <a:cs typeface="+mn-ea"/>
                <a:sym typeface="+mn-lt"/>
              </a:rPr>
              <a:t>客户</a:t>
            </a:r>
            <a:r>
              <a:rPr lang="en-US" altLang="zh-CN" sz="2000" b="1" dirty="0">
                <a:latin typeface="+mn-lt"/>
                <a:ea typeface="+mn-ea"/>
                <a:cs typeface="+mn-ea"/>
                <a:sym typeface="+mn-lt"/>
              </a:rPr>
              <a:t>/</a:t>
            </a:r>
            <a:r>
              <a:rPr lang="zh-CN" altLang="en-US" sz="2000" b="1" dirty="0">
                <a:latin typeface="+mn-lt"/>
                <a:ea typeface="+mn-ea"/>
                <a:cs typeface="+mn-ea"/>
                <a:sym typeface="+mn-lt"/>
              </a:rPr>
              <a:t>服务器模式</a:t>
            </a:r>
            <a:r>
              <a:rPr lang="en-US" altLang="zh-CN" sz="2000" b="1" dirty="0">
                <a:latin typeface="+mn-lt"/>
                <a:ea typeface="+mn-ea"/>
                <a:cs typeface="+mn-ea"/>
                <a:sym typeface="+mn-lt"/>
              </a:rPr>
              <a:t>(Client/Server Model) </a:t>
            </a:r>
            <a:r>
              <a:rPr lang="zh-CN" altLang="en-US" sz="2000" b="1" dirty="0">
                <a:latin typeface="+mn-lt"/>
                <a:ea typeface="+mn-ea"/>
                <a:cs typeface="+mn-ea"/>
                <a:sym typeface="+mn-lt"/>
              </a:rPr>
              <a:t>简介</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b="1" dirty="0">
                <a:latin typeface="+mn-lt"/>
                <a:ea typeface="+mn-ea"/>
                <a:cs typeface="+mn-ea"/>
                <a:sym typeface="+mn-lt"/>
              </a:rPr>
              <a:t>2. </a:t>
            </a:r>
            <a:r>
              <a:rPr lang="zh-CN" altLang="en-US" sz="2000" b="1" dirty="0">
                <a:latin typeface="+mn-lt"/>
                <a:ea typeface="+mn-ea"/>
                <a:cs typeface="+mn-ea"/>
                <a:sym typeface="+mn-lt"/>
              </a:rPr>
              <a:t>客户</a:t>
            </a:r>
            <a:r>
              <a:rPr lang="en-US" altLang="zh-CN" sz="2000" b="1" dirty="0">
                <a:latin typeface="+mn-lt"/>
                <a:ea typeface="+mn-ea"/>
                <a:cs typeface="+mn-ea"/>
                <a:sym typeface="+mn-lt"/>
              </a:rPr>
              <a:t>/</a:t>
            </a:r>
            <a:r>
              <a:rPr lang="zh-CN" altLang="en-US" sz="2000" b="1" dirty="0">
                <a:latin typeface="+mn-lt"/>
                <a:ea typeface="+mn-ea"/>
                <a:cs typeface="+mn-ea"/>
                <a:sym typeface="+mn-lt"/>
              </a:rPr>
              <a:t>服务器之间的交互</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客户发送请求消息。</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dirty="0">
                <a:latin typeface="+mn-lt"/>
                <a:ea typeface="+mn-ea"/>
                <a:cs typeface="+mn-ea"/>
                <a:sym typeface="+mn-lt"/>
              </a:rPr>
              <a:t>服务器接收消息。</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(3) </a:t>
            </a:r>
            <a:r>
              <a:rPr lang="zh-CN" altLang="en-US" sz="2000" dirty="0">
                <a:latin typeface="+mn-lt"/>
                <a:ea typeface="+mn-ea"/>
                <a:cs typeface="+mn-ea"/>
                <a:sym typeface="+mn-lt"/>
              </a:rPr>
              <a:t>服务器回送消息。</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(4) </a:t>
            </a:r>
            <a:r>
              <a:rPr lang="zh-CN" altLang="en-US" sz="2000" dirty="0">
                <a:latin typeface="+mn-lt"/>
                <a:ea typeface="+mn-ea"/>
                <a:cs typeface="+mn-ea"/>
                <a:sym typeface="+mn-lt"/>
              </a:rPr>
              <a:t>客户机接收消息。</a:t>
            </a:r>
            <a:br>
              <a:rPr lang="en-US" altLang="zh-CN" sz="2000" dirty="0">
                <a:latin typeface="+mn-lt"/>
                <a:ea typeface="+mn-ea"/>
                <a:cs typeface="+mn-ea"/>
                <a:sym typeface="+mn-lt"/>
              </a:rPr>
            </a:br>
            <a:endParaRPr lang="zh-CN" altLang="en-US" sz="2000" dirty="0">
              <a:latin typeface="+mn-lt"/>
              <a:ea typeface="+mn-ea"/>
              <a:cs typeface="+mn-ea"/>
              <a:sym typeface="+mn-lt"/>
            </a:endParaRPr>
          </a:p>
        </p:txBody>
      </p:sp>
      <p:sp>
        <p:nvSpPr>
          <p:cNvPr id="5" name="文本框 4">
            <a:extLst>
              <a:ext uri="{FF2B5EF4-FFF2-40B4-BE49-F238E27FC236}">
                <a16:creationId xmlns:a16="http://schemas.microsoft.com/office/drawing/2014/main" id="{1BCCCE14-48FE-4CE4-8312-40737258724A}"/>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5D8360CF-09FE-AE45-8759-6F447B16737A}"/>
              </a:ext>
            </a:extLst>
          </p:cNvPr>
          <p:cNvSpPr>
            <a:spLocks noGrp="1"/>
          </p:cNvSpPr>
          <p:nvPr>
            <p:ph type="sldNum" sz="quarter" idx="11"/>
          </p:nvPr>
        </p:nvSpPr>
        <p:spPr/>
        <p:txBody>
          <a:bodyPr/>
          <a:lstStyle/>
          <a:p>
            <a:pPr>
              <a:defRPr/>
            </a:pPr>
            <a:fld id="{AD8A1803-9DE3-4EB3-BC11-0E54EC1517AB}" type="slidenum">
              <a:rPr lang="en-US" smtClean="0"/>
              <a:pPr>
                <a:defRPr/>
              </a:pPr>
              <a:t>83</a:t>
            </a:fld>
            <a:endParaRPr lang="en-US"/>
          </a:p>
        </p:txBody>
      </p:sp>
      <p:pic>
        <p:nvPicPr>
          <p:cNvPr id="4" name="图片 3">
            <a:extLst>
              <a:ext uri="{FF2B5EF4-FFF2-40B4-BE49-F238E27FC236}">
                <a16:creationId xmlns:a16="http://schemas.microsoft.com/office/drawing/2014/main" id="{2D82A429-18D7-114C-B881-7DAD364EC4F4}"/>
              </a:ext>
            </a:extLst>
          </p:cNvPr>
          <p:cNvPicPr>
            <a:picLocks noChangeAspect="1"/>
          </p:cNvPicPr>
          <p:nvPr/>
        </p:nvPicPr>
        <p:blipFill>
          <a:blip r:embed="rId2"/>
          <a:stretch>
            <a:fillRect/>
          </a:stretch>
        </p:blipFill>
        <p:spPr>
          <a:xfrm>
            <a:off x="8112224" y="1268760"/>
            <a:ext cx="2743200" cy="4849856"/>
          </a:xfrm>
          <a:prstGeom prst="rect">
            <a:avLst/>
          </a:prstGeom>
        </p:spPr>
      </p:pic>
    </p:spTree>
    <p:extLst>
      <p:ext uri="{BB962C8B-B14F-4D97-AF65-F5344CB8AC3E}">
        <p14:creationId xmlns:p14="http://schemas.microsoft.com/office/powerpoint/2010/main" val="580360497"/>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a:extLst>
              <a:ext uri="{FF2B5EF4-FFF2-40B4-BE49-F238E27FC236}">
                <a16:creationId xmlns:a16="http://schemas.microsoft.com/office/drawing/2014/main" id="{E7D73B40-9E3C-4AB7-B353-B74F9246BE17}"/>
              </a:ext>
            </a:extLst>
          </p:cNvPr>
          <p:cNvSpPr>
            <a:spLocks noGrp="1" noChangeArrowheads="1"/>
          </p:cNvSpPr>
          <p:nvPr>
            <p:ph type="title"/>
          </p:nvPr>
        </p:nvSpPr>
        <p:spPr>
          <a:xfrm>
            <a:off x="839788" y="1407173"/>
            <a:ext cx="9286875" cy="4192879"/>
          </a:xfrm>
        </p:spPr>
        <p:txBody>
          <a:bodyPr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1.5.2  </a:t>
            </a:r>
            <a:r>
              <a:rPr lang="zh-CN" altLang="en-US" sz="2000" b="1" dirty="0">
                <a:latin typeface="+mn-lt"/>
                <a:ea typeface="+mn-ea"/>
                <a:cs typeface="+mn-ea"/>
                <a:sym typeface="+mn-lt"/>
              </a:rPr>
              <a:t>客户</a:t>
            </a:r>
            <a:r>
              <a:rPr lang="en-US" altLang="zh-CN" sz="2000" b="1" dirty="0">
                <a:latin typeface="+mn-lt"/>
                <a:ea typeface="+mn-ea"/>
                <a:cs typeface="+mn-ea"/>
                <a:sym typeface="+mn-lt"/>
              </a:rPr>
              <a:t>/</a:t>
            </a:r>
            <a:r>
              <a:rPr lang="zh-CN" altLang="en-US" sz="2000" b="1" dirty="0">
                <a:latin typeface="+mn-lt"/>
                <a:ea typeface="+mn-ea"/>
                <a:cs typeface="+mn-ea"/>
                <a:sym typeface="+mn-lt"/>
              </a:rPr>
              <a:t>服务器模式</a:t>
            </a:r>
            <a:r>
              <a:rPr lang="en-US" altLang="zh-CN" sz="2000" b="1" dirty="0">
                <a:latin typeface="+mn-lt"/>
                <a:ea typeface="+mn-ea"/>
                <a:cs typeface="+mn-ea"/>
                <a:sym typeface="+mn-lt"/>
              </a:rPr>
              <a:t>(Client/Server Model) </a:t>
            </a:r>
            <a:r>
              <a:rPr lang="zh-CN" altLang="en-US" sz="2000" b="1" dirty="0">
                <a:latin typeface="+mn-lt"/>
                <a:ea typeface="+mn-ea"/>
                <a:cs typeface="+mn-ea"/>
                <a:sym typeface="+mn-lt"/>
              </a:rPr>
              <a:t>简介</a:t>
            </a:r>
            <a:br>
              <a:rPr lang="en-US" altLang="zh-CN" sz="2000" dirty="0">
                <a:latin typeface="+mn-lt"/>
                <a:ea typeface="+mn-ea"/>
                <a:cs typeface="+mn-ea"/>
                <a:sym typeface="+mn-lt"/>
              </a:rPr>
            </a:br>
            <a:br>
              <a:rPr lang="en-US" altLang="zh-CN" sz="2000" dirty="0">
                <a:latin typeface="+mn-lt"/>
                <a:ea typeface="+mn-ea"/>
                <a:cs typeface="+mn-ea"/>
                <a:sym typeface="+mn-lt"/>
              </a:rPr>
            </a:br>
            <a:r>
              <a:rPr lang="zh-CN" altLang="en-US" sz="2000" b="1" dirty="0">
                <a:latin typeface="+mn-lt"/>
                <a:ea typeface="+mn-ea"/>
                <a:cs typeface="+mn-ea"/>
                <a:sym typeface="+mn-lt"/>
              </a:rPr>
              <a:t>        </a:t>
            </a:r>
            <a:r>
              <a:rPr lang="en-US" altLang="zh-CN" sz="2000" b="1" dirty="0">
                <a:latin typeface="+mn-lt"/>
                <a:ea typeface="+mn-ea"/>
                <a:cs typeface="+mn-ea"/>
                <a:sym typeface="+mn-lt"/>
              </a:rPr>
              <a:t>3. </a:t>
            </a:r>
            <a:r>
              <a:rPr lang="zh-CN" altLang="en-US" sz="2000" b="1" dirty="0">
                <a:latin typeface="+mn-lt"/>
                <a:ea typeface="+mn-ea"/>
                <a:cs typeface="+mn-ea"/>
                <a:sym typeface="+mn-lt"/>
              </a:rPr>
              <a:t>客户</a:t>
            </a:r>
            <a:r>
              <a:rPr lang="en-US" altLang="zh-CN" sz="2000" b="1" dirty="0">
                <a:latin typeface="+mn-lt"/>
                <a:ea typeface="+mn-ea"/>
                <a:cs typeface="+mn-ea"/>
                <a:sym typeface="+mn-lt"/>
              </a:rPr>
              <a:t>/</a:t>
            </a:r>
            <a:r>
              <a:rPr lang="zh-CN" altLang="en-US" sz="2000" b="1" dirty="0">
                <a:latin typeface="+mn-lt"/>
                <a:ea typeface="+mn-ea"/>
                <a:cs typeface="+mn-ea"/>
                <a:sym typeface="+mn-lt"/>
              </a:rPr>
              <a:t>服务器模式的优点</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数据的分布处理和存储。</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dirty="0">
                <a:latin typeface="+mn-lt"/>
                <a:ea typeface="+mn-ea"/>
                <a:cs typeface="+mn-ea"/>
                <a:sym typeface="+mn-lt"/>
              </a:rPr>
              <a:t>便于集中管理。例如：所有数据存在特定位置。</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(3) </a:t>
            </a:r>
            <a:r>
              <a:rPr lang="zh-CN" altLang="en-US" sz="2000" dirty="0">
                <a:latin typeface="+mn-lt"/>
                <a:ea typeface="+mn-ea"/>
                <a:cs typeface="+mn-ea"/>
                <a:sym typeface="+mn-lt"/>
              </a:rPr>
              <a:t>灵活性和可扩充性。 不限制客户机的数量或</a:t>
            </a:r>
            <a:r>
              <a:rPr lang="en-US" altLang="zh-CN" sz="2000" dirty="0">
                <a:latin typeface="+mn-lt"/>
                <a:ea typeface="+mn-ea"/>
                <a:cs typeface="+mn-ea"/>
                <a:sym typeface="+mn-lt"/>
              </a:rPr>
              <a:t>OS</a:t>
            </a:r>
            <a:r>
              <a:rPr lang="zh-CN" altLang="en-US" sz="2000" dirty="0">
                <a:latin typeface="+mn-lt"/>
                <a:ea typeface="+mn-ea"/>
                <a:cs typeface="+mn-ea"/>
                <a:sym typeface="+mn-lt"/>
              </a:rPr>
              <a:t>种类。</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(4) </a:t>
            </a:r>
            <a:r>
              <a:rPr lang="zh-CN" altLang="en-US" sz="2000" dirty="0">
                <a:latin typeface="+mn-lt"/>
                <a:ea typeface="+mn-ea"/>
                <a:cs typeface="+mn-ea"/>
                <a:sym typeface="+mn-lt"/>
              </a:rPr>
              <a:t>易于改编应用软件。多用户同时维护服务器内容。</a:t>
            </a:r>
            <a:br>
              <a:rPr lang="en-US" altLang="zh-CN" sz="2000" dirty="0">
                <a:latin typeface="+mn-lt"/>
                <a:ea typeface="+mn-ea"/>
                <a:cs typeface="+mn-ea"/>
                <a:sym typeface="+mn-lt"/>
              </a:rPr>
            </a:br>
            <a:br>
              <a:rPr lang="en-US" altLang="zh-CN" sz="2000" dirty="0">
                <a:latin typeface="+mn-lt"/>
                <a:ea typeface="+mn-ea"/>
                <a:cs typeface="+mn-ea"/>
                <a:sym typeface="+mn-lt"/>
              </a:rPr>
            </a:br>
            <a:r>
              <a:rPr lang="zh-CN" altLang="en-US" sz="2000" dirty="0">
                <a:solidFill>
                  <a:srgbClr val="FF0000"/>
                </a:solidFill>
                <a:latin typeface="+mn-lt"/>
                <a:ea typeface="+mn-ea"/>
                <a:cs typeface="+mn-ea"/>
                <a:sym typeface="+mn-lt"/>
              </a:rPr>
              <a:t>        缺点：依赖网络，有带宽与网络可靠性的限制</a:t>
            </a:r>
          </a:p>
        </p:txBody>
      </p:sp>
      <p:sp>
        <p:nvSpPr>
          <p:cNvPr id="5" name="文本框 4">
            <a:extLst>
              <a:ext uri="{FF2B5EF4-FFF2-40B4-BE49-F238E27FC236}">
                <a16:creationId xmlns:a16="http://schemas.microsoft.com/office/drawing/2014/main" id="{1BCCCE14-48FE-4CE4-8312-40737258724A}"/>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5D8360CF-09FE-AE45-8759-6F447B16737A}"/>
              </a:ext>
            </a:extLst>
          </p:cNvPr>
          <p:cNvSpPr>
            <a:spLocks noGrp="1"/>
          </p:cNvSpPr>
          <p:nvPr>
            <p:ph type="sldNum" sz="quarter" idx="11"/>
          </p:nvPr>
        </p:nvSpPr>
        <p:spPr/>
        <p:txBody>
          <a:bodyPr/>
          <a:lstStyle/>
          <a:p>
            <a:pPr>
              <a:defRPr/>
            </a:pPr>
            <a:fld id="{AD8A1803-9DE3-4EB3-BC11-0E54EC1517AB}" type="slidenum">
              <a:rPr lang="en-US" smtClean="0"/>
              <a:pPr>
                <a:defRPr/>
              </a:pPr>
              <a:t>84</a:t>
            </a:fld>
            <a:endParaRPr lang="en-US"/>
          </a:p>
        </p:txBody>
      </p:sp>
      <p:pic>
        <p:nvPicPr>
          <p:cNvPr id="4" name="图片 3">
            <a:extLst>
              <a:ext uri="{FF2B5EF4-FFF2-40B4-BE49-F238E27FC236}">
                <a16:creationId xmlns:a16="http://schemas.microsoft.com/office/drawing/2014/main" id="{2D82A429-18D7-114C-B881-7DAD364EC4F4}"/>
              </a:ext>
            </a:extLst>
          </p:cNvPr>
          <p:cNvPicPr>
            <a:picLocks noChangeAspect="1"/>
          </p:cNvPicPr>
          <p:nvPr/>
        </p:nvPicPr>
        <p:blipFill>
          <a:blip r:embed="rId2"/>
          <a:stretch>
            <a:fillRect/>
          </a:stretch>
        </p:blipFill>
        <p:spPr>
          <a:xfrm>
            <a:off x="8609012" y="1268760"/>
            <a:ext cx="2743200" cy="4849856"/>
          </a:xfrm>
          <a:prstGeom prst="rect">
            <a:avLst/>
          </a:prstGeom>
        </p:spPr>
      </p:pic>
    </p:spTree>
    <p:extLst>
      <p:ext uri="{BB962C8B-B14F-4D97-AF65-F5344CB8AC3E}">
        <p14:creationId xmlns:p14="http://schemas.microsoft.com/office/powerpoint/2010/main" val="2423802178"/>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a:extLst>
              <a:ext uri="{FF2B5EF4-FFF2-40B4-BE49-F238E27FC236}">
                <a16:creationId xmlns:a16="http://schemas.microsoft.com/office/drawing/2014/main" id="{FFBDAA1B-BF5F-4F96-B723-17E633C63057}"/>
              </a:ext>
            </a:extLst>
          </p:cNvPr>
          <p:cNvSpPr>
            <a:spLocks noGrp="1" noChangeArrowheads="1"/>
          </p:cNvSpPr>
          <p:nvPr>
            <p:ph type="title"/>
          </p:nvPr>
        </p:nvSpPr>
        <p:spPr>
          <a:xfrm>
            <a:off x="911424" y="902186"/>
            <a:ext cx="8352927" cy="3269549"/>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1.5.3  </a:t>
            </a:r>
            <a:r>
              <a:rPr lang="zh-CN" altLang="en-US" sz="2000" b="1" dirty="0">
                <a:latin typeface="+mn-lt"/>
                <a:ea typeface="+mn-ea"/>
                <a:cs typeface="+mn-ea"/>
                <a:sym typeface="+mn-lt"/>
              </a:rPr>
              <a:t>面向对象的程序设计</a:t>
            </a:r>
            <a:r>
              <a:rPr lang="en-US" altLang="zh-CN" sz="2000" b="1" dirty="0">
                <a:latin typeface="+mn-lt"/>
                <a:ea typeface="+mn-ea"/>
                <a:cs typeface="+mn-ea"/>
                <a:sym typeface="+mn-lt"/>
              </a:rPr>
              <a:t>(Object-Orientated Programming)</a:t>
            </a:r>
            <a:r>
              <a:rPr lang="zh-CN" altLang="en-US" sz="2000" b="1" dirty="0">
                <a:latin typeface="+mn-lt"/>
                <a:ea typeface="+mn-ea"/>
                <a:cs typeface="+mn-ea"/>
                <a:sym typeface="+mn-lt"/>
              </a:rPr>
              <a:t>技术简介</a:t>
            </a:r>
            <a:br>
              <a:rPr lang="zh-CN" altLang="en-US" sz="2000" b="1" dirty="0">
                <a:latin typeface="+mn-lt"/>
                <a:ea typeface="+mn-ea"/>
                <a:cs typeface="+mn-ea"/>
                <a:sym typeface="+mn-lt"/>
              </a:rPr>
            </a:br>
            <a:r>
              <a:rPr lang="zh-CN" altLang="en-US" sz="2000" dirty="0">
                <a:latin typeface="+mn-lt"/>
                <a:ea typeface="+mn-ea"/>
                <a:cs typeface="+mn-ea"/>
                <a:sym typeface="+mn-lt"/>
              </a:rPr>
              <a:t>　　</a:t>
            </a:r>
            <a:r>
              <a:rPr lang="en-US" altLang="zh-CN" sz="2000" b="1" dirty="0">
                <a:latin typeface="+mn-lt"/>
                <a:ea typeface="+mn-ea"/>
                <a:cs typeface="+mn-ea"/>
                <a:sym typeface="+mn-lt"/>
              </a:rPr>
              <a:t>1. </a:t>
            </a:r>
            <a:r>
              <a:rPr lang="zh-CN" altLang="en-US" sz="2000" b="1" dirty="0">
                <a:latin typeface="+mn-lt"/>
                <a:ea typeface="+mn-ea"/>
                <a:cs typeface="+mn-ea"/>
                <a:sym typeface="+mn-lt"/>
              </a:rPr>
              <a:t>面向对象技术的基本概念</a:t>
            </a:r>
            <a:br>
              <a:rPr lang="zh-CN" altLang="en-US" sz="2000" b="1" dirty="0">
                <a:latin typeface="+mn-lt"/>
                <a:ea typeface="+mn-ea"/>
                <a:cs typeface="+mn-ea"/>
                <a:sym typeface="+mn-lt"/>
              </a:rPr>
            </a:br>
            <a:r>
              <a:rPr lang="zh-CN" altLang="en-US" sz="2000" dirty="0">
                <a:latin typeface="+mn-lt"/>
                <a:ea typeface="+mn-ea"/>
                <a:cs typeface="+mn-ea"/>
                <a:sym typeface="+mn-lt"/>
              </a:rPr>
              <a:t>　　面向对象技术是</a:t>
            </a:r>
            <a:r>
              <a:rPr lang="en-US" altLang="zh-CN" sz="2000" dirty="0">
                <a:latin typeface="+mn-lt"/>
                <a:ea typeface="+mn-ea"/>
                <a:cs typeface="+mn-ea"/>
                <a:sym typeface="+mn-lt"/>
              </a:rPr>
              <a:t>20</a:t>
            </a:r>
            <a:r>
              <a:rPr lang="zh-CN" altLang="en-US" sz="2000" dirty="0">
                <a:latin typeface="+mn-lt"/>
                <a:ea typeface="+mn-ea"/>
                <a:cs typeface="+mn-ea"/>
                <a:sym typeface="+mn-lt"/>
              </a:rPr>
              <a:t>世纪</a:t>
            </a:r>
            <a:r>
              <a:rPr lang="en-US" altLang="zh-CN" sz="2000" dirty="0">
                <a:latin typeface="+mn-lt"/>
                <a:ea typeface="+mn-ea"/>
                <a:cs typeface="+mn-ea"/>
                <a:sym typeface="+mn-lt"/>
              </a:rPr>
              <a:t>80</a:t>
            </a:r>
            <a:r>
              <a:rPr lang="zh-CN" altLang="en-US" sz="2000" dirty="0">
                <a:latin typeface="+mn-lt"/>
                <a:ea typeface="+mn-ea"/>
                <a:cs typeface="+mn-ea"/>
                <a:sym typeface="+mn-lt"/>
              </a:rPr>
              <a:t>年代初提出并很快流行起来的。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对象</a:t>
            </a:r>
            <a:br>
              <a:rPr lang="zh-CN" altLang="en-US" sz="2000" dirty="0">
                <a:latin typeface="+mn-lt"/>
                <a:ea typeface="+mn-ea"/>
                <a:cs typeface="+mn-ea"/>
                <a:sym typeface="+mn-lt"/>
              </a:rPr>
            </a:br>
            <a:r>
              <a:rPr lang="zh-CN" altLang="en-US" sz="2000" dirty="0">
                <a:latin typeface="+mn-lt"/>
                <a:ea typeface="+mn-ea"/>
                <a:cs typeface="+mn-ea"/>
                <a:sym typeface="+mn-lt"/>
              </a:rPr>
              <a:t>　　在面向对象的技术中，是利用被封装的</a:t>
            </a:r>
            <a:r>
              <a:rPr lang="zh-CN" altLang="en-US" sz="2000" b="1" dirty="0">
                <a:solidFill>
                  <a:srgbClr val="FF0000"/>
                </a:solidFill>
                <a:latin typeface="+mn-lt"/>
                <a:ea typeface="+mn-ea"/>
                <a:cs typeface="+mn-ea"/>
                <a:sym typeface="+mn-lt"/>
              </a:rPr>
              <a:t>数据结构</a:t>
            </a:r>
            <a:r>
              <a:rPr lang="en-US" altLang="zh-CN" sz="2000" b="1" dirty="0">
                <a:solidFill>
                  <a:srgbClr val="FF0000"/>
                </a:solidFill>
                <a:latin typeface="+mn-lt"/>
                <a:ea typeface="+mn-ea"/>
                <a:cs typeface="+mn-ea"/>
                <a:sym typeface="+mn-lt"/>
              </a:rPr>
              <a:t>(</a:t>
            </a:r>
            <a:r>
              <a:rPr lang="zh-CN" altLang="en-US" sz="2000" b="1" dirty="0">
                <a:solidFill>
                  <a:srgbClr val="FF0000"/>
                </a:solidFill>
                <a:latin typeface="+mn-lt"/>
                <a:ea typeface="+mn-ea"/>
                <a:cs typeface="+mn-ea"/>
                <a:sym typeface="+mn-lt"/>
              </a:rPr>
              <a:t>变量</a:t>
            </a:r>
            <a:r>
              <a:rPr lang="en-US" altLang="zh-CN" sz="2000" b="1" dirty="0">
                <a:solidFill>
                  <a:srgbClr val="FF0000"/>
                </a:solidFill>
                <a:latin typeface="+mn-lt"/>
                <a:ea typeface="+mn-ea"/>
                <a:cs typeface="+mn-ea"/>
                <a:sym typeface="+mn-lt"/>
              </a:rPr>
              <a:t>)</a:t>
            </a:r>
            <a:r>
              <a:rPr lang="zh-CN" altLang="en-US" sz="2000" b="1" dirty="0">
                <a:solidFill>
                  <a:srgbClr val="FF0000"/>
                </a:solidFill>
                <a:latin typeface="+mn-lt"/>
                <a:ea typeface="+mn-ea"/>
                <a:cs typeface="+mn-ea"/>
                <a:sym typeface="+mn-lt"/>
              </a:rPr>
              <a:t>和一组对它进行操作的过程</a:t>
            </a:r>
            <a:r>
              <a:rPr lang="en-US" altLang="zh-CN" sz="2000" b="1" dirty="0">
                <a:solidFill>
                  <a:srgbClr val="FF0000"/>
                </a:solidFill>
                <a:latin typeface="+mn-lt"/>
                <a:ea typeface="+mn-ea"/>
                <a:cs typeface="+mn-ea"/>
                <a:sym typeface="+mn-lt"/>
              </a:rPr>
              <a:t>(</a:t>
            </a:r>
            <a:r>
              <a:rPr lang="zh-CN" altLang="en-US" sz="2000" b="1" dirty="0">
                <a:solidFill>
                  <a:srgbClr val="FF0000"/>
                </a:solidFill>
                <a:latin typeface="+mn-lt"/>
                <a:ea typeface="+mn-ea"/>
                <a:cs typeface="+mn-ea"/>
                <a:sym typeface="+mn-lt"/>
              </a:rPr>
              <a:t>方法</a:t>
            </a:r>
            <a:r>
              <a:rPr lang="en-US" altLang="zh-CN" sz="2000" b="1" dirty="0">
                <a:solidFill>
                  <a:srgbClr val="FF0000"/>
                </a:solidFill>
                <a:latin typeface="+mn-lt"/>
                <a:ea typeface="+mn-ea"/>
                <a:cs typeface="+mn-ea"/>
                <a:sym typeface="+mn-lt"/>
              </a:rPr>
              <a:t>)</a:t>
            </a:r>
            <a:r>
              <a:rPr lang="zh-CN" altLang="en-US" sz="2000" dirty="0">
                <a:latin typeface="+mn-lt"/>
                <a:ea typeface="+mn-ea"/>
                <a:cs typeface="+mn-ea"/>
                <a:sym typeface="+mn-lt"/>
              </a:rPr>
              <a:t>来表示系统中的某个对象的。</a:t>
            </a:r>
          </a:p>
        </p:txBody>
      </p:sp>
      <p:sp>
        <p:nvSpPr>
          <p:cNvPr id="5" name="文本框 4">
            <a:extLst>
              <a:ext uri="{FF2B5EF4-FFF2-40B4-BE49-F238E27FC236}">
                <a16:creationId xmlns:a16="http://schemas.microsoft.com/office/drawing/2014/main" id="{865B45A0-ED41-4D68-B0B7-CD4671B43F34}"/>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AF0727C3-F6AC-B845-9121-CDEE36741E5C}"/>
              </a:ext>
            </a:extLst>
          </p:cNvPr>
          <p:cNvSpPr>
            <a:spLocks noGrp="1"/>
          </p:cNvSpPr>
          <p:nvPr>
            <p:ph type="sldNum" sz="quarter" idx="11"/>
          </p:nvPr>
        </p:nvSpPr>
        <p:spPr/>
        <p:txBody>
          <a:bodyPr/>
          <a:lstStyle/>
          <a:p>
            <a:pPr>
              <a:defRPr/>
            </a:pPr>
            <a:fld id="{AD8A1803-9DE3-4EB3-BC11-0E54EC1517AB}" type="slidenum">
              <a:rPr lang="en-US" smtClean="0"/>
              <a:pPr>
                <a:defRPr/>
              </a:pPr>
              <a:t>85</a:t>
            </a:fld>
            <a:endParaRPr lang="en-US"/>
          </a:p>
        </p:txBody>
      </p:sp>
      <p:pic>
        <p:nvPicPr>
          <p:cNvPr id="6" name="Picture 4">
            <a:extLst>
              <a:ext uri="{FF2B5EF4-FFF2-40B4-BE49-F238E27FC236}">
                <a16:creationId xmlns:a16="http://schemas.microsoft.com/office/drawing/2014/main" id="{0FFFBFF4-96D2-E54C-ADB6-EF7EAB7B7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6400" y="2903534"/>
            <a:ext cx="2069512" cy="253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795923"/>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4">
            <a:extLst>
              <a:ext uri="{FF2B5EF4-FFF2-40B4-BE49-F238E27FC236}">
                <a16:creationId xmlns:a16="http://schemas.microsoft.com/office/drawing/2014/main" id="{33BE4198-48E4-4BD3-B30A-AE3EFB54E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752" y="3549023"/>
            <a:ext cx="5619698" cy="268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E7E9D1E8-AF1C-4CB3-8C53-783C2F96881B}"/>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0FE5FFB0-6E71-5447-8476-BC1D9798D06B}"/>
              </a:ext>
            </a:extLst>
          </p:cNvPr>
          <p:cNvSpPr>
            <a:spLocks noGrp="1"/>
          </p:cNvSpPr>
          <p:nvPr>
            <p:ph type="sldNum" sz="quarter" idx="11"/>
          </p:nvPr>
        </p:nvSpPr>
        <p:spPr/>
        <p:txBody>
          <a:bodyPr/>
          <a:lstStyle/>
          <a:p>
            <a:pPr>
              <a:defRPr/>
            </a:pPr>
            <a:fld id="{AD8A1803-9DE3-4EB3-BC11-0E54EC1517AB}" type="slidenum">
              <a:rPr lang="en-US" smtClean="0"/>
              <a:pPr>
                <a:defRPr/>
              </a:pPr>
              <a:t>86</a:t>
            </a:fld>
            <a:endParaRPr lang="en-US"/>
          </a:p>
        </p:txBody>
      </p:sp>
      <p:sp>
        <p:nvSpPr>
          <p:cNvPr id="2" name="矩形 1">
            <a:extLst>
              <a:ext uri="{FF2B5EF4-FFF2-40B4-BE49-F238E27FC236}">
                <a16:creationId xmlns:a16="http://schemas.microsoft.com/office/drawing/2014/main" id="{DD5618AA-624B-E941-874C-530C9F58A217}"/>
              </a:ext>
            </a:extLst>
          </p:cNvPr>
          <p:cNvSpPr/>
          <p:nvPr/>
        </p:nvSpPr>
        <p:spPr>
          <a:xfrm>
            <a:off x="887760" y="952423"/>
            <a:ext cx="9600728" cy="3366499"/>
          </a:xfrm>
          <a:prstGeom prst="rect">
            <a:avLst/>
          </a:prstGeom>
        </p:spPr>
        <p:txBody>
          <a:bodyPr wrap="square">
            <a:spAutoFit/>
          </a:bodyPr>
          <a:lstStyle/>
          <a:p>
            <a:pPr>
              <a:lnSpc>
                <a:spcPct val="150000"/>
              </a:lnSpc>
            </a:pPr>
            <a:r>
              <a:rPr lang="zh-CN" altLang="en-US" dirty="0">
                <a:cs typeface="+mn-ea"/>
                <a:sym typeface="+mn-lt"/>
              </a:rPr>
              <a:t> </a:t>
            </a:r>
            <a:r>
              <a:rPr lang="en-US" altLang="zh-CN" b="1" dirty="0">
                <a:cs typeface="+mn-ea"/>
                <a:sym typeface="+mn-lt"/>
              </a:rPr>
              <a:t>1.5.3  </a:t>
            </a:r>
            <a:r>
              <a:rPr lang="zh-CN" altLang="en-US" b="1" dirty="0">
                <a:cs typeface="+mn-ea"/>
                <a:sym typeface="+mn-lt"/>
              </a:rPr>
              <a:t>面向对象的程序设计</a:t>
            </a:r>
            <a:r>
              <a:rPr lang="en-US" altLang="zh-CN" b="1" dirty="0">
                <a:cs typeface="+mn-ea"/>
                <a:sym typeface="+mn-lt"/>
              </a:rPr>
              <a:t>(Object-Orientated Programming)</a:t>
            </a:r>
            <a:r>
              <a:rPr lang="zh-CN" altLang="en-US" b="1" dirty="0">
                <a:cs typeface="+mn-ea"/>
                <a:sym typeface="+mn-lt"/>
              </a:rPr>
              <a:t>技术简介</a:t>
            </a:r>
            <a:br>
              <a:rPr lang="zh-CN" altLang="en-US" b="1" dirty="0">
                <a:cs typeface="+mn-ea"/>
                <a:sym typeface="+mn-lt"/>
              </a:rPr>
            </a:br>
            <a:r>
              <a:rPr lang="zh-CN" altLang="en-US" dirty="0">
                <a:cs typeface="+mn-ea"/>
                <a:sym typeface="+mn-lt"/>
              </a:rPr>
              <a:t>　　</a:t>
            </a:r>
            <a:r>
              <a:rPr lang="en-US" altLang="zh-CN" b="1" dirty="0">
                <a:cs typeface="+mn-ea"/>
                <a:sym typeface="+mn-lt"/>
              </a:rPr>
              <a:t>1. </a:t>
            </a:r>
            <a:r>
              <a:rPr lang="zh-CN" altLang="en-US" b="1" dirty="0">
                <a:cs typeface="+mn-ea"/>
                <a:sym typeface="+mn-lt"/>
              </a:rPr>
              <a:t>面向对象技术的基本概念</a:t>
            </a:r>
            <a:endParaRPr lang="en-US" altLang="zh-CN" dirty="0">
              <a:cs typeface="+mn-ea"/>
              <a:sym typeface="+mn-lt"/>
            </a:endParaRPr>
          </a:p>
          <a:p>
            <a:pPr>
              <a:lnSpc>
                <a:spcPct val="150000"/>
              </a:lnSpc>
            </a:pPr>
            <a:r>
              <a:rPr lang="zh-CN" altLang="en-US" dirty="0">
                <a:cs typeface="+mn-ea"/>
                <a:sym typeface="+mn-lt"/>
              </a:rPr>
              <a:t>          对象中的变量</a:t>
            </a:r>
            <a:r>
              <a:rPr lang="en-US" altLang="zh-CN" dirty="0">
                <a:cs typeface="+mn-ea"/>
                <a:sym typeface="+mn-lt"/>
              </a:rPr>
              <a:t>(</a:t>
            </a:r>
            <a:r>
              <a:rPr lang="zh-CN" altLang="en-US" dirty="0">
                <a:cs typeface="+mn-ea"/>
                <a:sym typeface="+mn-lt"/>
              </a:rPr>
              <a:t>数据</a:t>
            </a:r>
            <a:r>
              <a:rPr lang="en-US" altLang="zh-CN" dirty="0">
                <a:cs typeface="+mn-ea"/>
                <a:sym typeface="+mn-lt"/>
              </a:rPr>
              <a:t>)</a:t>
            </a:r>
            <a:r>
              <a:rPr lang="zh-CN" altLang="en-US" dirty="0">
                <a:cs typeface="+mn-ea"/>
                <a:sym typeface="+mn-lt"/>
              </a:rPr>
              <a:t>也称为属性，它可以是单个标量或一张表。面向对象中的方法是用于执行某种功能的过程，它可以改变对象的状态，更新对象中的某些数据值或作用于对象所要访问的外部资源。如果把一个文件作为一个对象，该对象的变量便是</a:t>
            </a:r>
            <a:r>
              <a:rPr lang="zh-CN" altLang="en-US" b="1" dirty="0">
                <a:solidFill>
                  <a:srgbClr val="FF0000"/>
                </a:solidFill>
                <a:cs typeface="+mn-ea"/>
                <a:sym typeface="+mn-lt"/>
              </a:rPr>
              <a:t>文件类型、文件大小、文件的创建者</a:t>
            </a:r>
            <a:r>
              <a:rPr lang="zh-CN" altLang="en-US" dirty="0">
                <a:cs typeface="+mn-ea"/>
                <a:sym typeface="+mn-lt"/>
              </a:rPr>
              <a:t>等。对象中的方法包含对文件的操作，如</a:t>
            </a:r>
            <a:r>
              <a:rPr lang="zh-CN" altLang="en-US" b="1" dirty="0">
                <a:solidFill>
                  <a:srgbClr val="FF0000"/>
                </a:solidFill>
                <a:cs typeface="+mn-ea"/>
                <a:sym typeface="+mn-lt"/>
              </a:rPr>
              <a:t>创建文件、打开文件、读文件、写文件、关闭文件</a:t>
            </a:r>
            <a:r>
              <a:rPr lang="zh-CN" altLang="en-US" dirty="0">
                <a:cs typeface="+mn-ea"/>
                <a:sym typeface="+mn-lt"/>
              </a:rPr>
              <a:t>等。</a:t>
            </a:r>
            <a:br>
              <a:rPr lang="zh-CN" altLang="en-US" dirty="0">
                <a:cs typeface="+mn-ea"/>
                <a:sym typeface="+mn-lt"/>
              </a:rPr>
            </a:br>
            <a:endParaRPr lang="zh-CN" altLang="en-US" dirty="0"/>
          </a:p>
        </p:txBody>
      </p:sp>
    </p:spTree>
    <p:extLst>
      <p:ext uri="{BB962C8B-B14F-4D97-AF65-F5344CB8AC3E}">
        <p14:creationId xmlns:p14="http://schemas.microsoft.com/office/powerpoint/2010/main" val="946637295"/>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a:extLst>
              <a:ext uri="{FF2B5EF4-FFF2-40B4-BE49-F238E27FC236}">
                <a16:creationId xmlns:a16="http://schemas.microsoft.com/office/drawing/2014/main" id="{752661AD-3BE5-4CA3-BB73-7996451FE9A0}"/>
              </a:ext>
            </a:extLst>
          </p:cNvPr>
          <p:cNvSpPr>
            <a:spLocks noGrp="1" noChangeArrowheads="1"/>
          </p:cNvSpPr>
          <p:nvPr>
            <p:ph type="title"/>
          </p:nvPr>
        </p:nvSpPr>
        <p:spPr>
          <a:xfrm>
            <a:off x="839788" y="1196975"/>
            <a:ext cx="9359900" cy="4613275"/>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1.5.3  </a:t>
            </a:r>
            <a:r>
              <a:rPr lang="zh-CN" altLang="en-US" sz="1800" b="1" dirty="0">
                <a:latin typeface="+mn-lt"/>
                <a:ea typeface="+mn-ea"/>
                <a:cs typeface="+mn-ea"/>
                <a:sym typeface="+mn-lt"/>
              </a:rPr>
              <a:t>面向对象的程序设计</a:t>
            </a:r>
            <a:r>
              <a:rPr lang="en-US" altLang="zh-CN" sz="1800" b="1" dirty="0">
                <a:latin typeface="+mn-lt"/>
                <a:ea typeface="+mn-ea"/>
                <a:cs typeface="+mn-ea"/>
                <a:sym typeface="+mn-lt"/>
              </a:rPr>
              <a:t>(Object-Orientated Programming)</a:t>
            </a:r>
            <a:r>
              <a:rPr lang="zh-CN" altLang="en-US" sz="1800" b="1" dirty="0">
                <a:latin typeface="+mn-lt"/>
                <a:ea typeface="+mn-ea"/>
                <a:cs typeface="+mn-ea"/>
                <a:sym typeface="+mn-lt"/>
              </a:rPr>
              <a:t>技术简介</a:t>
            </a:r>
            <a:br>
              <a:rPr lang="zh-CN" altLang="en-US" sz="1800" b="1" dirty="0">
                <a:latin typeface="+mn-lt"/>
                <a:ea typeface="+mn-ea"/>
                <a:cs typeface="+mn-ea"/>
                <a:sym typeface="+mn-lt"/>
              </a:rPr>
            </a:br>
            <a:r>
              <a:rPr lang="zh-CN" altLang="en-US" sz="1800"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面向对象技术的基本概念</a:t>
            </a:r>
            <a:br>
              <a:rPr lang="en-US" altLang="zh-CN"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对象类</a:t>
            </a:r>
            <a:br>
              <a:rPr lang="zh-CN" altLang="en-US" sz="1800" dirty="0">
                <a:latin typeface="+mn-lt"/>
                <a:ea typeface="+mn-ea"/>
                <a:cs typeface="+mn-ea"/>
                <a:sym typeface="+mn-lt"/>
              </a:rPr>
            </a:br>
            <a:r>
              <a:rPr lang="zh-CN" altLang="en-US" sz="1800" dirty="0">
                <a:latin typeface="+mn-lt"/>
                <a:ea typeface="+mn-ea"/>
                <a:cs typeface="+mn-ea"/>
                <a:sym typeface="+mn-lt"/>
              </a:rPr>
              <a:t>　　在实践中，有许多对象可能表示的是同一类事物，每个对象具有自己的变量集合，而它们所</a:t>
            </a:r>
            <a:r>
              <a:rPr lang="zh-CN" altLang="en-US" sz="1800" b="1" dirty="0">
                <a:solidFill>
                  <a:srgbClr val="FF0000"/>
                </a:solidFill>
                <a:latin typeface="+mn-lt"/>
                <a:ea typeface="+mn-ea"/>
                <a:cs typeface="+mn-ea"/>
                <a:sym typeface="+mn-lt"/>
              </a:rPr>
              <a:t>具有的方法是相同的</a:t>
            </a:r>
            <a:r>
              <a:rPr lang="zh-CN" altLang="en-US" sz="1800" dirty="0">
                <a:latin typeface="+mn-lt"/>
                <a:ea typeface="+mn-ea"/>
                <a:cs typeface="+mn-ea"/>
                <a:sym typeface="+mn-lt"/>
              </a:rPr>
              <a:t>。如果为每一个相似的对象都定义一组变量和方法，显然是低效的，由此产生了“对象类”的概念，利用“对象类”来定义一组大体相似的对象。</a:t>
            </a:r>
            <a:r>
              <a:rPr lang="zh-CN" altLang="en-US" sz="1800" b="1" dirty="0">
                <a:solidFill>
                  <a:srgbClr val="FF0000"/>
                </a:solidFill>
                <a:latin typeface="+mn-lt"/>
                <a:ea typeface="+mn-ea"/>
                <a:cs typeface="+mn-ea"/>
                <a:sym typeface="+mn-lt"/>
              </a:rPr>
              <a:t>一个类同样定义了一组变量和针对该变量的一组方法，用它们来描述一组对象的共同属性和行为。</a:t>
            </a:r>
            <a:r>
              <a:rPr lang="zh-CN" altLang="en-US" sz="1800" dirty="0">
                <a:latin typeface="+mn-lt"/>
                <a:ea typeface="+mn-ea"/>
                <a:cs typeface="+mn-ea"/>
                <a:sym typeface="+mn-lt"/>
              </a:rPr>
              <a:t>类是在对象上的抽象，对象则是类的实例。对象类中所定义的变量在实例中均有具体的值。</a:t>
            </a:r>
            <a:br>
              <a:rPr lang="en-US" altLang="zh-CN" sz="1800" dirty="0">
                <a:latin typeface="+mn-lt"/>
                <a:ea typeface="+mn-ea"/>
                <a:cs typeface="+mn-ea"/>
                <a:sym typeface="+mn-lt"/>
              </a:rPr>
            </a:br>
            <a:r>
              <a:rPr lang="en-US" altLang="zh-CN" sz="1800" dirty="0">
                <a:latin typeface="+mn-lt"/>
                <a:ea typeface="+mn-ea"/>
                <a:cs typeface="+mn-ea"/>
                <a:sym typeface="+mn-lt"/>
              </a:rPr>
              <a:t>        3) </a:t>
            </a:r>
            <a:r>
              <a:rPr lang="zh-CN" altLang="en-US" sz="1800" dirty="0">
                <a:latin typeface="+mn-lt"/>
                <a:ea typeface="+mn-ea"/>
                <a:cs typeface="+mn-ea"/>
                <a:sym typeface="+mn-lt"/>
              </a:rPr>
              <a:t>继承</a:t>
            </a:r>
            <a:br>
              <a:rPr lang="zh-CN" altLang="en-US" sz="1800" dirty="0">
                <a:latin typeface="+mn-lt"/>
                <a:ea typeface="+mn-ea"/>
                <a:cs typeface="+mn-ea"/>
                <a:sym typeface="+mn-lt"/>
              </a:rPr>
            </a:br>
            <a:r>
              <a:rPr lang="zh-CN" altLang="en-US" sz="1800" dirty="0">
                <a:latin typeface="+mn-lt"/>
                <a:ea typeface="+mn-ea"/>
                <a:cs typeface="+mn-ea"/>
                <a:sym typeface="+mn-lt"/>
              </a:rPr>
              <a:t>　　在面向对象的技术中，可以根据已有类来定义一个新的类，新类被称为子类</a:t>
            </a:r>
            <a:r>
              <a:rPr lang="en-US" altLang="zh-CN" sz="1800" dirty="0">
                <a:latin typeface="+mn-lt"/>
                <a:ea typeface="+mn-ea"/>
                <a:cs typeface="+mn-ea"/>
                <a:sym typeface="+mn-lt"/>
              </a:rPr>
              <a:t>(B)</a:t>
            </a:r>
            <a:r>
              <a:rPr lang="zh-CN" altLang="en-US" sz="1800" dirty="0">
                <a:latin typeface="+mn-lt"/>
                <a:ea typeface="+mn-ea"/>
                <a:cs typeface="+mn-ea"/>
                <a:sym typeface="+mn-lt"/>
              </a:rPr>
              <a:t>，原来的类被称为父类</a:t>
            </a:r>
            <a:r>
              <a:rPr lang="en-US" altLang="zh-CN" sz="1800" dirty="0">
                <a:latin typeface="+mn-lt"/>
                <a:ea typeface="+mn-ea"/>
                <a:cs typeface="+mn-ea"/>
                <a:sym typeface="+mn-lt"/>
              </a:rPr>
              <a:t>(A)</a:t>
            </a:r>
            <a:r>
              <a:rPr lang="zh-CN" altLang="en-US" sz="1800" dirty="0">
                <a:latin typeface="+mn-lt"/>
                <a:ea typeface="+mn-ea"/>
                <a:cs typeface="+mn-ea"/>
                <a:sym typeface="+mn-lt"/>
              </a:rPr>
              <a:t>，见图</a:t>
            </a:r>
            <a:r>
              <a:rPr lang="en-US" altLang="zh-CN" sz="1800" dirty="0">
                <a:latin typeface="+mn-lt"/>
                <a:ea typeface="+mn-ea"/>
                <a:cs typeface="+mn-ea"/>
                <a:sym typeface="+mn-lt"/>
              </a:rPr>
              <a:t>1-10</a:t>
            </a:r>
            <a:r>
              <a:rPr lang="zh-CN" altLang="en-US" sz="1800" dirty="0">
                <a:latin typeface="+mn-lt"/>
                <a:ea typeface="+mn-ea"/>
                <a:cs typeface="+mn-ea"/>
                <a:sym typeface="+mn-lt"/>
              </a:rPr>
              <a:t>所示。</a:t>
            </a:r>
          </a:p>
        </p:txBody>
      </p:sp>
      <p:sp>
        <p:nvSpPr>
          <p:cNvPr id="4" name="文本框 3">
            <a:extLst>
              <a:ext uri="{FF2B5EF4-FFF2-40B4-BE49-F238E27FC236}">
                <a16:creationId xmlns:a16="http://schemas.microsoft.com/office/drawing/2014/main" id="{CA94C144-E046-4014-8752-3472127471F7}"/>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6FD55B24-46BC-2C4B-A522-4F99FAE63E6D}"/>
              </a:ext>
            </a:extLst>
          </p:cNvPr>
          <p:cNvSpPr>
            <a:spLocks noGrp="1"/>
          </p:cNvSpPr>
          <p:nvPr>
            <p:ph type="sldNum" sz="quarter" idx="11"/>
          </p:nvPr>
        </p:nvSpPr>
        <p:spPr/>
        <p:txBody>
          <a:bodyPr/>
          <a:lstStyle/>
          <a:p>
            <a:pPr>
              <a:defRPr/>
            </a:pPr>
            <a:fld id="{AD8A1803-9DE3-4EB3-BC11-0E54EC1517AB}" type="slidenum">
              <a:rPr lang="en-US" smtClean="0"/>
              <a:pPr>
                <a:defRPr/>
              </a:pPr>
              <a:t>87</a:t>
            </a:fld>
            <a:endParaRPr lang="en-US"/>
          </a:p>
        </p:txBody>
      </p:sp>
    </p:spTree>
    <p:extLst>
      <p:ext uri="{BB962C8B-B14F-4D97-AF65-F5344CB8AC3E}">
        <p14:creationId xmlns:p14="http://schemas.microsoft.com/office/powerpoint/2010/main" val="3454276718"/>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3" name="Rectangle 3">
            <a:extLst>
              <a:ext uri="{FF2B5EF4-FFF2-40B4-BE49-F238E27FC236}">
                <a16:creationId xmlns:a16="http://schemas.microsoft.com/office/drawing/2014/main" id="{18F855AA-B39A-463A-B23C-05759930E2A8}"/>
              </a:ext>
            </a:extLst>
          </p:cNvPr>
          <p:cNvSpPr>
            <a:spLocks noGrp="1" noChangeArrowheads="1"/>
          </p:cNvSpPr>
          <p:nvPr>
            <p:ph idx="1"/>
          </p:nvPr>
        </p:nvSpPr>
        <p:spPr>
          <a:xfrm>
            <a:off x="4583113" y="5661025"/>
            <a:ext cx="2881312" cy="458788"/>
          </a:xfrm>
        </p:spPr>
        <p:txBody>
          <a:bodyPr rtlCol="0">
            <a:spAutoFit/>
          </a:bodyPr>
          <a:lstStyle/>
          <a:p>
            <a:pPr marL="0" indent="0" algn="ctr" eaLnBrk="1" fontAlgn="auto" hangingPunct="1">
              <a:lnSpc>
                <a:spcPct val="15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1-10  </a:t>
            </a:r>
            <a:r>
              <a:rPr lang="zh-CN" altLang="en-US" dirty="0">
                <a:latin typeface="+mn-lt"/>
                <a:ea typeface="+mn-ea"/>
                <a:cs typeface="+mn-ea"/>
                <a:sym typeface="+mn-lt"/>
              </a:rPr>
              <a:t>类的继承关系</a:t>
            </a:r>
          </a:p>
        </p:txBody>
      </p:sp>
      <p:pic>
        <p:nvPicPr>
          <p:cNvPr id="65539" name="Picture 4">
            <a:extLst>
              <a:ext uri="{FF2B5EF4-FFF2-40B4-BE49-F238E27FC236}">
                <a16:creationId xmlns:a16="http://schemas.microsoft.com/office/drawing/2014/main" id="{B0869007-78D8-4C7D-BC76-7CD821C59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3" y="1339850"/>
            <a:ext cx="5040312"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08A0E5B-A2F3-4613-9EEE-03B6D804C9BA}"/>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C34A4A58-880A-8A4C-ACB5-00B6AFFDE27D}"/>
              </a:ext>
            </a:extLst>
          </p:cNvPr>
          <p:cNvSpPr>
            <a:spLocks noGrp="1"/>
          </p:cNvSpPr>
          <p:nvPr>
            <p:ph type="sldNum" sz="quarter" idx="11"/>
          </p:nvPr>
        </p:nvSpPr>
        <p:spPr/>
        <p:txBody>
          <a:bodyPr/>
          <a:lstStyle/>
          <a:p>
            <a:pPr>
              <a:defRPr/>
            </a:pPr>
            <a:fld id="{AD8A1803-9DE3-4EB3-BC11-0E54EC1517AB}" type="slidenum">
              <a:rPr lang="en-US" smtClean="0"/>
              <a:pPr>
                <a:defRPr/>
              </a:pPr>
              <a:t>88</a:t>
            </a:fld>
            <a:endParaRPr lang="en-US"/>
          </a:p>
        </p:txBody>
      </p:sp>
    </p:spTree>
    <p:extLst>
      <p:ext uri="{BB962C8B-B14F-4D97-AF65-F5344CB8AC3E}">
        <p14:creationId xmlns:p14="http://schemas.microsoft.com/office/powerpoint/2010/main" val="939995879"/>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a:extLst>
              <a:ext uri="{FF2B5EF4-FFF2-40B4-BE49-F238E27FC236}">
                <a16:creationId xmlns:a16="http://schemas.microsoft.com/office/drawing/2014/main" id="{588C4869-4304-4C17-8ED5-C1D106EA1977}"/>
              </a:ext>
            </a:extLst>
          </p:cNvPr>
          <p:cNvSpPr>
            <a:spLocks noGrp="1" noChangeArrowheads="1"/>
          </p:cNvSpPr>
          <p:nvPr>
            <p:ph type="title"/>
          </p:nvPr>
        </p:nvSpPr>
        <p:spPr>
          <a:xfrm>
            <a:off x="911424" y="1216059"/>
            <a:ext cx="9865096" cy="4192879"/>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1.5.3  </a:t>
            </a:r>
            <a:r>
              <a:rPr lang="zh-CN" altLang="en-US" sz="2000" b="1" dirty="0">
                <a:latin typeface="+mn-lt"/>
                <a:ea typeface="+mn-ea"/>
                <a:cs typeface="+mn-ea"/>
                <a:sym typeface="+mn-lt"/>
              </a:rPr>
              <a:t>面向对象的程序设计</a:t>
            </a:r>
            <a:r>
              <a:rPr lang="en-US" altLang="zh-CN" sz="2000" b="1" dirty="0">
                <a:latin typeface="+mn-lt"/>
                <a:ea typeface="+mn-ea"/>
                <a:cs typeface="+mn-ea"/>
                <a:sym typeface="+mn-lt"/>
              </a:rPr>
              <a:t>(Object-Orientated Programming)</a:t>
            </a:r>
            <a:r>
              <a:rPr lang="zh-CN" altLang="en-US" sz="2000" b="1" dirty="0">
                <a:latin typeface="+mn-lt"/>
                <a:ea typeface="+mn-ea"/>
                <a:cs typeface="+mn-ea"/>
                <a:sym typeface="+mn-lt"/>
              </a:rPr>
              <a:t>技术简介</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b="1" dirty="0">
                <a:latin typeface="+mn-lt"/>
                <a:ea typeface="+mn-ea"/>
                <a:cs typeface="+mn-ea"/>
                <a:sym typeface="+mn-lt"/>
              </a:rPr>
              <a:t>2. </a:t>
            </a:r>
            <a:r>
              <a:rPr lang="zh-CN" altLang="en-US" sz="2000" b="1" dirty="0">
                <a:latin typeface="+mn-lt"/>
                <a:ea typeface="+mn-ea"/>
                <a:cs typeface="+mn-ea"/>
                <a:sym typeface="+mn-lt"/>
              </a:rPr>
              <a:t>面向对象技术的优点</a:t>
            </a:r>
            <a:br>
              <a:rPr lang="zh-CN" altLang="en-US" sz="2000" dirty="0">
                <a:latin typeface="+mn-lt"/>
                <a:ea typeface="+mn-ea"/>
                <a:cs typeface="+mn-ea"/>
                <a:sym typeface="+mn-lt"/>
              </a:rPr>
            </a:br>
            <a:r>
              <a:rPr lang="zh-CN" altLang="en-US" sz="2000" dirty="0">
                <a:latin typeface="+mn-lt"/>
                <a:ea typeface="+mn-ea"/>
                <a:cs typeface="+mn-ea"/>
                <a:sym typeface="+mn-lt"/>
              </a:rPr>
              <a:t>　　在操作系统设计时，将计算机中的实体作为对象来处理，可带来如下好处：</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通过</a:t>
            </a:r>
            <a:r>
              <a:rPr lang="zh-CN" altLang="en-US" sz="2000" dirty="0">
                <a:solidFill>
                  <a:srgbClr val="FF0000"/>
                </a:solidFill>
                <a:latin typeface="+mn-lt"/>
                <a:ea typeface="+mn-ea"/>
                <a:cs typeface="+mn-ea"/>
                <a:sym typeface="+mn-lt"/>
              </a:rPr>
              <a:t>“重用”</a:t>
            </a:r>
            <a:r>
              <a:rPr lang="zh-CN" altLang="en-US" sz="2000" dirty="0">
                <a:latin typeface="+mn-lt"/>
                <a:ea typeface="+mn-ea"/>
                <a:cs typeface="+mn-ea"/>
                <a:sym typeface="+mn-lt"/>
              </a:rPr>
              <a:t>提高产品质量和生产率。</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dirty="0">
                <a:latin typeface="+mn-lt"/>
                <a:ea typeface="+mn-ea"/>
                <a:cs typeface="+mn-ea"/>
                <a:sym typeface="+mn-lt"/>
              </a:rPr>
              <a:t>使系统具有更好的</a:t>
            </a:r>
            <a:r>
              <a:rPr lang="zh-CN" altLang="en-US" sz="2000" dirty="0">
                <a:solidFill>
                  <a:srgbClr val="FF0000"/>
                </a:solidFill>
                <a:latin typeface="+mn-lt"/>
                <a:ea typeface="+mn-ea"/>
                <a:cs typeface="+mn-ea"/>
                <a:sym typeface="+mn-lt"/>
              </a:rPr>
              <a:t>易修改性</a:t>
            </a:r>
            <a:r>
              <a:rPr lang="zh-CN" altLang="en-US" sz="2000" dirty="0">
                <a:latin typeface="+mn-lt"/>
                <a:ea typeface="+mn-ea"/>
                <a:cs typeface="+mn-ea"/>
                <a:sym typeface="+mn-lt"/>
              </a:rPr>
              <a:t>和</a:t>
            </a:r>
            <a:r>
              <a:rPr lang="zh-CN" altLang="en-US" sz="2000" dirty="0">
                <a:solidFill>
                  <a:srgbClr val="FF0000"/>
                </a:solidFill>
                <a:latin typeface="+mn-lt"/>
                <a:ea typeface="+mn-ea"/>
                <a:cs typeface="+mn-ea"/>
                <a:sym typeface="+mn-lt"/>
              </a:rPr>
              <a:t>易扩展性</a:t>
            </a:r>
            <a:r>
              <a:rPr lang="zh-CN" altLang="en-US" sz="2000" dirty="0">
                <a:latin typeface="+mn-lt"/>
                <a:ea typeface="+mn-ea"/>
                <a:cs typeface="+mn-ea"/>
                <a:sym typeface="+mn-lt"/>
              </a:rPr>
              <a:t>。</a:t>
            </a:r>
            <a:br>
              <a:rPr lang="en-US" altLang="zh-CN" sz="2000" dirty="0">
                <a:latin typeface="+mn-lt"/>
                <a:ea typeface="+mn-ea"/>
                <a:cs typeface="+mn-ea"/>
                <a:sym typeface="+mn-lt"/>
              </a:rPr>
            </a:br>
            <a:r>
              <a:rPr lang="zh-CN" altLang="en-US" sz="2000" dirty="0">
                <a:latin typeface="+mn-lt"/>
                <a:ea typeface="+mn-ea"/>
                <a:cs typeface="+mn-ea"/>
                <a:sym typeface="+mn-lt"/>
              </a:rPr>
              <a:t>            继承过程中产生一些改变。</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(3) </a:t>
            </a:r>
            <a:r>
              <a:rPr lang="zh-CN" altLang="en-US" sz="2000" dirty="0">
                <a:latin typeface="+mn-lt"/>
                <a:ea typeface="+mn-ea"/>
                <a:cs typeface="+mn-ea"/>
                <a:sym typeface="+mn-lt"/>
              </a:rPr>
              <a:t>更易于保证系统的</a:t>
            </a:r>
            <a:r>
              <a:rPr lang="zh-CN" altLang="en-US" sz="2000" dirty="0">
                <a:solidFill>
                  <a:srgbClr val="FF0000"/>
                </a:solidFill>
                <a:latin typeface="+mn-lt"/>
                <a:ea typeface="+mn-ea"/>
                <a:cs typeface="+mn-ea"/>
                <a:sym typeface="+mn-lt"/>
              </a:rPr>
              <a:t>“正确性”和“可靠性”</a:t>
            </a:r>
            <a:r>
              <a:rPr lang="zh-CN" altLang="en-US" sz="2000" dirty="0">
                <a:latin typeface="+mn-lt"/>
                <a:ea typeface="+mn-ea"/>
                <a:cs typeface="+mn-ea"/>
                <a:sym typeface="+mn-lt"/>
              </a:rPr>
              <a:t>。</a:t>
            </a:r>
            <a:br>
              <a:rPr lang="en-US" altLang="zh-CN" sz="2000" dirty="0">
                <a:latin typeface="+mn-lt"/>
                <a:ea typeface="+mn-ea"/>
                <a:cs typeface="+mn-ea"/>
                <a:sym typeface="+mn-lt"/>
              </a:rPr>
            </a:br>
            <a:r>
              <a:rPr lang="zh-CN" altLang="en-US" sz="2000" dirty="0">
                <a:latin typeface="+mn-lt"/>
                <a:ea typeface="+mn-ea"/>
                <a:cs typeface="+mn-ea"/>
                <a:sym typeface="+mn-lt"/>
              </a:rPr>
              <a:t>            对象是构成</a:t>
            </a:r>
            <a:r>
              <a:rPr lang="en-US" altLang="zh-CN" sz="2000" dirty="0">
                <a:latin typeface="+mn-lt"/>
                <a:ea typeface="+mn-ea"/>
                <a:cs typeface="+mn-ea"/>
                <a:sym typeface="+mn-lt"/>
              </a:rPr>
              <a:t>OS</a:t>
            </a:r>
            <a:r>
              <a:rPr lang="zh-CN" altLang="en-US" sz="2000" dirty="0">
                <a:latin typeface="+mn-lt"/>
                <a:ea typeface="+mn-ea"/>
                <a:cs typeface="+mn-ea"/>
                <a:sym typeface="+mn-lt"/>
              </a:rPr>
              <a:t>的基本单元，可独立完成测试。因此保证了类的可靠性，也就保证了系统的可靠性。</a:t>
            </a:r>
          </a:p>
        </p:txBody>
      </p:sp>
      <p:sp>
        <p:nvSpPr>
          <p:cNvPr id="4" name="文本框 3">
            <a:extLst>
              <a:ext uri="{FF2B5EF4-FFF2-40B4-BE49-F238E27FC236}">
                <a16:creationId xmlns:a16="http://schemas.microsoft.com/office/drawing/2014/main" id="{6059DD40-485E-40F2-AFB4-F4B867F3C8F9}"/>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200796F6-A787-BE49-AFC7-A91F5C053035}"/>
              </a:ext>
            </a:extLst>
          </p:cNvPr>
          <p:cNvSpPr>
            <a:spLocks noGrp="1"/>
          </p:cNvSpPr>
          <p:nvPr>
            <p:ph type="sldNum" sz="quarter" idx="11"/>
          </p:nvPr>
        </p:nvSpPr>
        <p:spPr/>
        <p:txBody>
          <a:bodyPr/>
          <a:lstStyle/>
          <a:p>
            <a:pPr>
              <a:defRPr/>
            </a:pPr>
            <a:fld id="{AD8A1803-9DE3-4EB3-BC11-0E54EC1517AB}" type="slidenum">
              <a:rPr lang="en-US" smtClean="0"/>
              <a:pPr>
                <a:defRPr/>
              </a:pPr>
              <a:t>89</a:t>
            </a:fld>
            <a:endParaRPr lang="en-US"/>
          </a:p>
        </p:txBody>
      </p:sp>
    </p:spTree>
    <p:extLst>
      <p:ext uri="{BB962C8B-B14F-4D97-AF65-F5344CB8AC3E}">
        <p14:creationId xmlns:p14="http://schemas.microsoft.com/office/powerpoint/2010/main" val="104199928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14693AA-BD41-A043-A461-1E5ABCCD7493}"/>
              </a:ext>
            </a:extLst>
          </p:cNvPr>
          <p:cNvPicPr>
            <a:picLocks noChangeAspect="1"/>
          </p:cNvPicPr>
          <p:nvPr/>
        </p:nvPicPr>
        <p:blipFill>
          <a:blip r:embed="rId3"/>
          <a:stretch>
            <a:fillRect/>
          </a:stretch>
        </p:blipFill>
        <p:spPr>
          <a:xfrm>
            <a:off x="6382136" y="2708920"/>
            <a:ext cx="4940300" cy="1651000"/>
          </a:xfrm>
          <a:prstGeom prst="rect">
            <a:avLst/>
          </a:prstGeom>
        </p:spPr>
      </p:pic>
      <p:sp>
        <p:nvSpPr>
          <p:cNvPr id="9" name="Rectangle 2">
            <a:extLst>
              <a:ext uri="{FF2B5EF4-FFF2-40B4-BE49-F238E27FC236}">
                <a16:creationId xmlns:a16="http://schemas.microsoft.com/office/drawing/2014/main" id="{F4718F29-4B7D-C641-9904-C39D8D597093}"/>
              </a:ext>
            </a:extLst>
          </p:cNvPr>
          <p:cNvSpPr txBox="1">
            <a:spLocks noChangeArrowheads="1"/>
          </p:cNvSpPr>
          <p:nvPr/>
        </p:nvSpPr>
        <p:spPr bwMode="auto">
          <a:xfrm>
            <a:off x="792388" y="1199479"/>
            <a:ext cx="5303612" cy="44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lvl1pPr algn="l" rtl="0" eaLnBrk="0" fontAlgn="base" hangingPunct="0">
              <a:lnSpc>
                <a:spcPct val="90000"/>
              </a:lnSpc>
              <a:spcBef>
                <a:spcPct val="0"/>
              </a:spcBef>
              <a:spcAft>
                <a:spcPct val="0"/>
              </a:spcAft>
              <a:defRPr sz="32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a:lstStyle>
          <a:p>
            <a:pPr marL="285750" indent="-285750" defTabSz="914400" eaLnBrk="1" fontAlgn="auto" hangingPunct="1">
              <a:lnSpc>
                <a:spcPct val="150000"/>
              </a:lnSpc>
              <a:spcAft>
                <a:spcPts val="0"/>
              </a:spcAft>
              <a:buFont typeface="Arial" panose="020B0604020202020204" pitchFamily="34" charset="0"/>
              <a:buChar char="•"/>
              <a:defRPr/>
            </a:pPr>
            <a:r>
              <a:rPr lang="zh-CN" altLang="en-US" sz="2400" dirty="0">
                <a:cs typeface="+mn-ea"/>
                <a:sym typeface="+mn-lt"/>
              </a:rPr>
              <a:t>从应用软件出发：</a:t>
            </a:r>
            <a:r>
              <a:rPr lang="zh-CN" altLang="en-US" sz="2400" b="1" dirty="0">
                <a:cs typeface="+mn-ea"/>
                <a:sym typeface="+mn-lt"/>
              </a:rPr>
              <a:t>探到</a:t>
            </a:r>
            <a:r>
              <a:rPr lang="en-US" altLang="zh-CN" sz="2400" b="1" dirty="0">
                <a:cs typeface="+mn-ea"/>
                <a:sym typeface="+mn-lt"/>
              </a:rPr>
              <a:t>OS</a:t>
            </a: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400" dirty="0">
                <a:cs typeface="+mn-ea"/>
                <a:sym typeface="+mn-lt"/>
              </a:rPr>
              <a:t>集中在使用计算机的接口上</a:t>
            </a:r>
            <a:endParaRPr lang="en-US" altLang="zh-CN" sz="2400" dirty="0">
              <a:cs typeface="+mn-ea"/>
              <a:sym typeface="+mn-lt"/>
            </a:endParaRP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400" dirty="0">
                <a:cs typeface="+mn-ea"/>
                <a:sym typeface="+mn-lt"/>
              </a:rPr>
              <a:t>使用显示器：</a:t>
            </a:r>
            <a:r>
              <a:rPr lang="en-US" altLang="zh-CN" sz="2400" dirty="0">
                <a:cs typeface="+mn-ea"/>
                <a:sym typeface="+mn-lt"/>
              </a:rPr>
              <a:t>print</a:t>
            </a: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400" dirty="0">
                <a:cs typeface="+mn-ea"/>
                <a:sym typeface="+mn-lt"/>
              </a:rPr>
              <a:t>使用</a:t>
            </a:r>
            <a:r>
              <a:rPr lang="en-US" altLang="zh-CN" sz="2400" dirty="0">
                <a:cs typeface="+mn-ea"/>
                <a:sym typeface="+mn-lt"/>
              </a:rPr>
              <a:t>CPU</a:t>
            </a:r>
            <a:r>
              <a:rPr lang="zh-CN" altLang="en-US" sz="2400" dirty="0">
                <a:cs typeface="+mn-ea"/>
                <a:sym typeface="+mn-lt"/>
              </a:rPr>
              <a:t>：</a:t>
            </a:r>
            <a:r>
              <a:rPr lang="en-US" altLang="zh-CN" sz="2400" dirty="0">
                <a:cs typeface="+mn-ea"/>
                <a:sym typeface="+mn-lt"/>
              </a:rPr>
              <a:t>fork</a:t>
            </a: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400" dirty="0">
                <a:cs typeface="+mn-ea"/>
                <a:sym typeface="+mn-lt"/>
              </a:rPr>
              <a:t>使用文件：</a:t>
            </a:r>
            <a:r>
              <a:rPr lang="en-US" altLang="zh-CN" sz="2400" dirty="0">
                <a:cs typeface="+mn-ea"/>
                <a:sym typeface="+mn-lt"/>
              </a:rPr>
              <a:t>open</a:t>
            </a:r>
            <a:r>
              <a:rPr lang="zh-CN" altLang="en-US" sz="2400" dirty="0">
                <a:cs typeface="+mn-ea"/>
                <a:sym typeface="+mn-lt"/>
              </a:rPr>
              <a:t>、</a:t>
            </a:r>
            <a:r>
              <a:rPr lang="en-US" altLang="zh-CN" sz="2400" dirty="0">
                <a:cs typeface="+mn-ea"/>
                <a:sym typeface="+mn-lt"/>
              </a:rPr>
              <a:t>read</a:t>
            </a:r>
          </a:p>
          <a:p>
            <a:pPr marL="742950" lvl="1" indent="-285750" defTabSz="914400" eaLnBrk="1" fontAlgn="auto" hangingPunct="1">
              <a:lnSpc>
                <a:spcPct val="150000"/>
              </a:lnSpc>
              <a:spcAft>
                <a:spcPts val="0"/>
              </a:spcAft>
              <a:buFont typeface="Arial" panose="020B0604020202020204" pitchFamily="34" charset="0"/>
              <a:buChar char="•"/>
              <a:defRPr/>
            </a:pPr>
            <a:endParaRPr lang="en-US" altLang="zh-CN" sz="2400" dirty="0">
              <a:cs typeface="+mn-ea"/>
              <a:sym typeface="+mn-lt"/>
            </a:endParaRPr>
          </a:p>
          <a:p>
            <a:pPr marL="285750" indent="-285750" defTabSz="914400" eaLnBrk="1" fontAlgn="auto" hangingPunct="1">
              <a:lnSpc>
                <a:spcPct val="150000"/>
              </a:lnSpc>
              <a:spcAft>
                <a:spcPts val="0"/>
              </a:spcAft>
              <a:buFont typeface="Arial" panose="020B0604020202020204" pitchFamily="34" charset="0"/>
              <a:buChar char="•"/>
              <a:defRPr/>
            </a:pPr>
            <a:r>
              <a:rPr lang="zh-CN" altLang="en-US" sz="2400" dirty="0">
                <a:cs typeface="+mn-ea"/>
                <a:sym typeface="+mn-lt"/>
              </a:rPr>
              <a:t>从应用软件出发：</a:t>
            </a:r>
            <a:r>
              <a:rPr lang="zh-CN" altLang="en-US" sz="2400" b="1" dirty="0">
                <a:cs typeface="+mn-ea"/>
                <a:sym typeface="+mn-lt"/>
              </a:rPr>
              <a:t>进入</a:t>
            </a:r>
            <a:r>
              <a:rPr lang="en-US" altLang="zh-CN" sz="2400" b="1" dirty="0">
                <a:cs typeface="+mn-ea"/>
                <a:sym typeface="+mn-lt"/>
              </a:rPr>
              <a:t>OS</a:t>
            </a:r>
          </a:p>
          <a:p>
            <a:pPr marL="742950" lvl="1" indent="-285750" defTabSz="914400" eaLnBrk="1" fontAlgn="auto" hangingPunct="1">
              <a:lnSpc>
                <a:spcPct val="150000"/>
              </a:lnSpc>
              <a:spcAft>
                <a:spcPts val="0"/>
              </a:spcAft>
              <a:buFont typeface="Arial" panose="020B0604020202020204" pitchFamily="34" charset="0"/>
              <a:buChar char="•"/>
              <a:defRPr/>
            </a:pPr>
            <a:r>
              <a:rPr lang="zh-CN" altLang="en-US" sz="2400" dirty="0">
                <a:cs typeface="+mn-ea"/>
                <a:sym typeface="+mn-lt"/>
              </a:rPr>
              <a:t>一段文字如何写入磁盘</a:t>
            </a:r>
            <a:endParaRPr lang="en-US" altLang="zh-CN" sz="2400" dirty="0">
              <a:cs typeface="+mn-ea"/>
              <a:sym typeface="+mn-lt"/>
            </a:endParaRPr>
          </a:p>
        </p:txBody>
      </p:sp>
      <p:sp>
        <p:nvSpPr>
          <p:cNvPr id="6" name="右箭头 5">
            <a:extLst>
              <a:ext uri="{FF2B5EF4-FFF2-40B4-BE49-F238E27FC236}">
                <a16:creationId xmlns:a16="http://schemas.microsoft.com/office/drawing/2014/main" id="{29ACCE4F-A494-E648-844B-F628DFC5771C}"/>
              </a:ext>
            </a:extLst>
          </p:cNvPr>
          <p:cNvSpPr/>
          <p:nvPr/>
        </p:nvSpPr>
        <p:spPr>
          <a:xfrm rot="1713726">
            <a:off x="5191081" y="2828278"/>
            <a:ext cx="108012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0">
            <a:extLst>
              <a:ext uri="{FF2B5EF4-FFF2-40B4-BE49-F238E27FC236}">
                <a16:creationId xmlns:a16="http://schemas.microsoft.com/office/drawing/2014/main" id="{72EC271F-7F0C-FB4C-8D3B-BA0AE7E853ED}"/>
              </a:ext>
            </a:extLst>
          </p:cNvPr>
          <p:cNvSpPr/>
          <p:nvPr/>
        </p:nvSpPr>
        <p:spPr>
          <a:xfrm rot="19319133">
            <a:off x="5204657" y="3875259"/>
            <a:ext cx="1080120" cy="286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2FE3A5C6-CA7A-0048-BB55-420E3487188D}"/>
              </a:ext>
            </a:extLst>
          </p:cNvPr>
          <p:cNvSpPr>
            <a:spLocks noGrp="1"/>
          </p:cNvSpPr>
          <p:nvPr>
            <p:ph type="sldNum" sz="quarter" idx="11"/>
          </p:nvPr>
        </p:nvSpPr>
        <p:spPr/>
        <p:txBody>
          <a:bodyPr/>
          <a:lstStyle/>
          <a:p>
            <a:pPr>
              <a:defRPr/>
            </a:pPr>
            <a:fld id="{AD8A1803-9DE3-4EB3-BC11-0E54EC1517AB}" type="slidenum">
              <a:rPr lang="en-US" smtClean="0"/>
              <a:pPr>
                <a:defRPr/>
              </a:pPr>
              <a:t>9</a:t>
            </a:fld>
            <a:endParaRPr lang="en-US"/>
          </a:p>
        </p:txBody>
      </p:sp>
      <p:sp>
        <p:nvSpPr>
          <p:cNvPr id="10" name="文本框 9">
            <a:extLst>
              <a:ext uri="{FF2B5EF4-FFF2-40B4-BE49-F238E27FC236}">
                <a16:creationId xmlns:a16="http://schemas.microsoft.com/office/drawing/2014/main" id="{2D9F6009-0850-9F41-BF6A-24DFB008A3BF}"/>
              </a:ext>
            </a:extLst>
          </p:cNvPr>
          <p:cNvSpPr txBox="1"/>
          <p:nvPr/>
        </p:nvSpPr>
        <p:spPr>
          <a:xfrm>
            <a:off x="766763" y="188913"/>
            <a:ext cx="6192837"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1.1  </a:t>
            </a:r>
            <a:r>
              <a:rPr lang="zh-CN" altLang="en-US" sz="3200" b="1" dirty="0">
                <a:latin typeface="+mn-lt"/>
                <a:ea typeface="+mn-ea"/>
                <a:cs typeface="+mn-ea"/>
                <a:sym typeface="+mn-lt"/>
              </a:rPr>
              <a:t>操作系统的目标和作用</a:t>
            </a:r>
            <a:endParaRPr lang="zh-CN" altLang="en-US" sz="3200" dirty="0">
              <a:latin typeface="+mn-lt"/>
              <a:ea typeface="+mn-ea"/>
              <a:cs typeface="+mn-ea"/>
              <a:sym typeface="+mn-lt"/>
            </a:endParaRPr>
          </a:p>
        </p:txBody>
      </p:sp>
    </p:spTree>
    <p:extLst>
      <p:ext uri="{BB962C8B-B14F-4D97-AF65-F5344CB8AC3E}">
        <p14:creationId xmlns:p14="http://schemas.microsoft.com/office/powerpoint/2010/main" val="2331327933"/>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a:extLst>
              <a:ext uri="{FF2B5EF4-FFF2-40B4-BE49-F238E27FC236}">
                <a16:creationId xmlns:a16="http://schemas.microsoft.com/office/drawing/2014/main" id="{B5DB1178-6053-7041-BD1E-CB34DA8D70AA}"/>
              </a:ext>
            </a:extLst>
          </p:cNvPr>
          <p:cNvSpPr txBox="1">
            <a:spLocks noChangeArrowheads="1"/>
          </p:cNvSpPr>
          <p:nvPr/>
        </p:nvSpPr>
        <p:spPr bwMode="auto">
          <a:xfrm>
            <a:off x="777347" y="332316"/>
            <a:ext cx="31550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Hans" sz="3200" b="1" dirty="0">
                <a:latin typeface="Microsoft YaHei" panose="020B0503020204020204" pitchFamily="34" charset="-122"/>
                <a:ea typeface="Microsoft YaHei" panose="020B0503020204020204" pitchFamily="34" charset="-122"/>
              </a:rPr>
              <a:t>1.5</a:t>
            </a:r>
            <a:r>
              <a:rPr lang="zh-Hans" altLang="en-US" sz="3200" b="1" dirty="0">
                <a:latin typeface="Microsoft YaHei" panose="020B0503020204020204" pitchFamily="34" charset="-122"/>
                <a:ea typeface="Microsoft YaHei" panose="020B0503020204020204" pitchFamily="34" charset="-122"/>
              </a:rPr>
              <a:t> </a:t>
            </a:r>
            <a:r>
              <a:rPr lang="en-US" altLang="zh-Hans" sz="3200" b="1" dirty="0">
                <a:latin typeface="Microsoft YaHei" panose="020B0503020204020204" pitchFamily="34" charset="-122"/>
                <a:ea typeface="Microsoft YaHei" panose="020B0503020204020204" pitchFamily="34" charset="-122"/>
              </a:rPr>
              <a:t>OS</a:t>
            </a:r>
            <a:r>
              <a:rPr lang="zh-Hans" altLang="en-US" sz="3200" b="1" dirty="0">
                <a:latin typeface="Microsoft YaHei" panose="020B0503020204020204" pitchFamily="34" charset="-122"/>
                <a:ea typeface="Microsoft YaHei" panose="020B0503020204020204" pitchFamily="34" charset="-122"/>
              </a:rPr>
              <a:t>结构设计</a:t>
            </a:r>
            <a:endParaRPr lang="zh-CN" altLang="en-US" sz="3200" b="1" dirty="0">
              <a:latin typeface="Microsoft YaHei" panose="020B0503020204020204" pitchFamily="34" charset="-122"/>
              <a:ea typeface="Microsoft YaHei" panose="020B0503020204020204" pitchFamily="34" charset="-122"/>
            </a:endParaRPr>
          </a:p>
        </p:txBody>
      </p:sp>
      <p:sp>
        <p:nvSpPr>
          <p:cNvPr id="4" name="Text Box 5">
            <a:extLst>
              <a:ext uri="{FF2B5EF4-FFF2-40B4-BE49-F238E27FC236}">
                <a16:creationId xmlns:a16="http://schemas.microsoft.com/office/drawing/2014/main" id="{28A28A46-DFF3-1D49-830D-979FEAB586EB}"/>
              </a:ext>
            </a:extLst>
          </p:cNvPr>
          <p:cNvSpPr txBox="1">
            <a:spLocks noChangeArrowheads="1"/>
          </p:cNvSpPr>
          <p:nvPr/>
        </p:nvSpPr>
        <p:spPr bwMode="auto">
          <a:xfrm>
            <a:off x="777347" y="1192886"/>
            <a:ext cx="10469773" cy="336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en-US" altLang="zh-Hans" b="1" dirty="0">
                <a:latin typeface="Microsoft YaHei" panose="020B0503020204020204" pitchFamily="34" charset="-122"/>
                <a:ea typeface="Microsoft YaHei" panose="020B0503020204020204" pitchFamily="34" charset="-122"/>
              </a:rPr>
              <a:t>1.5.4</a:t>
            </a:r>
            <a:r>
              <a:rPr lang="zh-Hans" altLang="en-US" b="1" dirty="0">
                <a:latin typeface="Microsoft YaHei" panose="020B0503020204020204" pitchFamily="34" charset="-122"/>
                <a:ea typeface="Microsoft YaHei" panose="020B0503020204020204" pitchFamily="34" charset="-122"/>
              </a:rPr>
              <a:t> 微内核</a:t>
            </a:r>
            <a:r>
              <a:rPr lang="en-US" altLang="zh-Hans" b="1" dirty="0">
                <a:latin typeface="Microsoft YaHei" panose="020B0503020204020204" pitchFamily="34" charset="-122"/>
                <a:ea typeface="Microsoft YaHei" panose="020B0503020204020204" pitchFamily="34" charset="-122"/>
              </a:rPr>
              <a:t>OS</a:t>
            </a:r>
            <a:r>
              <a:rPr lang="zh-Hans" altLang="en-US" b="1" dirty="0">
                <a:latin typeface="Microsoft YaHei" panose="020B0503020204020204" pitchFamily="34" charset="-122"/>
                <a:ea typeface="Microsoft YaHei" panose="020B0503020204020204" pitchFamily="34" charset="-122"/>
              </a:rPr>
              <a:t>结构</a:t>
            </a:r>
            <a:endParaRPr lang="en-US" altLang="zh-Hans" dirty="0">
              <a:latin typeface="Microsoft YaHei" panose="020B0503020204020204" pitchFamily="34" charset="-122"/>
              <a:ea typeface="Microsoft YaHei" panose="020B0503020204020204" pitchFamily="34" charset="-122"/>
            </a:endParaRPr>
          </a:p>
          <a:p>
            <a:pPr algn="just">
              <a:lnSpc>
                <a:spcPct val="150000"/>
              </a:lnSpc>
            </a:pPr>
            <a:endParaRPr lang="en-US" altLang="zh-Hans" dirty="0">
              <a:latin typeface="Microsoft YaHei" panose="020B0503020204020204" pitchFamily="34" charset="-122"/>
              <a:ea typeface="Microsoft YaHei" panose="020B0503020204020204" pitchFamily="34" charset="-122"/>
            </a:endParaRPr>
          </a:p>
          <a:p>
            <a:pPr algn="just">
              <a:lnSpc>
                <a:spcPct val="150000"/>
              </a:lnSpc>
            </a:pPr>
            <a:endParaRPr lang="en-US" altLang="zh-Hans" dirty="0">
              <a:latin typeface="Microsoft YaHei" panose="020B0503020204020204" pitchFamily="34" charset="-122"/>
              <a:ea typeface="Microsoft YaHei" panose="020B0503020204020204" pitchFamily="34" charset="-122"/>
            </a:endParaRPr>
          </a:p>
          <a:p>
            <a:pPr algn="just">
              <a:lnSpc>
                <a:spcPct val="150000"/>
              </a:lnSpc>
            </a:pPr>
            <a:endParaRPr lang="en-US" altLang="zh-Hans" b="1" dirty="0">
              <a:latin typeface="Microsoft YaHei" panose="020B0503020204020204" pitchFamily="34" charset="-122"/>
              <a:ea typeface="Microsoft YaHei" panose="020B0503020204020204" pitchFamily="34" charset="-122"/>
            </a:endParaRPr>
          </a:p>
          <a:p>
            <a:pPr lvl="1" algn="just">
              <a:lnSpc>
                <a:spcPct val="150000"/>
              </a:lnSpc>
            </a:pPr>
            <a:endParaRPr lang="en-US" altLang="zh-Hans" dirty="0">
              <a:latin typeface="Microsoft YaHei" panose="020B0503020204020204" pitchFamily="34" charset="-122"/>
              <a:ea typeface="Microsoft YaHei" panose="020B0503020204020204" pitchFamily="34" charset="-122"/>
            </a:endParaRPr>
          </a:p>
          <a:p>
            <a:pPr lvl="1" algn="just">
              <a:lnSpc>
                <a:spcPct val="150000"/>
              </a:lnSpc>
            </a:pPr>
            <a:endParaRPr lang="en-US" altLang="zh-Hans" dirty="0">
              <a:latin typeface="Microsoft YaHei" panose="020B0503020204020204" pitchFamily="34" charset="-122"/>
              <a:ea typeface="Microsoft YaHei" panose="020B0503020204020204" pitchFamily="34" charset="-122"/>
            </a:endParaRPr>
          </a:p>
          <a:p>
            <a:pPr lvl="1" algn="just">
              <a:lnSpc>
                <a:spcPct val="150000"/>
              </a:lnSpc>
            </a:pPr>
            <a:endParaRPr lang="en-US" altLang="zh-Hans" dirty="0">
              <a:latin typeface="Microsoft YaHei" panose="020B0503020204020204" pitchFamily="34" charset="-122"/>
              <a:ea typeface="Microsoft YaHei" panose="020B0503020204020204" pitchFamily="34" charset="-122"/>
            </a:endParaRPr>
          </a:p>
          <a:p>
            <a:pPr lvl="1" algn="just">
              <a:lnSpc>
                <a:spcPct val="150000"/>
              </a:lnSpc>
            </a:pPr>
            <a:endParaRPr lang="en-US" altLang="zh-Hans"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76ADCE06-4637-0D4E-A768-3E3D0996B97F}"/>
              </a:ext>
            </a:extLst>
          </p:cNvPr>
          <p:cNvPicPr>
            <a:picLocks noChangeAspect="1"/>
          </p:cNvPicPr>
          <p:nvPr/>
        </p:nvPicPr>
        <p:blipFill>
          <a:blip r:embed="rId2"/>
          <a:stretch>
            <a:fillRect/>
          </a:stretch>
        </p:blipFill>
        <p:spPr>
          <a:xfrm>
            <a:off x="0" y="2159805"/>
            <a:ext cx="12192000" cy="3894225"/>
          </a:xfrm>
          <a:prstGeom prst="rect">
            <a:avLst/>
          </a:prstGeom>
        </p:spPr>
      </p:pic>
      <p:sp>
        <p:nvSpPr>
          <p:cNvPr id="6" name="灯片编号占位符 5">
            <a:extLst>
              <a:ext uri="{FF2B5EF4-FFF2-40B4-BE49-F238E27FC236}">
                <a16:creationId xmlns:a16="http://schemas.microsoft.com/office/drawing/2014/main" id="{5926C539-D7C0-CA48-B10F-A215F375870E}"/>
              </a:ext>
            </a:extLst>
          </p:cNvPr>
          <p:cNvSpPr>
            <a:spLocks noGrp="1"/>
          </p:cNvSpPr>
          <p:nvPr>
            <p:ph type="sldNum" sz="quarter" idx="11"/>
          </p:nvPr>
        </p:nvSpPr>
        <p:spPr/>
        <p:txBody>
          <a:bodyPr/>
          <a:lstStyle/>
          <a:p>
            <a:pPr>
              <a:defRPr/>
            </a:pPr>
            <a:fld id="{89F98887-CF8B-4F3E-A722-FD859037374E}" type="slidenum">
              <a:rPr lang="en-US" smtClean="0"/>
              <a:pPr>
                <a:defRPr/>
              </a:pPr>
              <a:t>90</a:t>
            </a:fld>
            <a:endParaRPr lang="en-US"/>
          </a:p>
        </p:txBody>
      </p:sp>
    </p:spTree>
    <p:extLst>
      <p:ext uri="{BB962C8B-B14F-4D97-AF65-F5344CB8AC3E}">
        <p14:creationId xmlns:p14="http://schemas.microsoft.com/office/powerpoint/2010/main" val="37265153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a:extLst>
              <a:ext uri="{FF2B5EF4-FFF2-40B4-BE49-F238E27FC236}">
                <a16:creationId xmlns:a16="http://schemas.microsoft.com/office/drawing/2014/main" id="{B4678043-41F0-48F3-A0D3-2325EE290E6C}"/>
              </a:ext>
            </a:extLst>
          </p:cNvPr>
          <p:cNvSpPr>
            <a:spLocks noGrp="1" noChangeArrowheads="1"/>
          </p:cNvSpPr>
          <p:nvPr>
            <p:ph type="title"/>
          </p:nvPr>
        </p:nvSpPr>
        <p:spPr>
          <a:xfrm>
            <a:off x="911424" y="1329803"/>
            <a:ext cx="9359900" cy="4198393"/>
          </a:xfrm>
        </p:spPr>
        <p:txBody>
          <a:bodyPr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1.5.4</a:t>
            </a:r>
            <a:r>
              <a:rPr lang="zh-CN" altLang="en-US" sz="1800" b="1" dirty="0">
                <a:latin typeface="+mn-lt"/>
                <a:ea typeface="+mn-ea"/>
                <a:cs typeface="+mn-ea"/>
                <a:sym typeface="+mn-lt"/>
              </a:rPr>
              <a:t>　微内核</a:t>
            </a:r>
            <a:r>
              <a:rPr lang="en-US" altLang="zh-CN" sz="1800" b="1" dirty="0">
                <a:latin typeface="+mn-lt"/>
                <a:ea typeface="+mn-ea"/>
                <a:cs typeface="+mn-ea"/>
                <a:sym typeface="+mn-lt"/>
              </a:rPr>
              <a:t>OS</a:t>
            </a:r>
            <a:r>
              <a:rPr lang="zh-CN" altLang="en-US" sz="1800" b="1" dirty="0">
                <a:latin typeface="+mn-lt"/>
                <a:ea typeface="+mn-ea"/>
                <a:cs typeface="+mn-ea"/>
                <a:sym typeface="+mn-lt"/>
              </a:rPr>
              <a:t>结构</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微内核操作系统的基本概念</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1) </a:t>
            </a:r>
            <a:r>
              <a:rPr lang="zh-CN" altLang="en-US" sz="1800" dirty="0">
                <a:latin typeface="+mn-lt"/>
                <a:ea typeface="+mn-ea"/>
                <a:cs typeface="+mn-ea"/>
                <a:sym typeface="+mn-lt"/>
              </a:rPr>
              <a:t>足够小的内核</a:t>
            </a:r>
            <a:br>
              <a:rPr lang="zh-CN" altLang="en-US" sz="1800" dirty="0">
                <a:latin typeface="+mn-lt"/>
                <a:ea typeface="+mn-ea"/>
                <a:cs typeface="+mn-ea"/>
                <a:sym typeface="+mn-lt"/>
              </a:rPr>
            </a:br>
            <a:r>
              <a:rPr lang="zh-CN" altLang="en-US" sz="1800" dirty="0">
                <a:latin typeface="+mn-lt"/>
                <a:ea typeface="+mn-ea"/>
                <a:cs typeface="+mn-ea"/>
                <a:sym typeface="+mn-lt"/>
              </a:rPr>
              <a:t>　　在微内核操作系统中，内核是指精心设计的、能实现现代</a:t>
            </a:r>
            <a:r>
              <a:rPr lang="en-US" altLang="zh-CN" sz="1800" dirty="0">
                <a:latin typeface="+mn-lt"/>
                <a:ea typeface="+mn-ea"/>
                <a:cs typeface="+mn-ea"/>
                <a:sym typeface="+mn-lt"/>
              </a:rPr>
              <a:t>OS</a:t>
            </a:r>
            <a:r>
              <a:rPr lang="zh-CN" altLang="en-US" sz="1800" dirty="0">
                <a:latin typeface="+mn-lt"/>
                <a:ea typeface="+mn-ea"/>
                <a:cs typeface="+mn-ea"/>
                <a:sym typeface="+mn-lt"/>
              </a:rPr>
              <a:t>最基本核心功能的小型内核，微内核并非是一个完整的</a:t>
            </a:r>
            <a:r>
              <a:rPr lang="en-US" altLang="zh-CN" sz="1800" dirty="0">
                <a:latin typeface="+mn-lt"/>
                <a:ea typeface="+mn-ea"/>
                <a:cs typeface="+mn-ea"/>
                <a:sym typeface="+mn-lt"/>
              </a:rPr>
              <a:t>OS</a:t>
            </a:r>
            <a:r>
              <a:rPr lang="zh-CN" altLang="en-US" sz="1800" dirty="0">
                <a:latin typeface="+mn-lt"/>
                <a:ea typeface="+mn-ea"/>
                <a:cs typeface="+mn-ea"/>
                <a:sym typeface="+mn-lt"/>
              </a:rPr>
              <a:t>，而只是将操作系统中</a:t>
            </a:r>
            <a:r>
              <a:rPr lang="zh-CN" altLang="en-US" sz="1800" b="1" dirty="0">
                <a:solidFill>
                  <a:srgbClr val="FF0000"/>
                </a:solidFill>
                <a:latin typeface="+mn-lt"/>
                <a:ea typeface="+mn-ea"/>
                <a:cs typeface="+mn-ea"/>
                <a:sym typeface="+mn-lt"/>
              </a:rPr>
              <a:t>最基本的部分</a:t>
            </a:r>
            <a:r>
              <a:rPr lang="zh-CN" altLang="en-US" sz="1800" dirty="0">
                <a:latin typeface="+mn-lt"/>
                <a:ea typeface="+mn-ea"/>
                <a:cs typeface="+mn-ea"/>
                <a:sym typeface="+mn-lt"/>
              </a:rPr>
              <a:t>放入微内核，通常包含有：</a:t>
            </a:r>
            <a:br>
              <a:rPr lang="en-US" altLang="zh-CN" sz="1800" dirty="0">
                <a:latin typeface="+mn-lt"/>
                <a:ea typeface="+mn-ea"/>
                <a:cs typeface="+mn-ea"/>
                <a:sym typeface="+mn-lt"/>
              </a:rPr>
            </a:br>
            <a:r>
              <a:rPr lang="zh-CN" altLang="en-US" sz="1800" dirty="0">
                <a:latin typeface="+mn-lt"/>
                <a:ea typeface="+mn-ea"/>
                <a:cs typeface="+mn-ea"/>
                <a:sym typeface="+mn-lt"/>
              </a:rPr>
              <a:t>      ① 与硬件处理紧密相关的部分；</a:t>
            </a:r>
            <a:br>
              <a:rPr lang="en-US" altLang="zh-CN" sz="1800" dirty="0">
                <a:latin typeface="+mn-lt"/>
                <a:ea typeface="+mn-ea"/>
                <a:cs typeface="+mn-ea"/>
                <a:sym typeface="+mn-lt"/>
              </a:rPr>
            </a:br>
            <a:r>
              <a:rPr lang="zh-CN" altLang="en-US" sz="1800" dirty="0">
                <a:latin typeface="+mn-lt"/>
                <a:ea typeface="+mn-ea"/>
                <a:cs typeface="+mn-ea"/>
                <a:sym typeface="+mn-lt"/>
              </a:rPr>
              <a:t>      ② 一些较基本的功能； </a:t>
            </a:r>
            <a:br>
              <a:rPr lang="en-US" altLang="zh-CN" sz="1800" dirty="0">
                <a:latin typeface="+mn-lt"/>
                <a:ea typeface="+mn-ea"/>
                <a:cs typeface="+mn-ea"/>
                <a:sym typeface="+mn-lt"/>
              </a:rPr>
            </a:br>
            <a:r>
              <a:rPr lang="zh-CN" altLang="en-US" sz="1800" dirty="0">
                <a:latin typeface="+mn-lt"/>
                <a:ea typeface="+mn-ea"/>
                <a:cs typeface="+mn-ea"/>
                <a:sym typeface="+mn-lt"/>
              </a:rPr>
              <a:t>      ③ 客户和服务器之间的通信。这些</a:t>
            </a:r>
            <a:r>
              <a:rPr lang="en-US" altLang="zh-CN" sz="1800" dirty="0">
                <a:latin typeface="+mn-lt"/>
                <a:ea typeface="+mn-ea"/>
                <a:cs typeface="+mn-ea"/>
                <a:sym typeface="+mn-lt"/>
              </a:rPr>
              <a:t>OS</a:t>
            </a:r>
            <a:r>
              <a:rPr lang="zh-CN" altLang="en-US" sz="1800" dirty="0">
                <a:latin typeface="+mn-lt"/>
                <a:ea typeface="+mn-ea"/>
                <a:cs typeface="+mn-ea"/>
                <a:sym typeface="+mn-lt"/>
              </a:rPr>
              <a:t>最基本的部分只是为构建通用</a:t>
            </a:r>
            <a:r>
              <a:rPr lang="en-US" altLang="zh-CN" sz="1800" dirty="0">
                <a:latin typeface="+mn-lt"/>
                <a:ea typeface="+mn-ea"/>
                <a:cs typeface="+mn-ea"/>
                <a:sym typeface="+mn-lt"/>
              </a:rPr>
              <a:t>OS</a:t>
            </a:r>
            <a:r>
              <a:rPr lang="zh-CN" altLang="en-US" sz="1800" dirty="0">
                <a:latin typeface="+mn-lt"/>
                <a:ea typeface="+mn-ea"/>
                <a:cs typeface="+mn-ea"/>
                <a:sym typeface="+mn-lt"/>
              </a:rPr>
              <a:t>提供一个重要基础，这样就可以确保把操作系统内核做得很小。</a:t>
            </a:r>
          </a:p>
        </p:txBody>
      </p:sp>
      <p:sp>
        <p:nvSpPr>
          <p:cNvPr id="4" name="文本框 3">
            <a:extLst>
              <a:ext uri="{FF2B5EF4-FFF2-40B4-BE49-F238E27FC236}">
                <a16:creationId xmlns:a16="http://schemas.microsoft.com/office/drawing/2014/main" id="{46B4DABB-D5D1-44D3-8595-DD0668E1029E}"/>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59FE2EAA-44E4-0044-B357-1B3C0D6DF7FD}"/>
              </a:ext>
            </a:extLst>
          </p:cNvPr>
          <p:cNvSpPr>
            <a:spLocks noGrp="1"/>
          </p:cNvSpPr>
          <p:nvPr>
            <p:ph type="sldNum" sz="quarter" idx="11"/>
          </p:nvPr>
        </p:nvSpPr>
        <p:spPr/>
        <p:txBody>
          <a:bodyPr/>
          <a:lstStyle/>
          <a:p>
            <a:pPr>
              <a:defRPr/>
            </a:pPr>
            <a:fld id="{AD8A1803-9DE3-4EB3-BC11-0E54EC1517AB}" type="slidenum">
              <a:rPr lang="en-US" smtClean="0"/>
              <a:pPr>
                <a:defRPr/>
              </a:pPr>
              <a:t>91</a:t>
            </a:fld>
            <a:endParaRPr lang="en-US"/>
          </a:p>
        </p:txBody>
      </p:sp>
      <p:pic>
        <p:nvPicPr>
          <p:cNvPr id="2" name="图片 1">
            <a:extLst>
              <a:ext uri="{FF2B5EF4-FFF2-40B4-BE49-F238E27FC236}">
                <a16:creationId xmlns:a16="http://schemas.microsoft.com/office/drawing/2014/main" id="{E5168CA1-0202-6946-B60F-F7B1BBD7FC72}"/>
              </a:ext>
            </a:extLst>
          </p:cNvPr>
          <p:cNvPicPr>
            <a:picLocks noChangeAspect="1"/>
          </p:cNvPicPr>
          <p:nvPr/>
        </p:nvPicPr>
        <p:blipFill>
          <a:blip r:embed="rId2"/>
          <a:stretch>
            <a:fillRect/>
          </a:stretch>
        </p:blipFill>
        <p:spPr>
          <a:xfrm>
            <a:off x="6376888" y="188913"/>
            <a:ext cx="5815112" cy="2248744"/>
          </a:xfrm>
          <a:prstGeom prst="rect">
            <a:avLst/>
          </a:prstGeom>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a:extLst>
              <a:ext uri="{FF2B5EF4-FFF2-40B4-BE49-F238E27FC236}">
                <a16:creationId xmlns:a16="http://schemas.microsoft.com/office/drawing/2014/main" id="{151F301E-BD25-4989-822D-0F7D52F42A1B}"/>
              </a:ext>
            </a:extLst>
          </p:cNvPr>
          <p:cNvSpPr>
            <a:spLocks noGrp="1" noChangeArrowheads="1"/>
          </p:cNvSpPr>
          <p:nvPr>
            <p:ph type="title"/>
          </p:nvPr>
        </p:nvSpPr>
        <p:spPr>
          <a:xfrm>
            <a:off x="839788" y="1476434"/>
            <a:ext cx="9504684" cy="3782895"/>
          </a:xfrm>
        </p:spPr>
        <p:txBody>
          <a:bodyPr wrap="square" rtlCol="0">
            <a:spAutoFit/>
          </a:bodyPr>
          <a:lstStyle/>
          <a:p>
            <a:pPr eaLnBrk="1" fontAlgn="auto" hangingPunct="1">
              <a:lnSpc>
                <a:spcPct val="150000"/>
              </a:lnSpc>
              <a:spcAft>
                <a:spcPts val="0"/>
              </a:spcAft>
              <a:defRPr/>
            </a:pPr>
            <a:r>
              <a:rPr lang="en-US" altLang="zh-CN" sz="1800" b="1" dirty="0">
                <a:latin typeface="+mn-lt"/>
                <a:ea typeface="+mn-ea"/>
                <a:cs typeface="+mn-ea"/>
                <a:sym typeface="+mn-lt"/>
              </a:rPr>
              <a:t>1.5.4</a:t>
            </a:r>
            <a:r>
              <a:rPr lang="zh-CN" altLang="en-US" sz="1800" b="1" dirty="0">
                <a:latin typeface="+mn-lt"/>
                <a:ea typeface="+mn-ea"/>
                <a:cs typeface="+mn-ea"/>
                <a:sym typeface="+mn-lt"/>
              </a:rPr>
              <a:t>　微内核</a:t>
            </a:r>
            <a:r>
              <a:rPr lang="en-US" altLang="zh-CN" sz="1800" b="1" dirty="0">
                <a:latin typeface="+mn-lt"/>
                <a:ea typeface="+mn-ea"/>
                <a:cs typeface="+mn-ea"/>
                <a:sym typeface="+mn-lt"/>
              </a:rPr>
              <a:t>OS</a:t>
            </a:r>
            <a:r>
              <a:rPr lang="zh-CN" altLang="en-US" sz="1800" b="1" dirty="0">
                <a:latin typeface="+mn-lt"/>
                <a:ea typeface="+mn-ea"/>
                <a:cs typeface="+mn-ea"/>
                <a:sym typeface="+mn-lt"/>
              </a:rPr>
              <a:t>结构</a:t>
            </a:r>
            <a:br>
              <a:rPr lang="zh-CN" altLang="en-US" sz="1800" dirty="0">
                <a:latin typeface="+mn-lt"/>
                <a:ea typeface="+mn-ea"/>
                <a:cs typeface="+mn-ea"/>
                <a:sym typeface="+mn-lt"/>
              </a:rPr>
            </a:br>
            <a:r>
              <a:rPr lang="zh-CN" altLang="en-US" sz="1800" dirty="0">
                <a:latin typeface="+mn-lt"/>
                <a:ea typeface="+mn-ea"/>
                <a:cs typeface="+mn-ea"/>
                <a:sym typeface="+mn-lt"/>
              </a:rPr>
              <a:t>　　</a:t>
            </a:r>
            <a:r>
              <a:rPr lang="en-US" altLang="zh-CN" sz="1800" b="1" dirty="0">
                <a:latin typeface="+mn-lt"/>
                <a:ea typeface="+mn-ea"/>
                <a:cs typeface="+mn-ea"/>
                <a:sym typeface="+mn-lt"/>
              </a:rPr>
              <a:t>1. </a:t>
            </a:r>
            <a:r>
              <a:rPr lang="zh-CN" altLang="en-US" sz="1800" b="1" dirty="0">
                <a:latin typeface="+mn-lt"/>
                <a:ea typeface="+mn-ea"/>
                <a:cs typeface="+mn-ea"/>
                <a:sym typeface="+mn-lt"/>
              </a:rPr>
              <a:t>微内核操作系统的基本概念</a:t>
            </a:r>
            <a:br>
              <a:rPr lang="en-US" altLang="zh-CN" sz="1800" dirty="0">
                <a:latin typeface="+mn-lt"/>
                <a:ea typeface="+mn-ea"/>
                <a:cs typeface="+mn-ea"/>
                <a:sym typeface="+mn-lt"/>
              </a:rPr>
            </a:br>
            <a:r>
              <a:rPr lang="zh-CN" altLang="en-US" sz="1800" dirty="0">
                <a:latin typeface="+mn-lt"/>
                <a:ea typeface="+mn-ea"/>
                <a:cs typeface="+mn-ea"/>
                <a:sym typeface="+mn-lt"/>
              </a:rPr>
              <a:t>　　</a:t>
            </a:r>
            <a:r>
              <a:rPr lang="en-US" altLang="zh-CN" sz="1800" dirty="0">
                <a:latin typeface="+mn-lt"/>
                <a:ea typeface="+mn-ea"/>
                <a:cs typeface="+mn-ea"/>
                <a:sym typeface="+mn-lt"/>
              </a:rPr>
              <a:t>2) </a:t>
            </a:r>
            <a:r>
              <a:rPr lang="zh-CN" altLang="en-US" sz="1800" dirty="0">
                <a:latin typeface="+mn-lt"/>
                <a:ea typeface="+mn-ea"/>
                <a:cs typeface="+mn-ea"/>
                <a:sym typeface="+mn-lt"/>
              </a:rPr>
              <a:t>基于客户</a:t>
            </a:r>
            <a:r>
              <a:rPr lang="en-US" altLang="zh-CN" sz="1800" dirty="0">
                <a:latin typeface="+mn-lt"/>
                <a:ea typeface="+mn-ea"/>
                <a:cs typeface="+mn-ea"/>
                <a:sym typeface="+mn-lt"/>
              </a:rPr>
              <a:t>/</a:t>
            </a:r>
            <a:r>
              <a:rPr lang="zh-CN" altLang="en-US" sz="1800" dirty="0">
                <a:latin typeface="+mn-lt"/>
                <a:ea typeface="+mn-ea"/>
                <a:cs typeface="+mn-ea"/>
                <a:sym typeface="+mn-lt"/>
              </a:rPr>
              <a:t>服务器模式</a:t>
            </a:r>
            <a:br>
              <a:rPr lang="zh-CN" altLang="en-US" sz="1800" dirty="0">
                <a:latin typeface="+mn-lt"/>
                <a:ea typeface="+mn-ea"/>
                <a:cs typeface="+mn-ea"/>
                <a:sym typeface="+mn-lt"/>
              </a:rPr>
            </a:br>
            <a:r>
              <a:rPr lang="zh-CN" altLang="en-US" sz="1800" dirty="0">
                <a:latin typeface="+mn-lt"/>
                <a:ea typeface="+mn-ea"/>
                <a:cs typeface="+mn-ea"/>
                <a:sym typeface="+mn-lt"/>
              </a:rPr>
              <a:t>　　由于客户</a:t>
            </a:r>
            <a:r>
              <a:rPr lang="en-US" altLang="zh-CN" sz="1800" dirty="0">
                <a:latin typeface="+mn-lt"/>
                <a:ea typeface="+mn-ea"/>
                <a:cs typeface="+mn-ea"/>
                <a:sym typeface="+mn-lt"/>
              </a:rPr>
              <a:t>/</a:t>
            </a:r>
            <a:r>
              <a:rPr lang="zh-CN" altLang="en-US" sz="1800" dirty="0">
                <a:latin typeface="+mn-lt"/>
                <a:ea typeface="+mn-ea"/>
                <a:cs typeface="+mn-ea"/>
                <a:sym typeface="+mn-lt"/>
              </a:rPr>
              <a:t>服务器模式具有非常多的优点，故在单机微内核操作系统中几乎无一例外地都采用客户</a:t>
            </a:r>
            <a:r>
              <a:rPr lang="en-US" altLang="zh-CN" sz="1800" dirty="0">
                <a:latin typeface="+mn-lt"/>
                <a:ea typeface="+mn-ea"/>
                <a:cs typeface="+mn-ea"/>
                <a:sym typeface="+mn-lt"/>
              </a:rPr>
              <a:t>/</a:t>
            </a:r>
            <a:r>
              <a:rPr lang="zh-CN" altLang="en-US" sz="1800" dirty="0">
                <a:latin typeface="+mn-lt"/>
                <a:ea typeface="+mn-ea"/>
                <a:cs typeface="+mn-ea"/>
                <a:sym typeface="+mn-lt"/>
              </a:rPr>
              <a:t>服务器模式，将操作系统中</a:t>
            </a:r>
            <a:r>
              <a:rPr lang="zh-CN" altLang="en-US" sz="1800" b="1" dirty="0">
                <a:solidFill>
                  <a:srgbClr val="FF0000"/>
                </a:solidFill>
                <a:latin typeface="+mn-lt"/>
                <a:ea typeface="+mn-ea"/>
                <a:cs typeface="+mn-ea"/>
                <a:sym typeface="+mn-lt"/>
              </a:rPr>
              <a:t>最基本的部分</a:t>
            </a:r>
            <a:r>
              <a:rPr lang="zh-CN" altLang="en-US" sz="1800" dirty="0">
                <a:latin typeface="+mn-lt"/>
                <a:ea typeface="+mn-ea"/>
                <a:cs typeface="+mn-ea"/>
                <a:sym typeface="+mn-lt"/>
              </a:rPr>
              <a:t>放入内核中，而把操作系统的绝大部分功能都放在微内核外面的一组服务器</a:t>
            </a:r>
            <a:r>
              <a:rPr lang="en-US" altLang="zh-CN" sz="1800" dirty="0">
                <a:latin typeface="+mn-lt"/>
                <a:ea typeface="+mn-ea"/>
                <a:cs typeface="+mn-ea"/>
                <a:sym typeface="+mn-lt"/>
              </a:rPr>
              <a:t>(</a:t>
            </a:r>
            <a:r>
              <a:rPr lang="zh-CN" altLang="en-US" sz="1800" dirty="0">
                <a:latin typeface="+mn-lt"/>
                <a:ea typeface="+mn-ea"/>
                <a:cs typeface="+mn-ea"/>
                <a:sym typeface="+mn-lt"/>
              </a:rPr>
              <a:t>进程</a:t>
            </a:r>
            <a:r>
              <a:rPr lang="en-US" altLang="zh-CN" sz="1800" dirty="0">
                <a:latin typeface="+mn-lt"/>
                <a:ea typeface="+mn-ea"/>
                <a:cs typeface="+mn-ea"/>
                <a:sym typeface="+mn-lt"/>
              </a:rPr>
              <a:t>)</a:t>
            </a:r>
            <a:r>
              <a:rPr lang="zh-CN" altLang="en-US" sz="1800" dirty="0">
                <a:latin typeface="+mn-lt"/>
                <a:ea typeface="+mn-ea"/>
                <a:cs typeface="+mn-ea"/>
                <a:sym typeface="+mn-lt"/>
              </a:rPr>
              <a:t>中实现，如用于提供对</a:t>
            </a:r>
            <a:r>
              <a:rPr lang="zh-CN" altLang="en-US" sz="1800" b="1" dirty="0">
                <a:solidFill>
                  <a:srgbClr val="FF0000"/>
                </a:solidFill>
                <a:latin typeface="+mn-lt"/>
                <a:ea typeface="+mn-ea"/>
                <a:cs typeface="+mn-ea"/>
                <a:sym typeface="+mn-lt"/>
              </a:rPr>
              <a:t>进程</a:t>
            </a:r>
            <a:r>
              <a:rPr lang="en-US" altLang="zh-CN" sz="1800" b="1" dirty="0">
                <a:solidFill>
                  <a:srgbClr val="FF0000"/>
                </a:solidFill>
                <a:latin typeface="+mn-lt"/>
                <a:ea typeface="+mn-ea"/>
                <a:cs typeface="+mn-ea"/>
                <a:sym typeface="+mn-lt"/>
              </a:rPr>
              <a:t>(</a:t>
            </a:r>
            <a:r>
              <a:rPr lang="zh-CN" altLang="en-US" sz="1800" b="1" dirty="0">
                <a:solidFill>
                  <a:srgbClr val="FF0000"/>
                </a:solidFill>
                <a:latin typeface="+mn-lt"/>
                <a:ea typeface="+mn-ea"/>
                <a:cs typeface="+mn-ea"/>
                <a:sym typeface="+mn-lt"/>
              </a:rPr>
              <a:t>线程</a:t>
            </a:r>
            <a:r>
              <a:rPr lang="en-US" altLang="zh-CN" sz="1800" b="1" dirty="0">
                <a:solidFill>
                  <a:srgbClr val="FF0000"/>
                </a:solidFill>
                <a:latin typeface="+mn-lt"/>
                <a:ea typeface="+mn-ea"/>
                <a:cs typeface="+mn-ea"/>
                <a:sym typeface="+mn-lt"/>
              </a:rPr>
              <a:t>)</a:t>
            </a:r>
            <a:r>
              <a:rPr lang="zh-CN" altLang="en-US" sz="1800" b="1" dirty="0">
                <a:solidFill>
                  <a:srgbClr val="FF0000"/>
                </a:solidFill>
                <a:latin typeface="+mn-lt"/>
                <a:ea typeface="+mn-ea"/>
                <a:cs typeface="+mn-ea"/>
                <a:sym typeface="+mn-lt"/>
              </a:rPr>
              <a:t>进行管理的进程</a:t>
            </a:r>
            <a:r>
              <a:rPr lang="en-US" altLang="zh-CN" sz="1800" b="1" dirty="0">
                <a:solidFill>
                  <a:srgbClr val="FF0000"/>
                </a:solidFill>
                <a:latin typeface="+mn-lt"/>
                <a:ea typeface="+mn-ea"/>
                <a:cs typeface="+mn-ea"/>
                <a:sym typeface="+mn-lt"/>
              </a:rPr>
              <a:t>(</a:t>
            </a:r>
            <a:r>
              <a:rPr lang="zh-CN" altLang="en-US" sz="1800" b="1" dirty="0">
                <a:solidFill>
                  <a:srgbClr val="FF0000"/>
                </a:solidFill>
                <a:latin typeface="+mn-lt"/>
                <a:ea typeface="+mn-ea"/>
                <a:cs typeface="+mn-ea"/>
                <a:sym typeface="+mn-lt"/>
              </a:rPr>
              <a:t>线程</a:t>
            </a:r>
            <a:r>
              <a:rPr lang="en-US" altLang="zh-CN" sz="1800" b="1" dirty="0">
                <a:solidFill>
                  <a:srgbClr val="FF0000"/>
                </a:solidFill>
                <a:latin typeface="+mn-lt"/>
                <a:ea typeface="+mn-ea"/>
                <a:cs typeface="+mn-ea"/>
                <a:sym typeface="+mn-lt"/>
              </a:rPr>
              <a:t>)</a:t>
            </a:r>
            <a:r>
              <a:rPr lang="zh-CN" altLang="en-US" sz="1800" b="1" dirty="0">
                <a:solidFill>
                  <a:srgbClr val="FF0000"/>
                </a:solidFill>
                <a:latin typeface="+mn-lt"/>
                <a:ea typeface="+mn-ea"/>
                <a:cs typeface="+mn-ea"/>
                <a:sym typeface="+mn-lt"/>
              </a:rPr>
              <a:t>服务器</a:t>
            </a:r>
            <a:r>
              <a:rPr lang="zh-CN" altLang="en-US" sz="1800" dirty="0">
                <a:solidFill>
                  <a:srgbClr val="FF0000"/>
                </a:solidFill>
                <a:latin typeface="+mn-lt"/>
                <a:ea typeface="+mn-ea"/>
                <a:cs typeface="+mn-ea"/>
                <a:sym typeface="+mn-lt"/>
              </a:rPr>
              <a:t>、</a:t>
            </a:r>
            <a:r>
              <a:rPr lang="zh-CN" altLang="en-US" sz="1800" dirty="0">
                <a:latin typeface="+mn-lt"/>
                <a:ea typeface="+mn-ea"/>
                <a:cs typeface="+mn-ea"/>
                <a:sym typeface="+mn-lt"/>
              </a:rPr>
              <a:t>提供</a:t>
            </a:r>
            <a:r>
              <a:rPr lang="zh-CN" altLang="en-US" sz="1800" b="1" dirty="0">
                <a:solidFill>
                  <a:srgbClr val="FF0000"/>
                </a:solidFill>
                <a:latin typeface="+mn-lt"/>
                <a:ea typeface="+mn-ea"/>
                <a:cs typeface="+mn-ea"/>
                <a:sym typeface="+mn-lt"/>
              </a:rPr>
              <a:t>虚拟存储器管理功能的虚拟存储器服务器</a:t>
            </a:r>
            <a:r>
              <a:rPr lang="zh-CN" altLang="en-US" sz="1800" dirty="0">
                <a:latin typeface="+mn-lt"/>
                <a:ea typeface="+mn-ea"/>
                <a:cs typeface="+mn-ea"/>
                <a:sym typeface="+mn-lt"/>
              </a:rPr>
              <a:t>、提供</a:t>
            </a:r>
            <a:r>
              <a:rPr lang="en-US" altLang="zh-CN" sz="1800" b="1" dirty="0">
                <a:solidFill>
                  <a:srgbClr val="FF0000"/>
                </a:solidFill>
                <a:latin typeface="+mn-lt"/>
                <a:ea typeface="+mn-ea"/>
                <a:cs typeface="+mn-ea"/>
                <a:sym typeface="+mn-lt"/>
              </a:rPr>
              <a:t>I/O</a:t>
            </a:r>
            <a:r>
              <a:rPr lang="zh-CN" altLang="en-US" sz="1800" b="1" dirty="0">
                <a:solidFill>
                  <a:srgbClr val="FF0000"/>
                </a:solidFill>
                <a:latin typeface="+mn-lt"/>
                <a:ea typeface="+mn-ea"/>
                <a:cs typeface="+mn-ea"/>
                <a:sym typeface="+mn-lt"/>
              </a:rPr>
              <a:t>设备管理的</a:t>
            </a:r>
            <a:r>
              <a:rPr lang="en-US" altLang="zh-CN" sz="1800" b="1" dirty="0">
                <a:solidFill>
                  <a:srgbClr val="FF0000"/>
                </a:solidFill>
                <a:latin typeface="+mn-lt"/>
                <a:ea typeface="+mn-ea"/>
                <a:cs typeface="+mn-ea"/>
                <a:sym typeface="+mn-lt"/>
              </a:rPr>
              <a:t>I/O</a:t>
            </a:r>
            <a:r>
              <a:rPr lang="zh-CN" altLang="en-US" sz="1800" b="1" dirty="0">
                <a:solidFill>
                  <a:srgbClr val="FF0000"/>
                </a:solidFill>
                <a:latin typeface="+mn-lt"/>
                <a:ea typeface="+mn-ea"/>
                <a:cs typeface="+mn-ea"/>
                <a:sym typeface="+mn-lt"/>
              </a:rPr>
              <a:t>设备管理服务器</a:t>
            </a:r>
            <a:r>
              <a:rPr lang="zh-CN" altLang="en-US" sz="1800" dirty="0">
                <a:latin typeface="+mn-lt"/>
                <a:ea typeface="+mn-ea"/>
                <a:cs typeface="+mn-ea"/>
                <a:sym typeface="+mn-lt"/>
              </a:rPr>
              <a:t>等，它们都是被作为进程来实现的，运行在用户态，客户与服务器之间是借助微内核提供的消息传递机制来实现信息交互的。</a:t>
            </a:r>
          </a:p>
        </p:txBody>
      </p:sp>
      <p:sp>
        <p:nvSpPr>
          <p:cNvPr id="4" name="文本框 3">
            <a:extLst>
              <a:ext uri="{FF2B5EF4-FFF2-40B4-BE49-F238E27FC236}">
                <a16:creationId xmlns:a16="http://schemas.microsoft.com/office/drawing/2014/main" id="{8635CBFF-697E-41AC-A6C9-CA2A040CE2EC}"/>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F9996EC9-B66B-3E4F-B5E0-14C92890E020}"/>
              </a:ext>
            </a:extLst>
          </p:cNvPr>
          <p:cNvSpPr>
            <a:spLocks noGrp="1"/>
          </p:cNvSpPr>
          <p:nvPr>
            <p:ph type="sldNum" sz="quarter" idx="11"/>
          </p:nvPr>
        </p:nvSpPr>
        <p:spPr/>
        <p:txBody>
          <a:bodyPr/>
          <a:lstStyle/>
          <a:p>
            <a:pPr>
              <a:defRPr/>
            </a:pPr>
            <a:fld id="{AD8A1803-9DE3-4EB3-BC11-0E54EC1517AB}" type="slidenum">
              <a:rPr lang="en-US" smtClean="0"/>
              <a:pPr>
                <a:defRPr/>
              </a:pPr>
              <a:t>92</a:t>
            </a:fld>
            <a:endParaRPr lang="en-US"/>
          </a:p>
        </p:txBody>
      </p:sp>
      <p:pic>
        <p:nvPicPr>
          <p:cNvPr id="5" name="图片 4">
            <a:extLst>
              <a:ext uri="{FF2B5EF4-FFF2-40B4-BE49-F238E27FC236}">
                <a16:creationId xmlns:a16="http://schemas.microsoft.com/office/drawing/2014/main" id="{02011A91-4EEA-E94E-9FF9-B535F4616958}"/>
              </a:ext>
            </a:extLst>
          </p:cNvPr>
          <p:cNvPicPr>
            <a:picLocks noChangeAspect="1"/>
          </p:cNvPicPr>
          <p:nvPr/>
        </p:nvPicPr>
        <p:blipFill>
          <a:blip r:embed="rId2"/>
          <a:stretch>
            <a:fillRect/>
          </a:stretch>
        </p:blipFill>
        <p:spPr>
          <a:xfrm>
            <a:off x="6376888" y="188913"/>
            <a:ext cx="5815112" cy="2248744"/>
          </a:xfrm>
          <a:prstGeom prst="rect">
            <a:avLst/>
          </a:prstGeom>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a:extLst>
              <a:ext uri="{FF2B5EF4-FFF2-40B4-BE49-F238E27FC236}">
                <a16:creationId xmlns:a16="http://schemas.microsoft.com/office/drawing/2014/main" id="{BCF17542-12FF-40CF-86D5-97E7A7A9184D}"/>
              </a:ext>
            </a:extLst>
          </p:cNvPr>
          <p:cNvSpPr>
            <a:spLocks noGrp="1" noChangeArrowheads="1"/>
          </p:cNvSpPr>
          <p:nvPr>
            <p:ph type="title"/>
          </p:nvPr>
        </p:nvSpPr>
        <p:spPr>
          <a:xfrm>
            <a:off x="839788" y="1615136"/>
            <a:ext cx="10224764" cy="4192879"/>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1.5.4</a:t>
            </a:r>
            <a:r>
              <a:rPr lang="zh-CN" altLang="en-US" sz="2000" b="1" dirty="0">
                <a:latin typeface="+mn-lt"/>
                <a:ea typeface="+mn-ea"/>
                <a:cs typeface="+mn-ea"/>
                <a:sym typeface="+mn-lt"/>
              </a:rPr>
              <a:t>　微内核</a:t>
            </a:r>
            <a:r>
              <a:rPr lang="en-US" altLang="zh-CN" sz="2000" b="1" dirty="0">
                <a:latin typeface="+mn-lt"/>
                <a:ea typeface="+mn-ea"/>
                <a:cs typeface="+mn-ea"/>
                <a:sym typeface="+mn-lt"/>
              </a:rPr>
              <a:t>OS</a:t>
            </a:r>
            <a:r>
              <a:rPr lang="zh-CN" altLang="en-US" sz="2000" b="1" dirty="0">
                <a:latin typeface="+mn-lt"/>
                <a:ea typeface="+mn-ea"/>
                <a:cs typeface="+mn-ea"/>
                <a:sym typeface="+mn-lt"/>
              </a:rPr>
              <a:t>结构</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b="1" dirty="0">
                <a:latin typeface="+mn-lt"/>
                <a:ea typeface="+mn-ea"/>
                <a:cs typeface="+mn-ea"/>
                <a:sym typeface="+mn-lt"/>
              </a:rPr>
              <a:t>1. </a:t>
            </a:r>
            <a:r>
              <a:rPr lang="zh-CN" altLang="en-US" sz="2000" b="1" dirty="0">
                <a:latin typeface="+mn-lt"/>
                <a:ea typeface="+mn-ea"/>
                <a:cs typeface="+mn-ea"/>
                <a:sym typeface="+mn-lt"/>
              </a:rPr>
              <a:t>微内核操作系统的基本概念</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3) </a:t>
            </a:r>
            <a:r>
              <a:rPr lang="zh-CN" altLang="en-US" sz="2000" dirty="0">
                <a:latin typeface="+mn-lt"/>
                <a:ea typeface="+mn-ea"/>
                <a:cs typeface="+mn-ea"/>
                <a:sym typeface="+mn-lt"/>
              </a:rPr>
              <a:t>应用“机制与策略分离”原理</a:t>
            </a:r>
            <a:br>
              <a:rPr lang="zh-CN" altLang="en-US" sz="2000" dirty="0">
                <a:latin typeface="+mn-lt"/>
                <a:ea typeface="+mn-ea"/>
                <a:cs typeface="+mn-ea"/>
                <a:sym typeface="+mn-lt"/>
              </a:rPr>
            </a:br>
            <a:r>
              <a:rPr lang="zh-CN" altLang="en-US" sz="2000" dirty="0">
                <a:latin typeface="+mn-lt"/>
                <a:ea typeface="+mn-ea"/>
                <a:cs typeface="+mn-ea"/>
                <a:sym typeface="+mn-lt"/>
              </a:rPr>
              <a:t>　　在现在操作系统的结构设计中，经常利用“机制与策略分离”的原理来构造</a:t>
            </a:r>
            <a:r>
              <a:rPr lang="en-US" altLang="zh-CN" sz="2000" dirty="0">
                <a:latin typeface="+mn-lt"/>
                <a:ea typeface="+mn-ea"/>
                <a:cs typeface="+mn-ea"/>
                <a:sym typeface="+mn-lt"/>
              </a:rPr>
              <a:t>OS</a:t>
            </a:r>
            <a:r>
              <a:rPr lang="zh-CN" altLang="en-US" sz="2000" dirty="0">
                <a:latin typeface="+mn-lt"/>
                <a:ea typeface="+mn-ea"/>
                <a:cs typeface="+mn-ea"/>
                <a:sym typeface="+mn-lt"/>
              </a:rPr>
              <a:t>结构。所谓</a:t>
            </a:r>
            <a:r>
              <a:rPr lang="zh-CN" altLang="en-US" sz="2000" b="1" dirty="0">
                <a:latin typeface="+mn-lt"/>
                <a:ea typeface="+mn-ea"/>
                <a:cs typeface="+mn-ea"/>
                <a:sym typeface="+mn-lt"/>
              </a:rPr>
              <a:t>机制，是指实现某一功能的具体执行机构，如</a:t>
            </a:r>
            <a:r>
              <a:rPr lang="zh-CN" altLang="en-US" sz="2000" b="1" dirty="0">
                <a:solidFill>
                  <a:srgbClr val="FF0000"/>
                </a:solidFill>
                <a:latin typeface="+mn-lt"/>
                <a:ea typeface="+mn-ea"/>
                <a:cs typeface="+mn-ea"/>
                <a:sym typeface="+mn-lt"/>
              </a:rPr>
              <a:t>进程管理的优先级队列</a:t>
            </a:r>
            <a:r>
              <a:rPr lang="zh-CN" altLang="en-US" sz="2000" dirty="0">
                <a:latin typeface="+mn-lt"/>
                <a:ea typeface="+mn-ea"/>
                <a:cs typeface="+mn-ea"/>
                <a:sym typeface="+mn-lt"/>
              </a:rPr>
              <a:t>。</a:t>
            </a:r>
            <a:br>
              <a:rPr lang="en-US" altLang="zh-CN" sz="2000" dirty="0">
                <a:latin typeface="+mn-lt"/>
                <a:ea typeface="+mn-ea"/>
                <a:cs typeface="+mn-ea"/>
                <a:sym typeface="+mn-lt"/>
              </a:rPr>
            </a:br>
            <a:br>
              <a:rPr lang="en-US" altLang="zh-CN" sz="2000" dirty="0">
                <a:latin typeface="+mn-lt"/>
                <a:ea typeface="+mn-ea"/>
                <a:cs typeface="+mn-ea"/>
                <a:sym typeface="+mn-lt"/>
              </a:rPr>
            </a:br>
            <a:r>
              <a:rPr lang="zh-CN" altLang="en-US" sz="2000" dirty="0">
                <a:latin typeface="+mn-lt"/>
                <a:ea typeface="+mn-ea"/>
                <a:cs typeface="+mn-ea"/>
                <a:sym typeface="+mn-lt"/>
              </a:rPr>
              <a:t>而</a:t>
            </a:r>
            <a:r>
              <a:rPr lang="zh-CN" altLang="en-US" sz="2000" b="1" dirty="0">
                <a:latin typeface="+mn-lt"/>
                <a:ea typeface="+mn-ea"/>
                <a:cs typeface="+mn-ea"/>
                <a:sym typeface="+mn-lt"/>
              </a:rPr>
              <a:t>策略，则是在机制的基础上借助于某些参数和算法来实现该功能的优化</a:t>
            </a:r>
            <a:r>
              <a:rPr lang="zh-CN" altLang="en-US" sz="2000" dirty="0">
                <a:latin typeface="+mn-lt"/>
                <a:ea typeface="+mn-ea"/>
                <a:cs typeface="+mn-ea"/>
                <a:sym typeface="+mn-lt"/>
              </a:rPr>
              <a:t>，或达到不同的功能目标。如</a:t>
            </a:r>
            <a:r>
              <a:rPr lang="zh-CN" altLang="en-US" sz="2000" b="1" dirty="0">
                <a:solidFill>
                  <a:srgbClr val="FF0000"/>
                </a:solidFill>
                <a:latin typeface="+mn-lt"/>
                <a:ea typeface="+mn-ea"/>
                <a:cs typeface="+mn-ea"/>
                <a:sym typeface="+mn-lt"/>
              </a:rPr>
              <a:t>确定优先级的方法</a:t>
            </a:r>
            <a:r>
              <a:rPr lang="zh-CN" altLang="en-US" sz="2000" dirty="0">
                <a:latin typeface="+mn-lt"/>
                <a:ea typeface="+mn-ea"/>
                <a:cs typeface="+mn-ea"/>
                <a:sym typeface="+mn-lt"/>
              </a:rPr>
              <a:t>。</a:t>
            </a:r>
            <a:br>
              <a:rPr lang="en-US" altLang="zh-CN" sz="2000" dirty="0">
                <a:latin typeface="+mn-lt"/>
                <a:ea typeface="+mn-ea"/>
                <a:cs typeface="+mn-ea"/>
                <a:sym typeface="+mn-lt"/>
              </a:rPr>
            </a:br>
            <a:r>
              <a:rPr lang="zh-CN" altLang="en-US" sz="2000" dirty="0">
                <a:latin typeface="+mn-lt"/>
                <a:ea typeface="+mn-ea"/>
                <a:cs typeface="+mn-ea"/>
                <a:sym typeface="+mn-lt"/>
              </a:rPr>
              <a:t> 　　</a:t>
            </a:r>
          </a:p>
        </p:txBody>
      </p:sp>
      <p:sp>
        <p:nvSpPr>
          <p:cNvPr id="4" name="文本框 3">
            <a:extLst>
              <a:ext uri="{FF2B5EF4-FFF2-40B4-BE49-F238E27FC236}">
                <a16:creationId xmlns:a16="http://schemas.microsoft.com/office/drawing/2014/main" id="{126EAD45-265E-4307-9D8F-783613B6A433}"/>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8E1F35B0-65CD-624B-A8CC-9B593CF187B0}"/>
              </a:ext>
            </a:extLst>
          </p:cNvPr>
          <p:cNvSpPr>
            <a:spLocks noGrp="1"/>
          </p:cNvSpPr>
          <p:nvPr>
            <p:ph type="sldNum" sz="quarter" idx="11"/>
          </p:nvPr>
        </p:nvSpPr>
        <p:spPr/>
        <p:txBody>
          <a:bodyPr/>
          <a:lstStyle/>
          <a:p>
            <a:pPr>
              <a:defRPr/>
            </a:pPr>
            <a:fld id="{AD8A1803-9DE3-4EB3-BC11-0E54EC1517AB}" type="slidenum">
              <a:rPr lang="en-US" smtClean="0"/>
              <a:pPr>
                <a:defRPr/>
              </a:pPr>
              <a:t>93</a:t>
            </a:fld>
            <a:endParaRPr lang="en-US"/>
          </a:p>
        </p:txBody>
      </p:sp>
    </p:spTree>
    <p:extLst>
      <p:ext uri="{BB962C8B-B14F-4D97-AF65-F5344CB8AC3E}">
        <p14:creationId xmlns:p14="http://schemas.microsoft.com/office/powerpoint/2010/main" val="945710600"/>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a:extLst>
              <a:ext uri="{FF2B5EF4-FFF2-40B4-BE49-F238E27FC236}">
                <a16:creationId xmlns:a16="http://schemas.microsoft.com/office/drawing/2014/main" id="{BCF17542-12FF-40CF-86D5-97E7A7A9184D}"/>
              </a:ext>
            </a:extLst>
          </p:cNvPr>
          <p:cNvSpPr>
            <a:spLocks noGrp="1" noChangeArrowheads="1"/>
          </p:cNvSpPr>
          <p:nvPr>
            <p:ph type="title"/>
          </p:nvPr>
        </p:nvSpPr>
        <p:spPr>
          <a:xfrm>
            <a:off x="839788" y="1615135"/>
            <a:ext cx="10296772" cy="4192879"/>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1.5.4</a:t>
            </a:r>
            <a:r>
              <a:rPr lang="zh-CN" altLang="en-US" sz="2000" b="1" dirty="0">
                <a:latin typeface="+mn-lt"/>
                <a:ea typeface="+mn-ea"/>
                <a:cs typeface="+mn-ea"/>
                <a:sym typeface="+mn-lt"/>
              </a:rPr>
              <a:t>　微内核</a:t>
            </a:r>
            <a:r>
              <a:rPr lang="en-US" altLang="zh-CN" sz="2000" b="1" dirty="0">
                <a:latin typeface="+mn-lt"/>
                <a:ea typeface="+mn-ea"/>
                <a:cs typeface="+mn-ea"/>
                <a:sym typeface="+mn-lt"/>
              </a:rPr>
              <a:t>OS</a:t>
            </a:r>
            <a:r>
              <a:rPr lang="zh-CN" altLang="en-US" sz="2000" b="1" dirty="0">
                <a:latin typeface="+mn-lt"/>
                <a:ea typeface="+mn-ea"/>
                <a:cs typeface="+mn-ea"/>
                <a:sym typeface="+mn-lt"/>
              </a:rPr>
              <a:t>结构</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b="1" dirty="0">
                <a:latin typeface="+mn-lt"/>
                <a:ea typeface="+mn-ea"/>
                <a:cs typeface="+mn-ea"/>
                <a:sym typeface="+mn-lt"/>
              </a:rPr>
              <a:t>1. </a:t>
            </a:r>
            <a:r>
              <a:rPr lang="zh-CN" altLang="en-US" sz="2000" b="1" dirty="0">
                <a:latin typeface="+mn-lt"/>
                <a:ea typeface="+mn-ea"/>
                <a:cs typeface="+mn-ea"/>
                <a:sym typeface="+mn-lt"/>
              </a:rPr>
              <a:t>微内核操作系统的基本概念</a:t>
            </a:r>
            <a:br>
              <a:rPr lang="en-US" altLang="zh-CN" sz="2000" dirty="0">
                <a:latin typeface="+mn-lt"/>
                <a:ea typeface="+mn-ea"/>
                <a:cs typeface="+mn-ea"/>
                <a:sym typeface="+mn-lt"/>
              </a:rPr>
            </a:br>
            <a:r>
              <a:rPr lang="zh-CN" altLang="en-US" sz="2000" dirty="0">
                <a:latin typeface="+mn-lt"/>
                <a:ea typeface="+mn-ea"/>
                <a:cs typeface="+mn-ea"/>
                <a:sym typeface="+mn-lt"/>
              </a:rPr>
              <a:t>　　</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4) </a:t>
            </a:r>
            <a:r>
              <a:rPr lang="zh-CN" altLang="en-US" sz="2000" dirty="0">
                <a:latin typeface="+mn-lt"/>
                <a:ea typeface="+mn-ea"/>
                <a:cs typeface="+mn-ea"/>
                <a:sym typeface="+mn-lt"/>
              </a:rPr>
              <a:t>采用面向对象技术</a:t>
            </a:r>
            <a:br>
              <a:rPr lang="zh-CN" altLang="en-US" sz="2000" dirty="0">
                <a:latin typeface="+mn-lt"/>
                <a:ea typeface="+mn-ea"/>
                <a:cs typeface="+mn-ea"/>
                <a:sym typeface="+mn-lt"/>
              </a:rPr>
            </a:br>
            <a:r>
              <a:rPr lang="zh-CN" altLang="en-US" sz="2000" dirty="0">
                <a:latin typeface="+mn-lt"/>
                <a:ea typeface="+mn-ea"/>
                <a:cs typeface="+mn-ea"/>
                <a:sym typeface="+mn-lt"/>
              </a:rPr>
              <a:t>　　操作系统是一个极其复杂的大型软件系统，我们不仅可以通过结构设计来分解操作系统的复杂度，还可以基于面向对象技术中的“抽象”和“隐蔽”原则控制系统的复杂性，再进一步利用</a:t>
            </a:r>
            <a:r>
              <a:rPr lang="zh-CN" altLang="en-US" sz="2000" dirty="0">
                <a:solidFill>
                  <a:srgbClr val="FF0000"/>
                </a:solidFill>
                <a:latin typeface="+mn-lt"/>
                <a:ea typeface="+mn-ea"/>
                <a:cs typeface="+mn-ea"/>
                <a:sym typeface="+mn-lt"/>
              </a:rPr>
              <a:t>“对象”、“封装”和“继承”</a:t>
            </a:r>
            <a:r>
              <a:rPr lang="zh-CN" altLang="en-US" sz="2000" dirty="0">
                <a:latin typeface="+mn-lt"/>
                <a:ea typeface="+mn-ea"/>
                <a:cs typeface="+mn-ea"/>
                <a:sym typeface="+mn-lt"/>
              </a:rPr>
              <a:t>等概念来确保操作系统的</a:t>
            </a:r>
            <a:r>
              <a:rPr lang="zh-CN" altLang="en-US" sz="2000" dirty="0">
                <a:solidFill>
                  <a:srgbClr val="FF0000"/>
                </a:solidFill>
                <a:latin typeface="+mn-lt"/>
                <a:ea typeface="+mn-ea"/>
                <a:cs typeface="+mn-ea"/>
                <a:sym typeface="+mn-lt"/>
              </a:rPr>
              <a:t>“正确性”、“可靠性”、“易修改性”、“易扩展性”</a:t>
            </a:r>
            <a:r>
              <a:rPr lang="zh-CN" altLang="en-US" sz="2000" dirty="0">
                <a:latin typeface="+mn-lt"/>
                <a:ea typeface="+mn-ea"/>
                <a:cs typeface="+mn-ea"/>
                <a:sym typeface="+mn-lt"/>
              </a:rPr>
              <a:t>等，并提高操作系统的设计速度。正因为面向对象技术能带来如此多的好处，故面向对象技术被广泛应用于现代操作系统的设计中。</a:t>
            </a:r>
          </a:p>
        </p:txBody>
      </p:sp>
      <p:sp>
        <p:nvSpPr>
          <p:cNvPr id="4" name="文本框 3">
            <a:extLst>
              <a:ext uri="{FF2B5EF4-FFF2-40B4-BE49-F238E27FC236}">
                <a16:creationId xmlns:a16="http://schemas.microsoft.com/office/drawing/2014/main" id="{126EAD45-265E-4307-9D8F-783613B6A433}"/>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8E1F35B0-65CD-624B-A8CC-9B593CF187B0}"/>
              </a:ext>
            </a:extLst>
          </p:cNvPr>
          <p:cNvSpPr>
            <a:spLocks noGrp="1"/>
          </p:cNvSpPr>
          <p:nvPr>
            <p:ph type="sldNum" sz="quarter" idx="11"/>
          </p:nvPr>
        </p:nvSpPr>
        <p:spPr/>
        <p:txBody>
          <a:bodyPr/>
          <a:lstStyle/>
          <a:p>
            <a:pPr>
              <a:defRPr/>
            </a:pPr>
            <a:fld id="{AD8A1803-9DE3-4EB3-BC11-0E54EC1517AB}" type="slidenum">
              <a:rPr lang="en-US" smtClean="0"/>
              <a:pPr>
                <a:defRPr/>
              </a:pPr>
              <a:t>94</a:t>
            </a:fld>
            <a:endParaRPr lang="en-US"/>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a:extLst>
              <a:ext uri="{FF2B5EF4-FFF2-40B4-BE49-F238E27FC236}">
                <a16:creationId xmlns:a16="http://schemas.microsoft.com/office/drawing/2014/main" id="{2DBEB3FD-9171-4294-B844-FFF0AF446DD8}"/>
              </a:ext>
            </a:extLst>
          </p:cNvPr>
          <p:cNvSpPr>
            <a:spLocks noGrp="1" noChangeArrowheads="1"/>
          </p:cNvSpPr>
          <p:nvPr>
            <p:ph type="title"/>
          </p:nvPr>
        </p:nvSpPr>
        <p:spPr>
          <a:xfrm>
            <a:off x="839788" y="940213"/>
            <a:ext cx="10008740" cy="5116209"/>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1.5.4</a:t>
            </a:r>
            <a:r>
              <a:rPr lang="zh-CN" altLang="en-US" sz="2000" b="1" dirty="0">
                <a:latin typeface="+mn-lt"/>
                <a:ea typeface="+mn-ea"/>
                <a:cs typeface="+mn-ea"/>
                <a:sym typeface="+mn-lt"/>
              </a:rPr>
              <a:t>　微内核</a:t>
            </a:r>
            <a:r>
              <a:rPr lang="en-US" altLang="zh-CN" sz="2000" b="1" dirty="0">
                <a:latin typeface="+mn-lt"/>
                <a:ea typeface="+mn-ea"/>
                <a:cs typeface="+mn-ea"/>
                <a:sym typeface="+mn-lt"/>
              </a:rPr>
              <a:t>OS</a:t>
            </a:r>
            <a:r>
              <a:rPr lang="zh-CN" altLang="en-US" sz="2000" b="1" dirty="0">
                <a:latin typeface="+mn-lt"/>
                <a:ea typeface="+mn-ea"/>
                <a:cs typeface="+mn-ea"/>
                <a:sym typeface="+mn-lt"/>
              </a:rPr>
              <a:t>结构</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b="1" dirty="0">
                <a:latin typeface="+mn-lt"/>
                <a:ea typeface="+mn-ea"/>
                <a:cs typeface="+mn-ea"/>
                <a:sym typeface="+mn-lt"/>
              </a:rPr>
              <a:t>2. </a:t>
            </a:r>
            <a:r>
              <a:rPr lang="zh-CN" altLang="en-US" sz="2000" b="1" dirty="0">
                <a:latin typeface="+mn-lt"/>
                <a:ea typeface="+mn-ea"/>
                <a:cs typeface="+mn-ea"/>
                <a:sym typeface="+mn-lt"/>
              </a:rPr>
              <a:t>微内核的基本功能</a:t>
            </a:r>
            <a:br>
              <a:rPr lang="zh-CN" altLang="en-US" sz="2000" b="1" dirty="0">
                <a:latin typeface="+mn-lt"/>
                <a:ea typeface="+mn-ea"/>
                <a:cs typeface="+mn-ea"/>
                <a:sym typeface="+mn-lt"/>
              </a:rPr>
            </a:br>
            <a:r>
              <a:rPr lang="zh-CN" altLang="en-US" sz="2000" dirty="0">
                <a:latin typeface="+mn-lt"/>
                <a:ea typeface="+mn-ea"/>
                <a:cs typeface="+mn-ea"/>
                <a:sym typeface="+mn-lt"/>
              </a:rPr>
              <a:t>　　微内核应具有哪些功能，或者说哪些功能应放在微内核内，哪些应放在微内核外，目前尚无明确的规定。现在一般都采用“机制与策略分离”的原理，将机制部分以及与硬件紧密相关的部分放入微内核中。由此可知</a:t>
            </a:r>
            <a:r>
              <a:rPr lang="zh-CN" altLang="en-US" sz="2000" dirty="0">
                <a:solidFill>
                  <a:srgbClr val="FF0000"/>
                </a:solidFill>
                <a:latin typeface="+mn-lt"/>
                <a:ea typeface="+mn-ea"/>
                <a:cs typeface="+mn-ea"/>
                <a:sym typeface="+mn-lt"/>
              </a:rPr>
              <a:t>微内核通常具有如下几方面的功能</a:t>
            </a:r>
            <a:r>
              <a:rPr lang="zh-CN" altLang="en-US" sz="2000" dirty="0">
                <a:latin typeface="+mn-lt"/>
                <a:ea typeface="+mn-ea"/>
                <a:cs typeface="+mn-ea"/>
                <a:sym typeface="+mn-lt"/>
              </a:rPr>
              <a:t>：</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solidFill>
                  <a:srgbClr val="FF0000"/>
                </a:solidFill>
                <a:latin typeface="+mn-lt"/>
                <a:ea typeface="+mn-ea"/>
                <a:cs typeface="+mn-ea"/>
                <a:sym typeface="+mn-lt"/>
              </a:rPr>
              <a:t>1) </a:t>
            </a:r>
            <a:r>
              <a:rPr lang="zh-CN" altLang="en-US" sz="2000" dirty="0">
                <a:solidFill>
                  <a:srgbClr val="FF0000"/>
                </a:solidFill>
                <a:latin typeface="+mn-lt"/>
                <a:ea typeface="+mn-ea"/>
                <a:cs typeface="+mn-ea"/>
                <a:sym typeface="+mn-lt"/>
              </a:rPr>
              <a:t>进程</a:t>
            </a:r>
            <a:r>
              <a:rPr lang="en-US" altLang="zh-CN" sz="2000" dirty="0">
                <a:solidFill>
                  <a:srgbClr val="FF0000"/>
                </a:solidFill>
                <a:latin typeface="+mn-lt"/>
                <a:ea typeface="+mn-ea"/>
                <a:cs typeface="+mn-ea"/>
                <a:sym typeface="+mn-lt"/>
              </a:rPr>
              <a:t>(</a:t>
            </a:r>
            <a:r>
              <a:rPr lang="zh-CN" altLang="en-US" sz="2000" dirty="0">
                <a:solidFill>
                  <a:srgbClr val="FF0000"/>
                </a:solidFill>
                <a:latin typeface="+mn-lt"/>
                <a:ea typeface="+mn-ea"/>
                <a:cs typeface="+mn-ea"/>
                <a:sym typeface="+mn-lt"/>
              </a:rPr>
              <a:t>线程</a:t>
            </a:r>
            <a:r>
              <a:rPr lang="en-US" altLang="zh-CN" sz="2000" dirty="0">
                <a:solidFill>
                  <a:srgbClr val="FF0000"/>
                </a:solidFill>
                <a:latin typeface="+mn-lt"/>
                <a:ea typeface="+mn-ea"/>
                <a:cs typeface="+mn-ea"/>
                <a:sym typeface="+mn-lt"/>
              </a:rPr>
              <a:t>)</a:t>
            </a:r>
            <a:r>
              <a:rPr lang="zh-CN" altLang="en-US" sz="2000" dirty="0">
                <a:solidFill>
                  <a:srgbClr val="FF0000"/>
                </a:solidFill>
                <a:latin typeface="+mn-lt"/>
                <a:ea typeface="+mn-ea"/>
                <a:cs typeface="+mn-ea"/>
                <a:sym typeface="+mn-lt"/>
              </a:rPr>
              <a:t>管理  </a:t>
            </a:r>
            <a:br>
              <a:rPr lang="en-US" altLang="zh-CN" sz="2000" dirty="0">
                <a:solidFill>
                  <a:srgbClr val="FF0000"/>
                </a:solidFill>
                <a:latin typeface="+mn-lt"/>
                <a:ea typeface="+mn-ea"/>
                <a:cs typeface="+mn-ea"/>
                <a:sym typeface="+mn-lt"/>
              </a:rPr>
            </a:br>
            <a:r>
              <a:rPr lang="zh-CN" altLang="en-US" sz="2000" dirty="0">
                <a:solidFill>
                  <a:srgbClr val="FF0000"/>
                </a:solidFill>
                <a:latin typeface="+mn-lt"/>
                <a:ea typeface="+mn-ea"/>
                <a:cs typeface="+mn-ea"/>
                <a:sym typeface="+mn-lt"/>
              </a:rPr>
              <a:t>           </a:t>
            </a:r>
            <a:r>
              <a:rPr lang="zh-CN" altLang="en-US" sz="2000" dirty="0">
                <a:latin typeface="+mn-lt"/>
                <a:ea typeface="+mn-ea"/>
                <a:cs typeface="+mn-ea"/>
                <a:sym typeface="+mn-lt"/>
              </a:rPr>
              <a:t>与</a:t>
            </a:r>
            <a:r>
              <a:rPr lang="en-US" altLang="zh-CN" sz="2000" dirty="0">
                <a:latin typeface="+mn-lt"/>
                <a:ea typeface="+mn-ea"/>
                <a:cs typeface="+mn-ea"/>
                <a:sym typeface="+mn-lt"/>
              </a:rPr>
              <a:t>CPU</a:t>
            </a:r>
            <a:r>
              <a:rPr lang="zh-CN" altLang="en-US" sz="2000" dirty="0">
                <a:latin typeface="+mn-lt"/>
                <a:ea typeface="+mn-ea"/>
                <a:cs typeface="+mn-ea"/>
                <a:sym typeface="+mn-lt"/>
              </a:rPr>
              <a:t>紧密相关，被频繁调用                       </a:t>
            </a:r>
            <a:br>
              <a:rPr lang="zh-CN" altLang="en-US" sz="2000" dirty="0">
                <a:solidFill>
                  <a:srgbClr val="FF0000"/>
                </a:solidFill>
                <a:latin typeface="+mn-lt"/>
                <a:ea typeface="+mn-ea"/>
                <a:cs typeface="+mn-ea"/>
                <a:sym typeface="+mn-lt"/>
              </a:rPr>
            </a:br>
            <a:r>
              <a:rPr lang="zh-CN" altLang="en-US" sz="2000" dirty="0">
                <a:solidFill>
                  <a:srgbClr val="FF0000"/>
                </a:solidFill>
                <a:latin typeface="+mn-lt"/>
                <a:ea typeface="+mn-ea"/>
                <a:cs typeface="+mn-ea"/>
                <a:sym typeface="+mn-lt"/>
              </a:rPr>
              <a:t>　　</a:t>
            </a:r>
            <a:r>
              <a:rPr lang="en-US" altLang="zh-CN" sz="2000" dirty="0">
                <a:solidFill>
                  <a:srgbClr val="FF0000"/>
                </a:solidFill>
                <a:latin typeface="+mn-lt"/>
                <a:ea typeface="+mn-ea"/>
                <a:cs typeface="+mn-ea"/>
                <a:sym typeface="+mn-lt"/>
              </a:rPr>
              <a:t>2) </a:t>
            </a:r>
            <a:r>
              <a:rPr lang="zh-CN" altLang="en-US" sz="2000" dirty="0">
                <a:solidFill>
                  <a:srgbClr val="FF0000"/>
                </a:solidFill>
                <a:latin typeface="+mn-lt"/>
                <a:ea typeface="+mn-ea"/>
                <a:cs typeface="+mn-ea"/>
                <a:sym typeface="+mn-lt"/>
              </a:rPr>
              <a:t>低级存储器管理</a:t>
            </a:r>
            <a:br>
              <a:rPr lang="en-US" altLang="zh-CN" sz="2000" dirty="0">
                <a:solidFill>
                  <a:srgbClr val="FF0000"/>
                </a:solidFill>
                <a:latin typeface="+mn-lt"/>
                <a:ea typeface="+mn-ea"/>
                <a:cs typeface="+mn-ea"/>
                <a:sym typeface="+mn-lt"/>
              </a:rPr>
            </a:br>
            <a:r>
              <a:rPr lang="zh-CN" altLang="en-US" sz="2000" dirty="0">
                <a:latin typeface="+mn-lt"/>
                <a:ea typeface="+mn-ea"/>
                <a:cs typeface="+mn-ea"/>
                <a:sym typeface="+mn-lt"/>
              </a:rPr>
              <a:t>           页表机制、地址变换，与内存紧密相关。</a:t>
            </a:r>
            <a:br>
              <a:rPr lang="zh-CN" altLang="en-US" sz="2000" dirty="0">
                <a:solidFill>
                  <a:srgbClr val="FF0000"/>
                </a:solidFill>
                <a:latin typeface="+mn-lt"/>
                <a:ea typeface="+mn-ea"/>
                <a:cs typeface="+mn-ea"/>
                <a:sym typeface="+mn-lt"/>
              </a:rPr>
            </a:br>
            <a:r>
              <a:rPr lang="zh-CN" altLang="en-US" sz="2000" dirty="0">
                <a:solidFill>
                  <a:srgbClr val="FF0000"/>
                </a:solidFill>
                <a:latin typeface="+mn-lt"/>
                <a:ea typeface="+mn-ea"/>
                <a:cs typeface="+mn-ea"/>
                <a:sym typeface="+mn-lt"/>
              </a:rPr>
              <a:t>　　</a:t>
            </a:r>
            <a:r>
              <a:rPr lang="en-US" altLang="zh-CN" sz="2000" dirty="0">
                <a:solidFill>
                  <a:srgbClr val="FF0000"/>
                </a:solidFill>
                <a:latin typeface="+mn-lt"/>
                <a:ea typeface="+mn-ea"/>
                <a:cs typeface="+mn-ea"/>
                <a:sym typeface="+mn-lt"/>
              </a:rPr>
              <a:t>3) </a:t>
            </a:r>
            <a:r>
              <a:rPr lang="zh-CN" altLang="en-US" sz="2000" dirty="0">
                <a:solidFill>
                  <a:srgbClr val="FF0000"/>
                </a:solidFill>
                <a:latin typeface="+mn-lt"/>
                <a:ea typeface="+mn-ea"/>
                <a:cs typeface="+mn-ea"/>
                <a:sym typeface="+mn-lt"/>
              </a:rPr>
              <a:t>中断和陷入处理</a:t>
            </a:r>
            <a:br>
              <a:rPr lang="zh-CN" altLang="en-US" sz="2000" dirty="0">
                <a:latin typeface="+mn-lt"/>
                <a:ea typeface="+mn-ea"/>
                <a:cs typeface="+mn-ea"/>
                <a:sym typeface="+mn-lt"/>
              </a:rPr>
            </a:br>
            <a:r>
              <a:rPr lang="zh-CN" altLang="en-US" sz="2000" dirty="0">
                <a:latin typeface="+mn-lt"/>
                <a:ea typeface="+mn-ea"/>
                <a:cs typeface="+mn-ea"/>
                <a:sym typeface="+mn-lt"/>
              </a:rPr>
              <a:t>           </a:t>
            </a:r>
          </a:p>
        </p:txBody>
      </p:sp>
      <p:sp>
        <p:nvSpPr>
          <p:cNvPr id="4" name="文本框 3">
            <a:extLst>
              <a:ext uri="{FF2B5EF4-FFF2-40B4-BE49-F238E27FC236}">
                <a16:creationId xmlns:a16="http://schemas.microsoft.com/office/drawing/2014/main" id="{671E47E7-C16E-4784-BF99-B4222D33DF7F}"/>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03B1A82E-121D-B449-AA57-42FF33F6AE32}"/>
              </a:ext>
            </a:extLst>
          </p:cNvPr>
          <p:cNvSpPr>
            <a:spLocks noGrp="1"/>
          </p:cNvSpPr>
          <p:nvPr>
            <p:ph type="sldNum" sz="quarter" idx="11"/>
          </p:nvPr>
        </p:nvSpPr>
        <p:spPr/>
        <p:txBody>
          <a:bodyPr/>
          <a:lstStyle/>
          <a:p>
            <a:pPr>
              <a:defRPr/>
            </a:pPr>
            <a:fld id="{AD8A1803-9DE3-4EB3-BC11-0E54EC1517AB}" type="slidenum">
              <a:rPr lang="en-US" smtClean="0"/>
              <a:pPr>
                <a:defRPr/>
              </a:pPr>
              <a:t>95</a:t>
            </a:fld>
            <a:endParaRPr lang="en-US"/>
          </a:p>
        </p:txBody>
      </p:sp>
      <p:pic>
        <p:nvPicPr>
          <p:cNvPr id="5" name="图片 4">
            <a:extLst>
              <a:ext uri="{FF2B5EF4-FFF2-40B4-BE49-F238E27FC236}">
                <a16:creationId xmlns:a16="http://schemas.microsoft.com/office/drawing/2014/main" id="{6F538FFE-8C70-FE4B-9595-C15EF8840703}"/>
              </a:ext>
            </a:extLst>
          </p:cNvPr>
          <p:cNvPicPr>
            <a:picLocks noChangeAspect="1"/>
          </p:cNvPicPr>
          <p:nvPr/>
        </p:nvPicPr>
        <p:blipFill>
          <a:blip r:embed="rId2"/>
          <a:stretch>
            <a:fillRect/>
          </a:stretch>
        </p:blipFill>
        <p:spPr>
          <a:xfrm>
            <a:off x="6352653" y="4107606"/>
            <a:ext cx="5815112" cy="2248744"/>
          </a:xfrm>
          <a:prstGeom prst="rect">
            <a:avLst/>
          </a:prstGeom>
        </p:spPr>
      </p:pic>
    </p:spTree>
    <p:extLst>
      <p:ext uri="{BB962C8B-B14F-4D97-AF65-F5344CB8AC3E}">
        <p14:creationId xmlns:p14="http://schemas.microsoft.com/office/powerpoint/2010/main" val="2888825649"/>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a:extLst>
              <a:ext uri="{FF2B5EF4-FFF2-40B4-BE49-F238E27FC236}">
                <a16:creationId xmlns:a16="http://schemas.microsoft.com/office/drawing/2014/main" id="{8F0091EE-17BF-405E-8294-F394117F0857}"/>
              </a:ext>
            </a:extLst>
          </p:cNvPr>
          <p:cNvSpPr>
            <a:spLocks noGrp="1" noChangeArrowheads="1"/>
          </p:cNvSpPr>
          <p:nvPr>
            <p:ph type="title"/>
          </p:nvPr>
        </p:nvSpPr>
        <p:spPr>
          <a:xfrm>
            <a:off x="839788" y="968378"/>
            <a:ext cx="9288462" cy="4654544"/>
          </a:xfrm>
        </p:spPr>
        <p:txBody>
          <a:bodyPr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1.5.4</a:t>
            </a:r>
            <a:r>
              <a:rPr lang="zh-CN" altLang="en-US" sz="2000" b="1" dirty="0">
                <a:latin typeface="+mn-lt"/>
                <a:ea typeface="+mn-ea"/>
                <a:cs typeface="+mn-ea"/>
                <a:sym typeface="+mn-lt"/>
              </a:rPr>
              <a:t>　微内核</a:t>
            </a:r>
            <a:r>
              <a:rPr lang="en-US" altLang="zh-CN" sz="2000" b="1" dirty="0">
                <a:latin typeface="+mn-lt"/>
                <a:ea typeface="+mn-ea"/>
                <a:cs typeface="+mn-ea"/>
                <a:sym typeface="+mn-lt"/>
              </a:rPr>
              <a:t>OS</a:t>
            </a:r>
            <a:r>
              <a:rPr lang="zh-CN" altLang="en-US" sz="2000" b="1" dirty="0">
                <a:latin typeface="+mn-lt"/>
                <a:ea typeface="+mn-ea"/>
                <a:cs typeface="+mn-ea"/>
                <a:sym typeface="+mn-lt"/>
              </a:rPr>
              <a:t>结构</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b="1" dirty="0">
                <a:latin typeface="+mn-lt"/>
                <a:ea typeface="+mn-ea"/>
                <a:cs typeface="+mn-ea"/>
                <a:sym typeface="+mn-lt"/>
              </a:rPr>
              <a:t>3. </a:t>
            </a:r>
            <a:r>
              <a:rPr lang="zh-CN" altLang="en-US" sz="2000" b="1" dirty="0">
                <a:latin typeface="+mn-lt"/>
                <a:ea typeface="+mn-ea"/>
                <a:cs typeface="+mn-ea"/>
                <a:sym typeface="+mn-lt"/>
              </a:rPr>
              <a:t>微内核操作系统的优点</a:t>
            </a:r>
            <a:br>
              <a:rPr lang="zh-CN" altLang="en-US" sz="2000" dirty="0">
                <a:latin typeface="+mn-lt"/>
                <a:ea typeface="+mn-ea"/>
                <a:cs typeface="+mn-ea"/>
                <a:sym typeface="+mn-lt"/>
              </a:rPr>
            </a:br>
            <a:r>
              <a:rPr lang="zh-CN" altLang="en-US" sz="2000" dirty="0">
                <a:latin typeface="+mn-lt"/>
                <a:ea typeface="+mn-ea"/>
                <a:cs typeface="+mn-ea"/>
                <a:sym typeface="+mn-lt"/>
              </a:rPr>
              <a:t>　　由于微内核</a:t>
            </a:r>
            <a:r>
              <a:rPr lang="en-US" altLang="zh-CN" sz="2000" dirty="0">
                <a:latin typeface="+mn-lt"/>
                <a:ea typeface="+mn-ea"/>
                <a:cs typeface="+mn-ea"/>
                <a:sym typeface="+mn-lt"/>
              </a:rPr>
              <a:t>OS</a:t>
            </a:r>
            <a:r>
              <a:rPr lang="zh-CN" altLang="en-US" sz="2000" dirty="0">
                <a:latin typeface="+mn-lt"/>
                <a:ea typeface="+mn-ea"/>
                <a:cs typeface="+mn-ea"/>
                <a:sym typeface="+mn-lt"/>
              </a:rPr>
              <a:t>结构是建立在</a:t>
            </a:r>
            <a:r>
              <a:rPr lang="zh-CN" altLang="en-US" sz="2000" dirty="0">
                <a:solidFill>
                  <a:srgbClr val="FF0000"/>
                </a:solidFill>
                <a:latin typeface="+mn-lt"/>
                <a:ea typeface="+mn-ea"/>
                <a:cs typeface="+mn-ea"/>
                <a:sym typeface="+mn-lt"/>
              </a:rPr>
              <a:t>模块化、层次化结构的基础上的</a:t>
            </a:r>
            <a:r>
              <a:rPr lang="zh-CN" altLang="en-US" sz="2000" dirty="0">
                <a:latin typeface="+mn-lt"/>
                <a:ea typeface="+mn-ea"/>
                <a:cs typeface="+mn-ea"/>
                <a:sym typeface="+mn-lt"/>
              </a:rPr>
              <a:t>，并采用了</a:t>
            </a:r>
            <a:r>
              <a:rPr lang="zh-CN" altLang="en-US" sz="2000" dirty="0">
                <a:solidFill>
                  <a:srgbClr val="FF0000"/>
                </a:solidFill>
                <a:latin typeface="+mn-lt"/>
                <a:ea typeface="+mn-ea"/>
                <a:cs typeface="+mn-ea"/>
                <a:sym typeface="+mn-lt"/>
              </a:rPr>
              <a:t>客户</a:t>
            </a:r>
            <a:r>
              <a:rPr lang="en-US" altLang="zh-CN" sz="2000" dirty="0">
                <a:solidFill>
                  <a:srgbClr val="FF0000"/>
                </a:solidFill>
                <a:latin typeface="+mn-lt"/>
                <a:ea typeface="+mn-ea"/>
                <a:cs typeface="+mn-ea"/>
                <a:sym typeface="+mn-lt"/>
              </a:rPr>
              <a:t>/</a:t>
            </a:r>
            <a:r>
              <a:rPr lang="zh-CN" altLang="en-US" sz="2000" dirty="0">
                <a:solidFill>
                  <a:srgbClr val="FF0000"/>
                </a:solidFill>
                <a:latin typeface="+mn-lt"/>
                <a:ea typeface="+mn-ea"/>
                <a:cs typeface="+mn-ea"/>
                <a:sym typeface="+mn-lt"/>
              </a:rPr>
              <a:t>服务器模式和面向对象的程序设计技术</a:t>
            </a:r>
            <a:r>
              <a:rPr lang="zh-CN" altLang="en-US" sz="2000" dirty="0">
                <a:latin typeface="+mn-lt"/>
                <a:ea typeface="+mn-ea"/>
                <a:cs typeface="+mn-ea"/>
                <a:sym typeface="+mn-lt"/>
              </a:rPr>
              <a:t>，因此，微内核结构的操作系统是集各种技术优点之大成，因而使之具有如下优点：</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(1) </a:t>
            </a:r>
            <a:r>
              <a:rPr lang="zh-CN" altLang="en-US" sz="2000" dirty="0">
                <a:latin typeface="+mn-lt"/>
                <a:ea typeface="+mn-ea"/>
                <a:cs typeface="+mn-ea"/>
                <a:sym typeface="+mn-lt"/>
              </a:rPr>
              <a:t>提高了系统的可扩展性。 </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dirty="0">
                <a:latin typeface="+mn-lt"/>
                <a:ea typeface="+mn-ea"/>
                <a:cs typeface="+mn-ea"/>
                <a:sym typeface="+mn-lt"/>
              </a:rPr>
              <a:t>增强了系统的可靠性。</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(3) </a:t>
            </a:r>
            <a:r>
              <a:rPr lang="zh-CN" altLang="en-US" sz="2000" dirty="0">
                <a:latin typeface="+mn-lt"/>
                <a:ea typeface="+mn-ea"/>
                <a:cs typeface="+mn-ea"/>
                <a:sym typeface="+mn-lt"/>
              </a:rPr>
              <a:t>可移植性强。</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(4) </a:t>
            </a:r>
            <a:r>
              <a:rPr lang="zh-CN" altLang="en-US" sz="2000" dirty="0">
                <a:latin typeface="+mn-lt"/>
                <a:ea typeface="+mn-ea"/>
                <a:cs typeface="+mn-ea"/>
                <a:sym typeface="+mn-lt"/>
              </a:rPr>
              <a:t>提供了对分布式系统的支持。</a:t>
            </a:r>
            <a:br>
              <a:rPr lang="zh-CN" altLang="en-US" sz="2000" dirty="0">
                <a:latin typeface="+mn-lt"/>
                <a:ea typeface="+mn-ea"/>
                <a:cs typeface="+mn-ea"/>
                <a:sym typeface="+mn-lt"/>
              </a:rPr>
            </a:br>
            <a:r>
              <a:rPr lang="zh-CN" altLang="en-US" sz="2000" dirty="0">
                <a:latin typeface="+mn-lt"/>
                <a:ea typeface="+mn-ea"/>
                <a:cs typeface="+mn-ea"/>
                <a:sym typeface="+mn-lt"/>
              </a:rPr>
              <a:t>　　</a:t>
            </a:r>
            <a:r>
              <a:rPr lang="en-US" altLang="zh-CN" sz="2000" dirty="0">
                <a:latin typeface="+mn-lt"/>
                <a:ea typeface="+mn-ea"/>
                <a:cs typeface="+mn-ea"/>
                <a:sym typeface="+mn-lt"/>
              </a:rPr>
              <a:t>(5) </a:t>
            </a:r>
            <a:r>
              <a:rPr lang="zh-CN" altLang="en-US" sz="2000" dirty="0">
                <a:latin typeface="+mn-lt"/>
                <a:ea typeface="+mn-ea"/>
                <a:cs typeface="+mn-ea"/>
                <a:sym typeface="+mn-lt"/>
              </a:rPr>
              <a:t>融入了面向对象技术。 </a:t>
            </a:r>
          </a:p>
        </p:txBody>
      </p:sp>
      <p:sp>
        <p:nvSpPr>
          <p:cNvPr id="4" name="文本框 3">
            <a:extLst>
              <a:ext uri="{FF2B5EF4-FFF2-40B4-BE49-F238E27FC236}">
                <a16:creationId xmlns:a16="http://schemas.microsoft.com/office/drawing/2014/main" id="{05D253E0-5791-4767-8A3D-259EEE299EBD}"/>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80CE9C6F-2E9E-7B46-8D7B-34080D29A198}"/>
              </a:ext>
            </a:extLst>
          </p:cNvPr>
          <p:cNvSpPr>
            <a:spLocks noGrp="1"/>
          </p:cNvSpPr>
          <p:nvPr>
            <p:ph type="sldNum" sz="quarter" idx="11"/>
          </p:nvPr>
        </p:nvSpPr>
        <p:spPr/>
        <p:txBody>
          <a:bodyPr/>
          <a:lstStyle/>
          <a:p>
            <a:pPr>
              <a:defRPr/>
            </a:pPr>
            <a:fld id="{AD8A1803-9DE3-4EB3-BC11-0E54EC1517AB}" type="slidenum">
              <a:rPr lang="en-US" smtClean="0"/>
              <a:pPr>
                <a:defRPr/>
              </a:pPr>
              <a:t>96</a:t>
            </a:fld>
            <a:endParaRPr lang="en-US"/>
          </a:p>
        </p:txBody>
      </p:sp>
    </p:spTree>
    <p:extLst>
      <p:ext uri="{BB962C8B-B14F-4D97-AF65-F5344CB8AC3E}">
        <p14:creationId xmlns:p14="http://schemas.microsoft.com/office/powerpoint/2010/main" val="1613574133"/>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a:extLst>
              <a:ext uri="{FF2B5EF4-FFF2-40B4-BE49-F238E27FC236}">
                <a16:creationId xmlns:a16="http://schemas.microsoft.com/office/drawing/2014/main" id="{D357C844-0ABD-47D4-80A9-0EB7593D8163}"/>
              </a:ext>
            </a:extLst>
          </p:cNvPr>
          <p:cNvSpPr>
            <a:spLocks noGrp="1" noChangeArrowheads="1"/>
          </p:cNvSpPr>
          <p:nvPr>
            <p:ph type="title"/>
          </p:nvPr>
        </p:nvSpPr>
        <p:spPr>
          <a:xfrm>
            <a:off x="839416" y="1563392"/>
            <a:ext cx="10297144" cy="3731214"/>
          </a:xfrm>
        </p:spPr>
        <p:txBody>
          <a:bodyPr wrap="square" rtlCol="0">
            <a:spAutoFit/>
          </a:bodyPr>
          <a:lstStyle/>
          <a:p>
            <a:pPr eaLnBrk="1" fontAlgn="auto" hangingPunct="1">
              <a:lnSpc>
                <a:spcPct val="150000"/>
              </a:lnSpc>
              <a:spcAft>
                <a:spcPts val="0"/>
              </a:spcAft>
              <a:defRPr/>
            </a:pPr>
            <a:r>
              <a:rPr lang="en-US" altLang="zh-CN" sz="2000" b="1" dirty="0">
                <a:latin typeface="+mn-lt"/>
                <a:ea typeface="+mn-ea"/>
                <a:cs typeface="+mn-ea"/>
                <a:sym typeface="+mn-lt"/>
              </a:rPr>
              <a:t>1.5.4</a:t>
            </a:r>
            <a:r>
              <a:rPr lang="zh-CN" altLang="en-US" sz="2000" b="1" dirty="0">
                <a:latin typeface="+mn-lt"/>
                <a:ea typeface="+mn-ea"/>
                <a:cs typeface="+mn-ea"/>
                <a:sym typeface="+mn-lt"/>
              </a:rPr>
              <a:t>　微内核</a:t>
            </a:r>
            <a:r>
              <a:rPr lang="en-US" altLang="zh-CN" sz="2000" b="1" dirty="0">
                <a:latin typeface="+mn-lt"/>
                <a:ea typeface="+mn-ea"/>
                <a:cs typeface="+mn-ea"/>
                <a:sym typeface="+mn-lt"/>
              </a:rPr>
              <a:t>OS</a:t>
            </a:r>
            <a:r>
              <a:rPr lang="zh-CN" altLang="en-US" sz="2000" b="1" dirty="0">
                <a:latin typeface="+mn-lt"/>
                <a:ea typeface="+mn-ea"/>
                <a:cs typeface="+mn-ea"/>
                <a:sym typeface="+mn-lt"/>
              </a:rPr>
              <a:t>结构</a:t>
            </a:r>
            <a:br>
              <a:rPr lang="en-US" altLang="zh-CN" sz="2000" dirty="0">
                <a:latin typeface="+mn-lt"/>
                <a:ea typeface="+mn-ea"/>
                <a:cs typeface="+mn-ea"/>
                <a:sym typeface="+mn-lt"/>
              </a:rPr>
            </a:br>
            <a:r>
              <a:rPr lang="zh-CN" altLang="en-US" sz="2000" dirty="0">
                <a:latin typeface="+mn-lt"/>
                <a:ea typeface="+mn-ea"/>
                <a:cs typeface="+mn-ea"/>
                <a:sym typeface="+mn-lt"/>
              </a:rPr>
              <a:t>　　</a:t>
            </a:r>
            <a:r>
              <a:rPr lang="en-US" altLang="zh-CN" sz="2000" b="1" dirty="0">
                <a:latin typeface="+mn-lt"/>
                <a:ea typeface="+mn-ea"/>
                <a:cs typeface="+mn-ea"/>
                <a:sym typeface="+mn-lt"/>
              </a:rPr>
              <a:t>4. </a:t>
            </a:r>
            <a:r>
              <a:rPr lang="zh-CN" altLang="en-US" sz="2000" b="1" dirty="0">
                <a:latin typeface="+mn-lt"/>
                <a:ea typeface="+mn-ea"/>
                <a:cs typeface="+mn-ea"/>
                <a:sym typeface="+mn-lt"/>
              </a:rPr>
              <a:t>微内核操作系统存在的问题</a:t>
            </a:r>
            <a:br>
              <a:rPr lang="zh-CN" altLang="en-US" sz="2000" dirty="0">
                <a:latin typeface="+mn-lt"/>
                <a:ea typeface="+mn-ea"/>
                <a:cs typeface="+mn-ea"/>
                <a:sym typeface="+mn-lt"/>
              </a:rPr>
            </a:br>
            <a:r>
              <a:rPr lang="zh-CN" altLang="en-US" sz="2000" dirty="0">
                <a:latin typeface="+mn-lt"/>
                <a:ea typeface="+mn-ea"/>
                <a:cs typeface="+mn-ea"/>
                <a:sym typeface="+mn-lt"/>
              </a:rPr>
              <a:t>　　应当指出，在微内核操作系统中，由于采用了非常小的内核，客户</a:t>
            </a:r>
            <a:r>
              <a:rPr lang="en-US" altLang="zh-CN" sz="2000" dirty="0">
                <a:latin typeface="+mn-lt"/>
                <a:ea typeface="+mn-ea"/>
                <a:cs typeface="+mn-ea"/>
                <a:sym typeface="+mn-lt"/>
              </a:rPr>
              <a:t>/</a:t>
            </a:r>
            <a:r>
              <a:rPr lang="zh-CN" altLang="en-US" sz="2000" dirty="0">
                <a:latin typeface="+mn-lt"/>
                <a:ea typeface="+mn-ea"/>
                <a:cs typeface="+mn-ea"/>
                <a:sym typeface="+mn-lt"/>
              </a:rPr>
              <a:t>服务器模式和消息传递机制虽给微内核操作系统带来了许多优点，但由此也使微内核</a:t>
            </a:r>
            <a:r>
              <a:rPr lang="en-US" altLang="zh-CN" sz="2000" dirty="0">
                <a:latin typeface="+mn-lt"/>
                <a:ea typeface="+mn-ea"/>
                <a:cs typeface="+mn-ea"/>
                <a:sym typeface="+mn-lt"/>
              </a:rPr>
              <a:t>OS</a:t>
            </a:r>
            <a:r>
              <a:rPr lang="zh-CN" altLang="en-US" sz="2000" dirty="0">
                <a:latin typeface="+mn-lt"/>
                <a:ea typeface="+mn-ea"/>
                <a:cs typeface="+mn-ea"/>
                <a:sym typeface="+mn-lt"/>
              </a:rPr>
              <a:t>存在着潜在缺点，其中最主要的是，</a:t>
            </a:r>
            <a:r>
              <a:rPr lang="zh-CN" altLang="en-US" sz="2000" b="1" dirty="0">
                <a:solidFill>
                  <a:srgbClr val="FF0000"/>
                </a:solidFill>
                <a:latin typeface="+mn-lt"/>
                <a:ea typeface="+mn-ea"/>
                <a:cs typeface="+mn-ea"/>
                <a:sym typeface="+mn-lt"/>
              </a:rPr>
              <a:t>较之早期的操作系统，微内核操作系统的运行效率有所降低</a:t>
            </a:r>
            <a:r>
              <a:rPr lang="zh-CN" altLang="en-US" sz="2000" dirty="0">
                <a:latin typeface="+mn-lt"/>
                <a:ea typeface="+mn-ea"/>
                <a:cs typeface="+mn-ea"/>
                <a:sym typeface="+mn-lt"/>
              </a:rPr>
              <a:t>。</a:t>
            </a:r>
            <a:br>
              <a:rPr lang="zh-CN" altLang="en-US" sz="2000" dirty="0">
                <a:latin typeface="+mn-lt"/>
                <a:ea typeface="+mn-ea"/>
                <a:cs typeface="+mn-ea"/>
                <a:sym typeface="+mn-lt"/>
              </a:rPr>
            </a:br>
            <a:r>
              <a:rPr lang="zh-CN" altLang="en-US" sz="2000" dirty="0">
                <a:latin typeface="+mn-lt"/>
                <a:ea typeface="+mn-ea"/>
                <a:cs typeface="+mn-ea"/>
                <a:sym typeface="+mn-lt"/>
              </a:rPr>
              <a:t>　　</a:t>
            </a:r>
            <a:r>
              <a:rPr lang="zh-CN" altLang="en-US" sz="2000" b="1" dirty="0">
                <a:solidFill>
                  <a:srgbClr val="FF0000"/>
                </a:solidFill>
                <a:latin typeface="+mn-lt"/>
                <a:ea typeface="+mn-ea"/>
                <a:cs typeface="+mn-ea"/>
                <a:sym typeface="+mn-lt"/>
              </a:rPr>
              <a:t>实际情况是往往还会引起更多的上下文切换</a:t>
            </a:r>
            <a:r>
              <a:rPr lang="zh-CN" altLang="en-US" sz="2000" dirty="0">
                <a:latin typeface="+mn-lt"/>
                <a:ea typeface="+mn-ea"/>
                <a:cs typeface="+mn-ea"/>
                <a:sym typeface="+mn-lt"/>
              </a:rPr>
              <a:t>。例如，当某个服务器自身尚无能力完成客户请求而需要其它服务器的帮助时，如图</a:t>
            </a:r>
            <a:r>
              <a:rPr lang="en-US" altLang="zh-CN" sz="2000" dirty="0">
                <a:latin typeface="+mn-lt"/>
                <a:ea typeface="+mn-ea"/>
                <a:cs typeface="+mn-ea"/>
                <a:sym typeface="+mn-lt"/>
              </a:rPr>
              <a:t>1-12</a:t>
            </a:r>
            <a:r>
              <a:rPr lang="zh-CN" altLang="en-US" sz="2000" dirty="0">
                <a:latin typeface="+mn-lt"/>
                <a:ea typeface="+mn-ea"/>
                <a:cs typeface="+mn-ea"/>
                <a:sym typeface="+mn-lt"/>
              </a:rPr>
              <a:t>所示，其中的文件服务器还需要磁盘服务器的帮助，这时就需要进行</a:t>
            </a:r>
            <a:r>
              <a:rPr lang="en-US" altLang="zh-CN" sz="2000" dirty="0">
                <a:latin typeface="+mn-lt"/>
                <a:ea typeface="+mn-ea"/>
                <a:cs typeface="+mn-ea"/>
                <a:sym typeface="+mn-lt"/>
              </a:rPr>
              <a:t>8</a:t>
            </a:r>
            <a:r>
              <a:rPr lang="zh-CN" altLang="en-US" sz="2000" dirty="0">
                <a:latin typeface="+mn-lt"/>
                <a:ea typeface="+mn-ea"/>
                <a:cs typeface="+mn-ea"/>
                <a:sym typeface="+mn-lt"/>
              </a:rPr>
              <a:t>次上下文的切换。</a:t>
            </a:r>
          </a:p>
        </p:txBody>
      </p:sp>
      <p:sp>
        <p:nvSpPr>
          <p:cNvPr id="4" name="文本框 3">
            <a:extLst>
              <a:ext uri="{FF2B5EF4-FFF2-40B4-BE49-F238E27FC236}">
                <a16:creationId xmlns:a16="http://schemas.microsoft.com/office/drawing/2014/main" id="{77684F2B-C4F5-4BBE-B65C-127F60A9F10E}"/>
              </a:ext>
            </a:extLst>
          </p:cNvPr>
          <p:cNvSpPr txBox="1"/>
          <p:nvPr/>
        </p:nvSpPr>
        <p:spPr>
          <a:xfrm>
            <a:off x="766763" y="188913"/>
            <a:ext cx="3600450" cy="742950"/>
          </a:xfrm>
          <a:prstGeom prst="rect">
            <a:avLst/>
          </a:prstGeom>
          <a:noFill/>
        </p:spPr>
        <p:txBody>
          <a:bodyPr>
            <a:spAutoFit/>
          </a:bodyPr>
          <a:lstStyle/>
          <a:p>
            <a:pPr eaLnBrk="1" fontAlgn="auto" hangingPunct="1">
              <a:lnSpc>
                <a:spcPct val="150000"/>
              </a:lnSpc>
              <a:spcBef>
                <a:spcPts val="0"/>
              </a:spcBef>
              <a:spcAft>
                <a:spcPts val="0"/>
              </a:spcAft>
              <a:defRPr/>
            </a:pPr>
            <a:r>
              <a:rPr lang="en-US" altLang="zh-CN" sz="3200" b="1" dirty="0">
                <a:latin typeface="+mn-lt"/>
                <a:ea typeface="+mn-ea"/>
                <a:cs typeface="+mn-ea"/>
                <a:sym typeface="+mn-lt"/>
              </a:rPr>
              <a:t>1.5 OS</a:t>
            </a:r>
            <a:r>
              <a:rPr lang="zh-CN" altLang="en-US" sz="3200" b="1" dirty="0">
                <a:latin typeface="+mn-lt"/>
                <a:ea typeface="+mn-ea"/>
                <a:cs typeface="+mn-ea"/>
                <a:sym typeface="+mn-lt"/>
              </a:rPr>
              <a:t>结构设计</a:t>
            </a:r>
            <a:endParaRPr lang="zh-CN" altLang="en-US" sz="3200" dirty="0">
              <a:latin typeface="+mn-lt"/>
              <a:ea typeface="+mn-ea"/>
              <a:cs typeface="+mn-ea"/>
              <a:sym typeface="+mn-lt"/>
            </a:endParaRPr>
          </a:p>
        </p:txBody>
      </p:sp>
      <p:sp>
        <p:nvSpPr>
          <p:cNvPr id="3" name="灯片编号占位符 2">
            <a:extLst>
              <a:ext uri="{FF2B5EF4-FFF2-40B4-BE49-F238E27FC236}">
                <a16:creationId xmlns:a16="http://schemas.microsoft.com/office/drawing/2014/main" id="{90B63E44-9F95-384F-A3E9-C73DC5975685}"/>
              </a:ext>
            </a:extLst>
          </p:cNvPr>
          <p:cNvSpPr>
            <a:spLocks noGrp="1"/>
          </p:cNvSpPr>
          <p:nvPr>
            <p:ph type="sldNum" sz="quarter" idx="11"/>
          </p:nvPr>
        </p:nvSpPr>
        <p:spPr/>
        <p:txBody>
          <a:bodyPr/>
          <a:lstStyle/>
          <a:p>
            <a:pPr>
              <a:defRPr/>
            </a:pPr>
            <a:fld id="{AD8A1803-9DE3-4EB3-BC11-0E54EC1517AB}" type="slidenum">
              <a:rPr lang="en-US" smtClean="0"/>
              <a:pPr>
                <a:defRPr/>
              </a:pPr>
              <a:t>97</a:t>
            </a:fld>
            <a:endParaRPr lang="en-US"/>
          </a:p>
        </p:txBody>
      </p:sp>
    </p:spTree>
    <p:extLst>
      <p:ext uri="{BB962C8B-B14F-4D97-AF65-F5344CB8AC3E}">
        <p14:creationId xmlns:p14="http://schemas.microsoft.com/office/powerpoint/2010/main" val="1586738936"/>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C3F3E1-8FC2-460F-BF83-FED02BCE2DFB}"/>
              </a:ext>
            </a:extLst>
          </p:cNvPr>
          <p:cNvSpPr>
            <a:spLocks noGrp="1"/>
          </p:cNvSpPr>
          <p:nvPr>
            <p:ph type="sldNum" sz="quarter" idx="12"/>
          </p:nvPr>
        </p:nvSpPr>
        <p:spPr/>
        <p:txBody>
          <a:bodyPr/>
          <a:lstStyle/>
          <a:p>
            <a:pPr>
              <a:lnSpc>
                <a:spcPct val="120000"/>
              </a:lnSpc>
            </a:pPr>
            <a:fld id="{89DB14B3-731A-4352-BC82-B1993596BD11}" type="slidenum">
              <a:rPr lang="zh-CN" altLang="en-US" smtClean="0"/>
              <a:pPr>
                <a:lnSpc>
                  <a:spcPct val="120000"/>
                </a:lnSpc>
              </a:pPr>
              <a:t>98</a:t>
            </a:fld>
            <a:endParaRPr lang="zh-CN" altLang="en-US" dirty="0"/>
          </a:p>
        </p:txBody>
      </p:sp>
      <p:sp>
        <p:nvSpPr>
          <p:cNvPr id="6" name="文本框 5">
            <a:extLst>
              <a:ext uri="{FF2B5EF4-FFF2-40B4-BE49-F238E27FC236}">
                <a16:creationId xmlns:a16="http://schemas.microsoft.com/office/drawing/2014/main" id="{DFC47261-E14D-4D7C-8F51-430931A13FAF}"/>
              </a:ext>
            </a:extLst>
          </p:cNvPr>
          <p:cNvSpPr txBox="1"/>
          <p:nvPr/>
        </p:nvSpPr>
        <p:spPr>
          <a:xfrm>
            <a:off x="868969" y="393123"/>
            <a:ext cx="1842655" cy="497957"/>
          </a:xfrm>
          <a:prstGeom prst="rect">
            <a:avLst/>
          </a:prstGeom>
          <a:noFill/>
        </p:spPr>
        <p:txBody>
          <a:bodyPr wrap="square" rtlCol="0">
            <a:spAutoFit/>
          </a:bodyPr>
          <a:lstStyle/>
          <a:p>
            <a:pPr defTabSz="457200">
              <a:lnSpc>
                <a:spcPct val="120000"/>
              </a:lnSpc>
            </a:pPr>
            <a:r>
              <a:rPr lang="zh-CN" altLang="en-US" sz="2400" b="1" dirty="0">
                <a:solidFill>
                  <a:prstClr val="black"/>
                </a:solidFill>
                <a:latin typeface="微软雅黑" panose="020F0502020204030204"/>
                <a:ea typeface="微软雅黑"/>
              </a:rPr>
              <a:t>知识补充</a:t>
            </a:r>
          </a:p>
        </p:txBody>
      </p:sp>
      <p:sp>
        <p:nvSpPr>
          <p:cNvPr id="3" name="文本框 2">
            <a:extLst>
              <a:ext uri="{FF2B5EF4-FFF2-40B4-BE49-F238E27FC236}">
                <a16:creationId xmlns:a16="http://schemas.microsoft.com/office/drawing/2014/main" id="{84CFF4E6-DBCC-1744-9099-9B11E0CD1EAE}"/>
              </a:ext>
            </a:extLst>
          </p:cNvPr>
          <p:cNvSpPr txBox="1"/>
          <p:nvPr/>
        </p:nvSpPr>
        <p:spPr>
          <a:xfrm>
            <a:off x="868969" y="1556792"/>
            <a:ext cx="10123575" cy="3269357"/>
          </a:xfrm>
          <a:prstGeom prst="rect">
            <a:avLst/>
          </a:prstGeom>
          <a:noFill/>
        </p:spPr>
        <p:txBody>
          <a:bodyPr wrap="square" rtlCol="0">
            <a:spAutoFit/>
          </a:bodyPr>
          <a:lstStyle/>
          <a:p>
            <a:pPr>
              <a:lnSpc>
                <a:spcPct val="150000"/>
              </a:lnSpc>
            </a:pPr>
            <a:r>
              <a:rPr kumimoji="1" lang="zh-CN" altLang="en-US" sz="2000" b="1" dirty="0"/>
              <a:t>核心态：</a:t>
            </a:r>
            <a:r>
              <a:rPr kumimoji="1" lang="zh-CN" altLang="en-US" sz="2000" dirty="0"/>
              <a:t>又称为管态，也称为内核态。它具有较高的特权，能执行一切指令，访问所有的寄存器和存储器，传统的</a:t>
            </a:r>
            <a:r>
              <a:rPr kumimoji="1" lang="en-US" altLang="zh-CN" sz="2000" dirty="0"/>
              <a:t>OS</a:t>
            </a:r>
            <a:r>
              <a:rPr kumimoji="1" lang="zh-CN" altLang="en-US" sz="2000" dirty="0"/>
              <a:t>都在系统态运行。</a:t>
            </a:r>
            <a:endParaRPr kumimoji="1" lang="en-US" altLang="zh-CN" sz="2000" dirty="0"/>
          </a:p>
          <a:p>
            <a:pPr>
              <a:lnSpc>
                <a:spcPct val="150000"/>
              </a:lnSpc>
            </a:pPr>
            <a:r>
              <a:rPr kumimoji="1" lang="zh-CN" altLang="en-US" sz="2000" b="1" dirty="0"/>
              <a:t>用户态：</a:t>
            </a:r>
            <a:r>
              <a:rPr kumimoji="1" lang="zh-CN" altLang="en-US" sz="2000" dirty="0"/>
              <a:t>又称为目态。他是具有较低特权的执行状态，仅能执行规定的指令，访问指定的寄存器和存储区。</a:t>
            </a:r>
            <a:endParaRPr kumimoji="1" lang="en-US" altLang="zh-CN" sz="2000" dirty="0"/>
          </a:p>
          <a:p>
            <a:pPr>
              <a:lnSpc>
                <a:spcPct val="150000"/>
              </a:lnSpc>
            </a:pPr>
            <a:endParaRPr kumimoji="1" lang="en-US" altLang="zh-CN" sz="2000" dirty="0"/>
          </a:p>
          <a:p>
            <a:pPr>
              <a:lnSpc>
                <a:spcPct val="150000"/>
              </a:lnSpc>
            </a:pPr>
            <a:r>
              <a:rPr kumimoji="1" lang="zh-CN" altLang="en-US" sz="2000" dirty="0"/>
              <a:t>若在应用程序中使用特权指令，</a:t>
            </a:r>
            <a:r>
              <a:rPr kumimoji="1" lang="zh-CN" altLang="en-US" sz="2000" dirty="0">
                <a:solidFill>
                  <a:srgbClr val="FF0000"/>
                </a:solidFill>
              </a:rPr>
              <a:t>就会发出权限出错信号，操作系统捕获到这个信号后，将转入相应的错误处理程序，</a:t>
            </a:r>
            <a:r>
              <a:rPr kumimoji="1" lang="zh-CN" altLang="en-US" sz="2000" dirty="0"/>
              <a:t>将停止该应用程序的运行，重新调度。</a:t>
            </a:r>
          </a:p>
        </p:txBody>
      </p:sp>
    </p:spTree>
    <p:extLst>
      <p:ext uri="{BB962C8B-B14F-4D97-AF65-F5344CB8AC3E}">
        <p14:creationId xmlns:p14="http://schemas.microsoft.com/office/powerpoint/2010/main" val="31083772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a:extLst>
              <a:ext uri="{FF2B5EF4-FFF2-40B4-BE49-F238E27FC236}">
                <a16:creationId xmlns:a16="http://schemas.microsoft.com/office/drawing/2014/main" id="{B5DB1178-6053-7041-BD1E-CB34DA8D70AA}"/>
              </a:ext>
            </a:extLst>
          </p:cNvPr>
          <p:cNvSpPr txBox="1">
            <a:spLocks noChangeArrowheads="1"/>
          </p:cNvSpPr>
          <p:nvPr/>
        </p:nvSpPr>
        <p:spPr bwMode="auto">
          <a:xfrm>
            <a:off x="777347" y="332316"/>
            <a:ext cx="31550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Hans" sz="3200" b="1" dirty="0">
                <a:latin typeface="Microsoft YaHei" panose="020B0503020204020204" pitchFamily="34" charset="-122"/>
                <a:ea typeface="Microsoft YaHei" panose="020B0503020204020204" pitchFamily="34" charset="-122"/>
              </a:rPr>
              <a:t>1.5</a:t>
            </a:r>
            <a:r>
              <a:rPr lang="zh-Hans" altLang="en-US" sz="3200" b="1" dirty="0">
                <a:latin typeface="Microsoft YaHei" panose="020B0503020204020204" pitchFamily="34" charset="-122"/>
                <a:ea typeface="Microsoft YaHei" panose="020B0503020204020204" pitchFamily="34" charset="-122"/>
              </a:rPr>
              <a:t> </a:t>
            </a:r>
            <a:r>
              <a:rPr lang="en-US" altLang="zh-Hans" sz="3200" b="1" dirty="0">
                <a:latin typeface="Microsoft YaHei" panose="020B0503020204020204" pitchFamily="34" charset="-122"/>
                <a:ea typeface="Microsoft YaHei" panose="020B0503020204020204" pitchFamily="34" charset="-122"/>
              </a:rPr>
              <a:t>OS</a:t>
            </a:r>
            <a:r>
              <a:rPr lang="zh-Hans" altLang="en-US" sz="3200" b="1" dirty="0">
                <a:latin typeface="Microsoft YaHei" panose="020B0503020204020204" pitchFamily="34" charset="-122"/>
                <a:ea typeface="Microsoft YaHei" panose="020B0503020204020204" pitchFamily="34" charset="-122"/>
              </a:rPr>
              <a:t>结构设计</a:t>
            </a:r>
            <a:endParaRPr lang="zh-CN" altLang="en-US" sz="3200" b="1" dirty="0">
              <a:latin typeface="Microsoft YaHei" panose="020B0503020204020204" pitchFamily="34" charset="-122"/>
              <a:ea typeface="Microsoft YaHei" panose="020B0503020204020204" pitchFamily="34" charset="-122"/>
            </a:endParaRPr>
          </a:p>
        </p:txBody>
      </p:sp>
      <p:sp>
        <p:nvSpPr>
          <p:cNvPr id="4" name="Text Box 5">
            <a:extLst>
              <a:ext uri="{FF2B5EF4-FFF2-40B4-BE49-F238E27FC236}">
                <a16:creationId xmlns:a16="http://schemas.microsoft.com/office/drawing/2014/main" id="{28A28A46-DFF3-1D49-830D-979FEAB586EB}"/>
              </a:ext>
            </a:extLst>
          </p:cNvPr>
          <p:cNvSpPr txBox="1">
            <a:spLocks noChangeArrowheads="1"/>
          </p:cNvSpPr>
          <p:nvPr/>
        </p:nvSpPr>
        <p:spPr bwMode="auto">
          <a:xfrm>
            <a:off x="777347" y="1192886"/>
            <a:ext cx="10469773" cy="45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lang="en-US" altLang="zh-Hans" b="1" dirty="0">
                <a:latin typeface="Microsoft YaHei" panose="020B0503020204020204" pitchFamily="34" charset="-122"/>
                <a:ea typeface="Microsoft YaHei" panose="020B0503020204020204" pitchFamily="34" charset="-122"/>
              </a:rPr>
              <a:t>1.5.4</a:t>
            </a:r>
            <a:r>
              <a:rPr lang="zh-Hans" altLang="en-US" b="1" dirty="0">
                <a:latin typeface="Microsoft YaHei" panose="020B0503020204020204" pitchFamily="34" charset="-122"/>
                <a:ea typeface="Microsoft YaHei" panose="020B0503020204020204" pitchFamily="34" charset="-122"/>
              </a:rPr>
              <a:t> 微内核</a:t>
            </a:r>
            <a:r>
              <a:rPr lang="en-US" altLang="zh-Hans" b="1" dirty="0">
                <a:latin typeface="Microsoft YaHei" panose="020B0503020204020204" pitchFamily="34" charset="-122"/>
                <a:ea typeface="Microsoft YaHei" panose="020B0503020204020204" pitchFamily="34" charset="-122"/>
              </a:rPr>
              <a:t>OS</a:t>
            </a:r>
            <a:r>
              <a:rPr lang="zh-Hans" altLang="en-US" b="1" dirty="0">
                <a:latin typeface="Microsoft YaHei" panose="020B0503020204020204" pitchFamily="34" charset="-122"/>
                <a:ea typeface="Microsoft YaHei" panose="020B0503020204020204" pitchFamily="34" charset="-122"/>
              </a:rPr>
              <a:t>结构</a:t>
            </a:r>
            <a:endParaRPr lang="en-US" altLang="zh-Hans"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FA2C7F3B-F8A0-E746-86A0-D26116FFF293}"/>
              </a:ext>
            </a:extLst>
          </p:cNvPr>
          <p:cNvSpPr/>
          <p:nvPr/>
        </p:nvSpPr>
        <p:spPr bwMode="auto">
          <a:xfrm>
            <a:off x="1974502" y="3986493"/>
            <a:ext cx="2680138" cy="945931"/>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Hans"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rPr>
              <a:t>客户机应用</a:t>
            </a:r>
            <a:endParaRPr kumimoji="0" lang="zh-CN"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endParaRPr>
          </a:p>
        </p:txBody>
      </p:sp>
      <p:sp>
        <p:nvSpPr>
          <p:cNvPr id="7" name="矩形 6">
            <a:extLst>
              <a:ext uri="{FF2B5EF4-FFF2-40B4-BE49-F238E27FC236}">
                <a16:creationId xmlns:a16="http://schemas.microsoft.com/office/drawing/2014/main" id="{A7E558F0-D0A9-FC4A-A771-88AB210C08C3}"/>
              </a:ext>
            </a:extLst>
          </p:cNvPr>
          <p:cNvSpPr/>
          <p:nvPr/>
        </p:nvSpPr>
        <p:spPr bwMode="auto">
          <a:xfrm>
            <a:off x="6888088" y="3986493"/>
            <a:ext cx="2680138" cy="945931"/>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Han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rPr>
              <a:t>OS</a:t>
            </a:r>
            <a:r>
              <a:rPr kumimoji="0" lang="zh-Hans"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rPr>
              <a:t>内核</a:t>
            </a:r>
            <a:endParaRPr kumimoji="0" lang="zh-CN" altLang="en-US" sz="2800" b="0" i="0" u="none" strike="noStrike" cap="none" normalizeH="0" baseline="0" dirty="0">
              <a:ln>
                <a:noFill/>
              </a:ln>
              <a:solidFill>
                <a:srgbClr val="000000"/>
              </a:solidFill>
              <a:effectLst/>
              <a:latin typeface="Microsoft YaHei" panose="020B0503020204020204" pitchFamily="34" charset="-122"/>
              <a:ea typeface="Microsoft YaHei" panose="020B0503020204020204" pitchFamily="34" charset="-122"/>
              <a:sym typeface="Calibri" panose="020F0502020204030204" pitchFamily="34" charset="0"/>
            </a:endParaRPr>
          </a:p>
        </p:txBody>
      </p:sp>
      <p:cxnSp>
        <p:nvCxnSpPr>
          <p:cNvPr id="11" name="直线箭头连接符 10">
            <a:extLst>
              <a:ext uri="{FF2B5EF4-FFF2-40B4-BE49-F238E27FC236}">
                <a16:creationId xmlns:a16="http://schemas.microsoft.com/office/drawing/2014/main" id="{6000129C-9176-7D48-9FA5-8CAA229E6B2A}"/>
              </a:ext>
            </a:extLst>
          </p:cNvPr>
          <p:cNvCxnSpPr/>
          <p:nvPr/>
        </p:nvCxnSpPr>
        <p:spPr bwMode="auto">
          <a:xfrm>
            <a:off x="4465454" y="4191436"/>
            <a:ext cx="2617076"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2" name="直线箭头连接符 11">
            <a:extLst>
              <a:ext uri="{FF2B5EF4-FFF2-40B4-BE49-F238E27FC236}">
                <a16:creationId xmlns:a16="http://schemas.microsoft.com/office/drawing/2014/main" id="{10DD807D-31AB-0F47-8037-E04A239A3CF7}"/>
              </a:ext>
            </a:extLst>
          </p:cNvPr>
          <p:cNvCxnSpPr>
            <a:cxnSpLocks/>
          </p:cNvCxnSpPr>
          <p:nvPr/>
        </p:nvCxnSpPr>
        <p:spPr bwMode="auto">
          <a:xfrm flipH="1">
            <a:off x="4465454" y="4585583"/>
            <a:ext cx="2617076" cy="1"/>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 name="灯片编号占位符 5">
            <a:extLst>
              <a:ext uri="{FF2B5EF4-FFF2-40B4-BE49-F238E27FC236}">
                <a16:creationId xmlns:a16="http://schemas.microsoft.com/office/drawing/2014/main" id="{B48FCF61-84A8-0C4E-AE3F-C3E4A7C9908C}"/>
              </a:ext>
            </a:extLst>
          </p:cNvPr>
          <p:cNvSpPr>
            <a:spLocks noGrp="1"/>
          </p:cNvSpPr>
          <p:nvPr>
            <p:ph type="sldNum" sz="quarter" idx="11"/>
          </p:nvPr>
        </p:nvSpPr>
        <p:spPr/>
        <p:txBody>
          <a:bodyPr/>
          <a:lstStyle/>
          <a:p>
            <a:pPr>
              <a:defRPr/>
            </a:pPr>
            <a:fld id="{89F98887-CF8B-4F3E-A722-FD859037374E}" type="slidenum">
              <a:rPr lang="en-US" smtClean="0"/>
              <a:pPr>
                <a:defRPr/>
              </a:pPr>
              <a:t>99</a:t>
            </a:fld>
            <a:endParaRPr lang="en-US"/>
          </a:p>
        </p:txBody>
      </p:sp>
      <p:sp>
        <p:nvSpPr>
          <p:cNvPr id="14" name="Rectangle 3">
            <a:extLst>
              <a:ext uri="{FF2B5EF4-FFF2-40B4-BE49-F238E27FC236}">
                <a16:creationId xmlns:a16="http://schemas.microsoft.com/office/drawing/2014/main" id="{EE1FE6F0-3364-4E41-A74C-E06828DDADEE}"/>
              </a:ext>
            </a:extLst>
          </p:cNvPr>
          <p:cNvSpPr txBox="1">
            <a:spLocks noChangeArrowheads="1"/>
          </p:cNvSpPr>
          <p:nvPr/>
        </p:nvSpPr>
        <p:spPr>
          <a:xfrm>
            <a:off x="3617883" y="5170549"/>
            <a:ext cx="4213225" cy="476250"/>
          </a:xfrm>
          <a:prstGeom prst="rect">
            <a:avLst/>
          </a:prstGeom>
        </p:spPr>
        <p:txBody>
          <a:bodyPr rtlCol="0">
            <a:normAutofit fontScale="55000" lnSpcReduction="200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dirty="0">
                <a:latin typeface="+mn-lt"/>
                <a:ea typeface="+mn-ea"/>
                <a:cs typeface="+mn-ea"/>
                <a:sym typeface="+mn-lt"/>
              </a:rPr>
              <a:t>图</a:t>
            </a:r>
            <a:r>
              <a:rPr lang="en-US" altLang="zh-CN" dirty="0">
                <a:latin typeface="+mn-lt"/>
                <a:ea typeface="+mn-ea"/>
                <a:cs typeface="+mn-ea"/>
                <a:sym typeface="+mn-lt"/>
              </a:rPr>
              <a:t>  </a:t>
            </a:r>
            <a:r>
              <a:rPr lang="zh-CN" altLang="en-US" dirty="0">
                <a:latin typeface="+mn-lt"/>
                <a:ea typeface="+mn-ea"/>
                <a:cs typeface="+mn-ea"/>
                <a:sym typeface="+mn-lt"/>
              </a:rPr>
              <a:t>在整体内核环境下的客户</a:t>
            </a:r>
            <a:r>
              <a:rPr lang="en-US" altLang="zh-CN" dirty="0">
                <a:latin typeface="+mn-lt"/>
                <a:ea typeface="+mn-ea"/>
                <a:cs typeface="+mn-ea"/>
                <a:sym typeface="+mn-lt"/>
              </a:rPr>
              <a:t>/</a:t>
            </a:r>
            <a:r>
              <a:rPr lang="zh-CN" altLang="en-US" dirty="0">
                <a:latin typeface="+mn-lt"/>
                <a:ea typeface="+mn-ea"/>
                <a:cs typeface="+mn-ea"/>
                <a:sym typeface="+mn-lt"/>
              </a:rPr>
              <a:t>服务器模式</a:t>
            </a:r>
          </a:p>
        </p:txBody>
      </p:sp>
      <p:sp>
        <p:nvSpPr>
          <p:cNvPr id="15" name="Rectangle 3">
            <a:extLst>
              <a:ext uri="{FF2B5EF4-FFF2-40B4-BE49-F238E27FC236}">
                <a16:creationId xmlns:a16="http://schemas.microsoft.com/office/drawing/2014/main" id="{59654975-475E-6D44-822B-56B91B8D1BA3}"/>
              </a:ext>
            </a:extLst>
          </p:cNvPr>
          <p:cNvSpPr txBox="1">
            <a:spLocks noChangeArrowheads="1"/>
          </p:cNvSpPr>
          <p:nvPr/>
        </p:nvSpPr>
        <p:spPr>
          <a:xfrm>
            <a:off x="1657012" y="1631617"/>
            <a:ext cx="9696787" cy="2695665"/>
          </a:xfrm>
          <a:prstGeom prst="rect">
            <a:avLst/>
          </a:prstGeom>
        </p:spPr>
        <p:txBody>
          <a:bodyPr rtlCol="0">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sz="2000" dirty="0">
                <a:latin typeface="+mn-lt"/>
                <a:ea typeface="+mn-ea"/>
                <a:cs typeface="+mn-ea"/>
                <a:sym typeface="+mn-lt"/>
              </a:rPr>
              <a:t>传统</a:t>
            </a:r>
            <a:r>
              <a:rPr lang="en-US" altLang="zh-CN" sz="2000" dirty="0">
                <a:latin typeface="+mn-lt"/>
                <a:ea typeface="+mn-ea"/>
                <a:cs typeface="+mn-ea"/>
                <a:sym typeface="+mn-lt"/>
              </a:rPr>
              <a:t>OS</a:t>
            </a:r>
            <a:r>
              <a:rPr lang="zh-CN" altLang="en-US" sz="2000" dirty="0">
                <a:latin typeface="+mn-lt"/>
                <a:ea typeface="+mn-ea"/>
                <a:cs typeface="+mn-ea"/>
                <a:sym typeface="+mn-lt"/>
              </a:rPr>
              <a:t>结构两次上下文切换：</a:t>
            </a:r>
            <a:endParaRPr lang="en-US" altLang="zh-CN" sz="2000" dirty="0">
              <a:latin typeface="+mn-lt"/>
              <a:ea typeface="+mn-ea"/>
              <a:cs typeface="+mn-ea"/>
              <a:sym typeface="+mn-lt"/>
            </a:endParaRPr>
          </a:p>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sz="2000" dirty="0">
                <a:latin typeface="+mn-lt"/>
                <a:ea typeface="+mn-ea"/>
                <a:cs typeface="+mn-ea"/>
                <a:sym typeface="+mn-lt"/>
              </a:rPr>
              <a:t>第一次：执行系统调用后由</a:t>
            </a:r>
            <a:r>
              <a:rPr lang="zh-CN" altLang="en-US" sz="2000" dirty="0">
                <a:solidFill>
                  <a:srgbClr val="FF0000"/>
                </a:solidFill>
                <a:latin typeface="+mn-lt"/>
                <a:ea typeface="+mn-ea"/>
                <a:cs typeface="+mn-ea"/>
                <a:sym typeface="+mn-lt"/>
              </a:rPr>
              <a:t>用户态</a:t>
            </a:r>
            <a:r>
              <a:rPr lang="zh-CN" altLang="en-US" sz="2000" dirty="0">
                <a:latin typeface="+mn-lt"/>
                <a:ea typeface="+mn-ea"/>
                <a:cs typeface="+mn-ea"/>
                <a:sym typeface="+mn-lt"/>
              </a:rPr>
              <a:t>转为</a:t>
            </a:r>
            <a:r>
              <a:rPr lang="zh-CN" altLang="en-US" sz="2000" dirty="0">
                <a:solidFill>
                  <a:srgbClr val="FF0000"/>
                </a:solidFill>
                <a:latin typeface="+mn-lt"/>
                <a:ea typeface="+mn-ea"/>
                <a:cs typeface="+mn-ea"/>
                <a:sym typeface="+mn-lt"/>
              </a:rPr>
              <a:t>系统态</a:t>
            </a:r>
            <a:endParaRPr lang="en-US" altLang="zh-CN" sz="2000" dirty="0">
              <a:solidFill>
                <a:srgbClr val="FF0000"/>
              </a:solidFill>
              <a:latin typeface="+mn-lt"/>
              <a:ea typeface="+mn-ea"/>
              <a:cs typeface="+mn-ea"/>
              <a:sym typeface="+mn-lt"/>
            </a:endParaRPr>
          </a:p>
          <a:p>
            <a:pPr marL="0" indent="0" defTabSz="914400" eaLnBrk="1" fontAlgn="auto" hangingPunct="1">
              <a:lnSpc>
                <a:spcPct val="150000"/>
              </a:lnSpc>
              <a:spcBef>
                <a:spcPts val="0"/>
              </a:spcBef>
              <a:spcAft>
                <a:spcPts val="0"/>
              </a:spcAft>
              <a:buFont typeface="Arial" panose="020B0604020202020204" pitchFamily="34" charset="0"/>
              <a:buNone/>
              <a:defRPr/>
            </a:pPr>
            <a:r>
              <a:rPr lang="zh-CN" altLang="en-US" sz="2000" dirty="0">
                <a:latin typeface="+mn-lt"/>
                <a:ea typeface="+mn-ea"/>
                <a:cs typeface="+mn-ea"/>
                <a:sym typeface="+mn-lt"/>
              </a:rPr>
              <a:t>第二次：系统完成用户请求后，由</a:t>
            </a:r>
            <a:r>
              <a:rPr lang="zh-CN" altLang="en-US" sz="2000" dirty="0">
                <a:solidFill>
                  <a:srgbClr val="FF0000"/>
                </a:solidFill>
                <a:latin typeface="+mn-lt"/>
                <a:ea typeface="+mn-ea"/>
                <a:cs typeface="+mn-ea"/>
                <a:sym typeface="+mn-lt"/>
              </a:rPr>
              <a:t>系统态</a:t>
            </a:r>
            <a:r>
              <a:rPr lang="zh-CN" altLang="en-US" sz="2000" dirty="0">
                <a:latin typeface="+mn-lt"/>
                <a:ea typeface="+mn-ea"/>
                <a:cs typeface="+mn-ea"/>
                <a:sym typeface="+mn-lt"/>
              </a:rPr>
              <a:t>返回</a:t>
            </a:r>
            <a:r>
              <a:rPr lang="zh-CN" altLang="en-US" sz="2000" dirty="0">
                <a:solidFill>
                  <a:srgbClr val="FF0000"/>
                </a:solidFill>
                <a:latin typeface="+mn-lt"/>
                <a:ea typeface="+mn-ea"/>
                <a:cs typeface="+mn-ea"/>
                <a:sym typeface="+mn-lt"/>
              </a:rPr>
              <a:t>用户态</a:t>
            </a:r>
          </a:p>
        </p:txBody>
      </p:sp>
    </p:spTree>
    <p:extLst>
      <p:ext uri="{BB962C8B-B14F-4D97-AF65-F5344CB8AC3E}">
        <p14:creationId xmlns:p14="http://schemas.microsoft.com/office/powerpoint/2010/main" val="18945362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5456ec25-a15c-4c9c-8031-0974d46fa2f8&quot;,&quot;Name&quot;:&quot;自定义&quot;,&quot;Kind&quot;:&quot;Custom&quot;,&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huia1q0">
      <a:majorFont>
        <a:latin typeface="微软雅黑" panose="020F0302020204030204"/>
        <a:ea typeface="微软雅黑"/>
        <a:cs typeface=""/>
      </a:majorFont>
      <a:minorFont>
        <a:latin typeface="微软雅黑" panose="020F0502020204030204"/>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66429</TotalTime>
  <Words>12123</Words>
  <Application>Microsoft Office PowerPoint</Application>
  <PresentationFormat>宽屏</PresentationFormat>
  <Paragraphs>717</Paragraphs>
  <Slides>129</Slides>
  <Notes>9</Notes>
  <HiddenSlides>2</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129</vt:i4>
      </vt:variant>
    </vt:vector>
  </HeadingPairs>
  <TitlesOfParts>
    <vt:vector size="139" baseType="lpstr">
      <vt:lpstr>等线</vt:lpstr>
      <vt:lpstr>华文中宋</vt:lpstr>
      <vt:lpstr>Microsoft YaHei</vt:lpstr>
      <vt:lpstr>Microsoft YaHei</vt:lpstr>
      <vt:lpstr>Arial</vt:lpstr>
      <vt:lpstr>Calibri</vt:lpstr>
      <vt:lpstr>Times New Roman</vt:lpstr>
      <vt:lpstr>Wingdings</vt:lpstr>
      <vt:lpstr>默认设计模板</vt:lpstr>
      <vt:lpstr>Visio</vt:lpstr>
      <vt:lpstr>PowerPoint 演示文稿</vt:lpstr>
      <vt:lpstr>PowerPoint 演示文稿</vt:lpstr>
      <vt:lpstr>PowerPoint 演示文稿</vt:lpstr>
      <vt:lpstr>PowerPoint 演示文稿</vt:lpstr>
      <vt:lpstr>操作系统的目标与应用环境有关。   例如在查询系统中所用的OS，希望能提供良好的人—机交互性；   对于应用于工业控制、武器控制以及多媒体环境下的OS，要求其具有实时性；   而对于微机上配置的OS，则更看重的是其使用的方便性。</vt:lpstr>
      <vt:lpstr>1.1.1  操作系统的目标 　　1. 方便性 　　2. 有效性   提高系统资源利用率和吞吐量 　　3. 可扩充性  无结构-&gt;模块化结构-&gt;层次化结构-&gt;微内核结构 　　4. 开放性  系统遵循世界标准，与其它厂家软硬件相互兼容</vt:lpstr>
      <vt:lpstr>PowerPoint 演示文稿</vt:lpstr>
      <vt:lpstr>PowerPoint 演示文稿</vt:lpstr>
      <vt:lpstr>PowerPoint 演示文稿</vt:lpstr>
      <vt:lpstr>1.1.2  操作系统的作用          　　1. OS作为用户与计算机硬件系统之间的接口        2. OS作为计算机系统资源的管理者 　    3. OS实现了对计算机资源的抽象 </vt:lpstr>
      <vt:lpstr>1.1.2  操作系统的作用          　　1. OS作为用户与计算机硬件系统之间的接口 　　OS作为用户与计算机硬件系统之间接口的含义是：OS处于用户与计算机硬件系统之间，用户通过OS来使用计算机系统。或者说，用户在OS帮助下能够方便、快捷、可靠地操纵计算机硬件和运行自己的程序。图1-1是OS作为接口的示意图。 </vt:lpstr>
      <vt:lpstr>PowerPoint 演示文稿</vt:lpstr>
      <vt:lpstr>1.1.2  操作系统的作用          　　2. OS作为计算机系统资源的管理者 　　在一个计算机系统中，通常都含有多种硬件和软件资源。归纳起来可将这些资源分为四类：处理机、存储器、I/O设备以及文件(数据和程序)。相应地，OS的主要功能也正是对这四类资源进行有效的管理。 </vt:lpstr>
      <vt:lpstr>1.1.2  操作系统的作用          　　3. OS实现了对计算机资源的抽象 　　对于一台完全无软件的计算机系统(即裸机)，由于它向用户提供的仅是硬件接口(物理接口)，因此，用户必须对物理接口的实现细节有充分的了解，这就致使该物理机器难于广泛使用。为了方便用户使用I/O设备，人们在裸机上覆盖上一层I/O设备管理软件，如图1-2所示，由它来实现对I/O设备操作的细节，并向上将I/O设备抽象为一组数据结构以及一组I/O操作命令，如read和write命令，这样用户即可利用这些数据结构及操作命令来进行数据输入或输出，而无需关心I/O是如何具体实现的。 </vt:lpstr>
      <vt:lpstr>1.1.3  推动操作系统发展的主要动力    　　1. 不断提高计算机资源利用率 　　2. 方便用户 　　3. 器件的不断更新换代 　　4. 计算机体系结构的不断发展 　　5. 不断提出新的应用需求</vt:lpstr>
      <vt:lpstr>PowerPoint 演示文稿</vt:lpstr>
      <vt:lpstr>1.2.1  未配置操作系统的计算机系统        1945年第一台计算机  　　1. 人工操作方式 　　早期的操作方式是由程序员将事先已穿孔的纸带(或卡片)，装入纸带输入机(或卡片输入机)，再启动它们将纸带(或卡片)上的程序和数据输入计算机，然后启动计算机运行。仅当程序运行完毕并取走计算结果后，才允许下一个用户上机。这种人工操作方式有以下两方面的缺点： 　　(1)  用户独占全机，即一台计算机的全部资源由上机用户所独占。 　　(2)  CPU等待人工操作。当用户进行装带(卡)、卸带(卡)等人工操作时，CPU及内存等资源是空闲的。</vt:lpstr>
      <vt:lpstr>1.2.1  未配置操作系统的计算机系统        1945年第一台计算机  　　1. 人工操作方式 　　早期的操作方式是由程序员将事先已穿孔的纸带(或卡片)，装入纸带输入机(或卡片输入机)，再启动它们将纸带(或卡片)上的程序和数据输入计算机，然后启动计算机运行。仅当程序运行完毕并取走计算结果后，才允许下一个用户上机。这种人工操作方式有以下两方面的缺点： 　　(1)  用户独占全机，即一台计算机的全部资源由上机用户所独占。 　　(2)  CPU等待人工操作。当用户进行装带(卡)、卸带(卡)等人工操作时，CPU及内存等资源是空闲的。</vt:lpstr>
      <vt:lpstr>1.2.1  未配置操作系统的计算机系统            20世纪50年代末  　　2. 脱机输入/输出(Off-Line I/O)方式 　　为了解决人机矛盾及CPU和I/O设备之间速度不匹配的矛盾，20世纪50年代末出现了脱机I/O技术。       该技术是事先将装有用户程序和数据的纸带装入纸带输入机，在一台外围机的控制下，把纸带(卡片)上的数据(程序)输入到磁带上。当CPU需要这些程序和数据时，再从磁带上高速地调入内存。</vt:lpstr>
      <vt:lpstr>PowerPoint 演示文稿</vt:lpstr>
      <vt:lpstr>1.2.2  单道批处理系统             第一种操作系统       　　1. 单道批处理系统(Simple Batch Processing System)的处理过程 　　为实现对作业的连续处理，需要先把一批作业以脱机方式输入到磁带上，并在系统中配上监督程序(Monitor)，在它的控制下，使这批作业能一个接一个地连续处理。 </vt:lpstr>
      <vt:lpstr>PowerPoint 演示文稿</vt:lpstr>
      <vt:lpstr>1.2.2  单道批处理系统                2. 单道批处理系统的缺点 　　单道批处理系统最主要的缺点是，系统中的资源得不到充分的利用。这是因为在内存中仅有一道程序，每逢该程序在运行中发出I/O请求后，CPU便处于等待状态，必须在其I/O完成后才继续运行。又因I/O设备的低速性，更使CPU的利用率显著降低。图1-5示出了单道程序的运行情况，从图可以看出：在t2～t3、t6～t7时间间隔内CPU空闲。</vt:lpstr>
      <vt:lpstr>1.2.3  多道批处理系统(Multiprogrammed Batch Processing System)   20世纪60年代中期 　　1. 多道程序设计的基本概念 　　为了进一步提高资源的利用率和系统吞吐量，在20世纪60年代中期引入了多道程序设计技术，由此形成了多道批处理系统。图1-6示出了四道程序时的运行情况。  </vt:lpstr>
      <vt:lpstr>PowerPoint 演示文稿</vt:lpstr>
      <vt:lpstr>1.2.3  多道批处理系统(Multiprogrammed Batch Processing System)   20世纪60年代中期 　　1. 多道程序设计的基本概念 　　为了进一步提高资源的利用率和系统吞吐量，在20世纪60年代中期引入了多道程序设计技术，由此形成了多道批处理系统。图1-6示出了四道程序时的运行情况。  </vt:lpstr>
      <vt:lpstr>1.2.3  多道批处理系统(Multiprogrammed Batch Processing System)   20世纪60年代中期 　　1. 多道程序设计的基本概念 　　为了进一步提高资源的利用率和系统吞吐量，在20世纪60年代中期引入了多道程序设计技术，由此形成了多道批处理系统。图1-6示出了四道程序时的运行情况。  </vt:lpstr>
      <vt:lpstr>1.2.3  多道批处理系统(Multiprogrammed Batch Processing System) 　　2. 多道批处理系统的优缺点 　　多道批处理系统的优缺点如下： 　　(1) 资源利用率高。引入多道批处理能使多道程序交替运行，以保持CPU处于忙碌状态；在内存中装入多道程序可提高内存的利用率；此外还可以提高I/O设备的利用率。 　　(2) 系统吞吐量大。能提高系统吞吐量的主要原因可归结为：① CPU和其它资源保持“忙碌”状态；② 仅当作业完成时或运行不下去时才进行切换，系统开销小。        (3) 平均周转时间长。由于作业要排队依次进行处理，因而作业的周转时间较长，通常需几个小时，甚至几天。 　   (4) 无交互能力。用户一旦把作业提交给系统后，直至作业完成，用户都不能与自己的作业进行交互，修改和调试程序极不方便。</vt:lpstr>
      <vt:lpstr>1.2.3  多道批处理系统(Multiprogrammed Batch Processing System) 　　3. 多道批处理系统需要解决的问题 　　多道批处理系统是一种十分有效，但又非常复杂的系统，为使系统中的多道程序间能协调地运行，系统必须解决下述一系列问题： 　　(1) 处理机争用问题。既要能满足各道程序运行的需要，又要能提高处理机的利用率。 　　(2) 内存分配和保护问题。系统应能为每道程序分配必要的内存空间，使它们“各得其所”，且不会因某道程序出现异常情况而破坏其它程序。 　　(3)  I/O设备分配问题。系统应采取适当的策略来分配系统中的I/O设备，以达到既能方便用户对设备的使用，又能提高设备利用率的目的。</vt:lpstr>
      <vt:lpstr>1.2.3  多道批处理系统(Multiprogrammed Batch Processing System) 　　3. 多道批处理系统需要解决的问题　            (4) 文件的组织和管理问题。系统应能有效地组织存放在系统中的大量的程序和数据，使它们既便于用户使用，又能保证数据的安全性。 　　(5) 作业管理问题。系统中存在着各种作业(应用程序)，系统应能对系统中所有的作业进行合理的组织，以满足这些作业用户的不同要求。 　　(6) 用户与系统的接口问题。为使用户能方便的使用操作系统，OS还应提供用户与OS之间的接口。</vt:lpstr>
      <vt:lpstr>习题：</vt:lpstr>
      <vt:lpstr>习题：</vt:lpstr>
      <vt:lpstr>1.2.4  分时系统(Time Sharing System)          20世纪60年代 　　1. 分时系统的引入 　　如果说推动多道批处理系统形成和发展的主要动力是提高资源利用率和系统吞吐量，那么，推动分时系统形成和发展的主要动力，则是为了满足用户对人—机交互的需求，由此形成了一种新型OS。用户的需求具体表现在以下几个方面： 　　(1) 人—机交互。 　　(2) 共享主机。 </vt:lpstr>
      <vt:lpstr>1.2.4  分时系统(Time Sharing System)       　　2. 分时系统实现中的关键问题 　　在多道批处理系统中，用户无法与自己的作业进行交互的主要原因是：作业都先驻留在外存上，即使以后被调入内存，也要经过较长时间的等待后（等待前一个任务执行不下去）方能运行，用户无法与自己的作业进行交互。 多道批处理系统更加适用于一个用户同时执行多个任务。 　　1) 及时接收 　　2) 及时处理                作业直接进内存                时间片轮转 </vt:lpstr>
      <vt:lpstr>1.2.4  分时系统(Time Sharing System)       　　3. 分时系统的特征 　　分时系统与多道批处理系统相比，具有非常明显的不同特性，可以归纳成以下四个方面： 　　(1) 多路性。 多个终端、多个用户 　　(2) 独立性。 多个用户、互不干扰 　　(3) 及时性。 响应时间1-3秒 　　(4) 交互性。 人机对话</vt:lpstr>
      <vt:lpstr>1.2.5  实时系统(Real Time System)     　　1. 实时系统的类型 　　随着计算机应用的普及，实时系统的类型也相应增多，下面列出当前常见的几种： 　　(1) 工业(武器)控制系统。 　　(2) 信息查询系统。 　　(3) 多媒体系统。 　　(4) 嵌入式系统。 智能设备控制</vt:lpstr>
      <vt:lpstr>1.2.5  实时系统(Real Time System)        2. 实时任务的类型 　　(1) 周期性实时任务             非周期性实时任务（开始截止时间                                           完成截止时间） 　　(2) 硬实时任务和软实时任务。             硬实时任务（Hard Real-time Task, HRT）             软实时任务（Soft Real-time Task, SRT）</vt:lpstr>
      <vt:lpstr>       3. 实时系统与分时系统特征的比较 　　(1) 多路性。             多个终端用户服务             对多个对象或执行机构 　　(2) 独立性。 　　(3) 及时性。 　　(4) 交互性。 　　(5) 可靠性。  </vt:lpstr>
      <vt:lpstr>PowerPoint 演示文稿</vt:lpstr>
      <vt:lpstr>1.2.6  微机操作系统的发展  　　1. 单用户单任务操作系统 　　(1)  CP/M  　　(2)  MS-DOS，微软 与 比尔盖茨   </vt:lpstr>
      <vt:lpstr>PowerPoint 演示文稿</vt:lpstr>
      <vt:lpstr>1.2.6  微机操作系统的发展  　　        2. 单用户多任务操作系统 　　单用户多任务操作系统的含义是，只允许一个用户上机，但允许用户把程序分为若干个任务，使它们并发执行，从而有效地改善了系统的性能。  多道批处理系统  1995          Windows 95  2001          Windows XP 2001 2006之后   Vista、Windows7</vt:lpstr>
      <vt:lpstr>PowerPoint 演示文稿</vt:lpstr>
      <vt:lpstr>1.2.6  微机操作系统的发展         3. 多用户多任务操作系统         多用户多任务操作系统的含义是，允许多个用户通过各自的终端，使用同一台机器，共享主机系统中的各种资源，而每个用户程序又可进一步分为几个任务，使它们能并发执行，从而可进一步提高资源利用率和系统吞吐量。在大、中和小型机中所配置的大多是多用户多任务操作系统，而在32位微机上，也有不少配置的是多用户多任务操作系统，其中最有代表性的是UNIX OS。  (1) Solaris OS (2) Linux OS</vt:lpstr>
      <vt:lpstr>PowerPoint 演示文稿</vt:lpstr>
      <vt:lpstr>PowerPoint 演示文稿</vt:lpstr>
      <vt:lpstr>　　前面所介绍的多道批处理系统、分时系统和实时系统这三种基本操作系统都具有各自不同的特征，如批处理系统有着高的资源利用率和系统吞吐量；分时系统能获得及时响应；实时系统具有实时特征。除此之外，它们还共同具有并发、共享、虚拟和异步四个基本特征。</vt:lpstr>
      <vt:lpstr>1.3.1  并发(Concurrence)  　　正是系统中的程序能并发执行这一特征，才使得OS能有效地提高系统中的资源利用率，增加系统的吞吐量。 　　1. 并行与并发 　　并行性和并发性是既相似又有区别的两个概念。并行性是指两个或多个事件在同一时刻发生。而并发性是指两个或多个事件在同一时间间隔内发生。 </vt:lpstr>
      <vt:lpstr>PowerPoint 演示文稿</vt:lpstr>
      <vt:lpstr>1.3.1  并发(Concurrence)         2. 引入进程         在一个未引入进程的系统中，在属于同一个应用程序的计算程序和I/O程序之间只能是顺序执行，即只有在计算程序执行告一段落后，才允许I/O程序执行；反之，在程序执行I/O操作时，计算程序也不能执行。         但在为计算程序和I/O程序分别建立一个进程(Process)后，这两个进程便可并发执行。         若对内存中的多个程序都分别建立一个进程，它们就可以并发执行，这样便能极大地提高系统资源的利用率，增加系统的吞吐量。        由程序段、相关数据段、进程控制块三部分构成的实体。       进程控制块：进程标识符、处理机状态、进程调度信息、进程控制信息</vt:lpstr>
      <vt:lpstr>1.3.2  共享(Sharing)            　　一般情况下的共享与操作系统环境下的共享其含义并不完全相同。  　　1. 互斥共享方式   　　系统中的某些资源，如打印机、磁带机等，虽然可以提供给多个进程(线程)使用，但应规定在一段时间内，只允许一个进程访问该资源。为此，在系统中应建立一种机制，以保证多个进程对这类资源的互斥访问。        临界资源。 </vt:lpstr>
      <vt:lpstr>1.3.2  共享(Sharing)            　　一般情况下的共享与操作系统环境下的共享其含义并不完全相同。         2. 同时访问方式 　　系统中还有另一类资源，允许在一段时间内由多个进程“同时”对它们进行访问。这里所谓的“同时”，在单处理机环境下是宏观意义上的，而在微观上，这些进程对该资源的访问是交替进行的。典型的可供多个进程“同时”访问的资源是磁盘设备。一些用重入码编写的文件也可以被“同时”共享，即允许若干个用户同时访问该文件。  </vt:lpstr>
      <vt:lpstr>并发和共享是多道批处理系统及以后OS的两个最基本特征。 她们是互为存在的条件。  资源共享是以进程的并发执行为条件；若无并发，则不需要共享。  若无共享，则不可并发。</vt:lpstr>
      <vt:lpstr>1.3.3  虚拟(Virtual)       　　“虚拟”：通过某种技术将一个物理实体变为若干逻辑上的对应物的功能。          1. 时分复用技术 　　(1) 虚拟处理机技术。 为每道程序建立进程。多进程并发使用CPU 　　(2) 虚拟设备技术。    一台物理设备 -&gt; 多台逻辑设备。每个用户使用一台逻辑设备</vt:lpstr>
      <vt:lpstr>1.3.3  虚拟(Virtual)        2. 空分复用技术 　　20世纪初，电信业中就已使用频分复用技术来提高信道的利用率。它是指将一个频率范围比较宽的信道划分成多个频率范围较窄的信道(称为频带)，其中的任何一个频带都仅供一对用户通话。早期的频分复用技术只能将一条物理信道划分为几条到几十条话路，后来又很快发展到成千上万条话路，每条话路供一对用户通话。再后来在计算机中也把空分复用技术用于对存储空间的管理，用以提高存储空间的利用率。   虚拟存储技术内存分区域存放多道程序，通过置换功能实现30MB内存运行100MB应用程序的现象</vt:lpstr>
      <vt:lpstr>1.3.3  虚拟(Virtual)         虚拟性以并发性和资源共享性为前提。        解决众多并发进程对有限的系统资源的争用问题。</vt:lpstr>
      <vt:lpstr>1.3.4  异步(Asynchronism)          　　在多道程序环境下，系统允许多个进程并发执行。在单处理机环境下，由于系统中只有一台处理机，因而每次只允许一个进程执行，其余进程只能等待。        当正在执行的进程提出某种资源要求时，如打印请求，而此时打印机正在为其它进程打印，由于打印机属于临界资源，因此正在执行的进程必须等待，并释放出处理机，直到打印机空闲，并再次获得处理机时，该进程方能继续执行。        </vt:lpstr>
      <vt:lpstr>1.3.4  异步(Asynchronism)           可见，由于资源等因素的限制，使进程的执行通常都不可能“一气呵成”，而是以“停停走走”的方式运行。         进程的异步性：进程以人们不可预知的速度向前推进。多次执行、结果相同。  　　异步性是并发性和资源共享性的必然结果。</vt:lpstr>
      <vt:lpstr> 引入OS的主要目的是，为多道程序的运行提供良好的运行环境，以保证多道程序能有条不紊地、高效地运行，并能最大程度地提高系统中各种资源的利用率，方便用户的使用。为此，在传统的OS中应具有处理机管理、存储器管理、设备管理和文件管理等基本功能。此外，为了方便用户使用OS，还需向用户提供方便的用户接口。</vt:lpstr>
      <vt:lpstr>1.4.1  处理机管理功能         　　1. 进程控制 　　2. 进程同步         互斥方式                  同步方式 　　3. 进程通信      消息队列 　　4. 调度 　　(1) 作业调度。             后备队列  调入内存                            进程 　　(2) 进程调度。            进程  处理机分配</vt:lpstr>
      <vt:lpstr>1.4.2  存储器管理功能       　　1. 内存分配 　　内存分配的主要任务是： 　　(1) 为每道程序分配内存空间，             使它们“各得其所”。 　　(2) 提高存储器的利用率，             尽量减少不可用的内存空间(碎片)。 　　(3) 允许正在运行的程序申请 附加的             内存空间，以适应程序和数据动            态增长的需要。        </vt:lpstr>
      <vt:lpstr>1.4.2  存储器管理功能       　　1. 内存分配        OS在实现内存分配时，可采取静态和动态两种方式： 　　(1) 静态分配方式。             每个作业的内存空间是在作业装入时确定的，在作业装入后的整个运行期间不允许该作业再申请新的内存空间，也不允许作业在内存中“移动”。 　　(2) 动态分配方式。             每个作业所要求的基本内存空间虽然也是在装入时确定的，但允许作业在运行过程中继续申请新的附加内存空间，以适应程序和数据的动态增长，也允许作业在内存中“移动”。</vt:lpstr>
      <vt:lpstr>1.4.2  存储器管理功能        2. 内存保护 　　内存保护的主要任务是：  ① 确保每道用户程序都仅在自己的内存空间内运行，彼此互不干扰。界限寄存器。            ② 绝不允许用户程序访问操作系统的程序和数据，也不允许用户程序转移到非共享的其它用户程序中去执行。</vt:lpstr>
      <vt:lpstr>1.4.2  存储器管理功能 　   3. 地址映射 　　在多道程序环境下，由于每道程序经编译和链接后所形成的可装入程序其地址都是从0开始的，但不可能将它们从“0”地址(物理)开始装入内存，致使(各程序段的)地址空间内的逻辑地址与其在内存空间中的物理地址并不相一致。为保证程序能正确运行，存储器管理必须提供地址映射功能，即能够将地址空间中的逻辑地址转换为内存空间中与之对应的物理地址。该功能应在硬件的支持下完成。</vt:lpstr>
      <vt:lpstr>1.4.2  存储器管理功能        4. 内存扩充 　　内存扩充并非是从物理上去扩大内存的容量，而是借助于虚拟存储技术，从逻辑上扩充内存容量，使用户所感觉到的内存容量比实际内存容量大得多，以便让更多的用户程序能并发运行。这样既满足了用户的需要，又改善了系统的性能。为了能在逻辑上扩充内存，系统必须设置内存扩充机制(包含少量的硬件)，用于实现下述各功能： 　　(1) 请求调入功能。 　　(2) 置换功能。</vt:lpstr>
      <vt:lpstr>1.4.3  设备管理功能  　　设备管理的主要任务如下： 　　(1) 完成用户进程提出的I/O请求，为用户进程分配所需的I/O设备，并完成指定的I/O操作。 　　(2) 提高CPU和I/O设备的利用率，提高I/O速度，方便用户使用I/O设备。 　　</vt:lpstr>
      <vt:lpstr>1.4.3  设备管理功能  　　为实现上述任务，设备管理应具有缓冲管理、设备分配和设备处理以及虚拟设备等功能。 　　1. 缓冲管理。 　　2. 设备分配。设备控制表、控制器控制表 记录 设备的标识符和状态。分配+回收。 　　3. 设备处理，又称作设备驱动。           检查I/O请求是否合法，了解设备是否空闲，读取传递参数，获取设备工作方式           发出I/O指令，启动设备完成指令           处理中断</vt:lpstr>
      <vt:lpstr>1.4.4  文件管理功能    　　1. 文件存储空间的管理  　　2. 目录管理  文件名、文件属性、位置  　　3. 文件的读/写管理和保护 　　(1) 文件的读/写管理。  　　(2) 文件保护，存取控制。             未核准用户             冒名用户             不正确的方式</vt:lpstr>
      <vt:lpstr>1.4.5　操作系统与用户之间的接口    　　1. 用户接口 　　(1) 联机用户接口。边写边运行，逐条输入、解释、运行。 　　(2) 脱机用户接口。一次性写好，然后运行 　　(3) 图形用户接口。 </vt:lpstr>
      <vt:lpstr>1.4.5   操作系统与用户之间的接口         2. 程序接口 　　程序接口是为用户程序在执行中访问系统资源而设置的，是用户程序取得操作系统服务的唯一途径。它是由一组系统调用组成的，每一个系统调用都是一个能完成特定功能的子程序。每当应用程序要求OS提供某种服务(功能)时，便调用具有相应功能的系统调用(子程序)。早期的系统调用都是用汇编语言提供的，只有在用汇编语言书写的程序中才能直接使用系统调用。          近几年推出的操作系统中，如UNIX、OS/2，其系统调用本身已经采用C语言编写，并以函数形式提供，故在用C语言编制的程序中，可直接使用系统调用。</vt:lpstr>
      <vt:lpstr>1.4.6　现代操作系统的新功能 　　现代操作系统是在传统操作系统基础上发展起来的，它除了具有传统操作系统的功能外，还增加了面向安全、面向网络和面向多媒体等功能。 　　1. 系统安全 　　(1) 认证技术。             参数的真实性和有效性。 　　(2) 密码技术。             加密存储或者传输数据，形成密文。 　　(3) 访问控制技术。             用户存取权限             访问控制：如只读 　　(4) 反病毒技术。</vt:lpstr>
      <vt:lpstr>1.4.6　现代操作系统的新功能        2. 网络的功能和服务 　　(1) 网络通信。源主机，目标主机。 　　(2) 资源管理。硬件：硬盘、打印机；软件：文件、数据。 　　(3) 应用互操作。        3. 支持多媒体 　　(1) 接纳控制功能。控制内存中任务数量。 　　(2) 实时调度。多媒体实时显示任务。 　　(3) 多媒体文件的存储。  文件大、离散存储，要求快速传输。</vt:lpstr>
      <vt:lpstr>        早期OS的规模很小，如只有几十KB，完全可以由一个人以手工方式，用几个月的时间编制出来。此时，编制程序基本上是一种技巧，OS是否是有结构的并不那么重要，重要的是程序员的程序设计技巧。但随着OS规模的愈来愈大，其所具有的代码也愈来愈多，往往需要由数十人或数百人甚至更多的人参与，分工合作，共同来完成操作系统的设计。这意味着，应采用工程化的开发方法对大型软件进行开发。由此产生了“软件工程学”。   功能性  有效性  可靠性  易使用性  可维护性  易移植性</vt:lpstr>
      <vt:lpstr>1.5.1  传统操作系统结构               　　1. 无结构操作系统 　　2. 模块化结构OS        3. 分层式结构OS                 4. 微内核OS结构 </vt:lpstr>
      <vt:lpstr>1.5.1  传统操作系统结构               　　1. 无结构操作系统 　　在早期开发操作系统时，设计者只是把他的注意力放在功能的实现和获得高的效率上，缺乏首尾一致的设计思想。此时的OS是为数众多的一组过程的集合，每个过程可以任意地相互调用其它过程，致使操作系统内部既复杂又混乱，因此，这种OS是无结构的，也有人把它称为整体系统结构。</vt:lpstr>
      <vt:lpstr>1.5.1  传统操作系统结构                2. 模块化结构OS 　　1) 模块化程序设计技术的基本概念 　　模块化程序设计技术是20世纪60年代出现的一种结构化程序设计技术。该技术基于“分解”和“模块化”的原则来控制大型软件的复杂度。为使OS具有较清晰的结构，OS不再是由众多的过程直接构成的，而是按其功能精心地划分为若干个具有一定独立性和大小的模块。图1-7示出了由模块、子模块等组成的模块化OS结构。</vt:lpstr>
      <vt:lpstr>PowerPoint 演示文稿</vt:lpstr>
      <vt:lpstr>1.5.1  传统操作系统结构                2. 模块化结构OS        2) 模块独立性 　　在模块-接口法中，关键问题是模块的划分和规定好模块之间的接口。如果我们在划分模块时将模块划分得太小，虽然可以降低模块本身的复杂性，但会引起模块之间的联系过多，从而会造成系统比较混乱；如果将模块划分得过大，又会增加模块内部的复杂性，使内部的联系增加，因此在划分模块时，应在两者间进行权衡。         高内聚、低耦合        3) 模块接口法的优缺点 　　利用模块-接口法开发的OS，较之无结构OS具有以下明显的优点： 　　(1) 提高OS设计的正确性、可理解性和可维护性。 　　(2) 增强OS的可适应性。 　　(3) 加速OS的开发过程。</vt:lpstr>
      <vt:lpstr>　 模块化结构设计仍存在下述问题： 　　(1) 在OS设计时，对各模块间的接口规定很难满足在模块设计完成后对接口的实际需求。 　　(2) 在OS设计阶段，设计者必须做出一系列的决定(决策)，每一个决定必须建立在上一个决定的基础上，但模块化结构设计中，各模块的设计齐头并进，无法寻找一个可靠的决定顺序，造成各种决定的“无序性”，这将使程序人员很难做到“设计中的每一步决定”都是建立在可靠的基础上，因此模块-接口法又被称为“无序模块法”。 </vt:lpstr>
      <vt:lpstr>1.5.1  传统操作系统结构         3. 分层式结构OS 　　1) 分层式结构的基本概念 　　为了将模块-接口法中“决定顺序”的无序性变为有序性，引入了有序分层法，分层法的设计任务是，在目标系统An和裸机系统(又称宿主系统)A0之间，铺设若干个层次的软件A1、A2、A3、…、An-1，使An通过An-1、An-2、…、A2、A1层，最终能在A0上运行。在操作系统中，常采用自底向上法来铺设这些中间层。  保证本层与低层的关系正确 低层软件与高层无关</vt:lpstr>
      <vt:lpstr>1.5.1  传统操作系统结构         3. 分层式结构OS        2) 分层结构的优缺点 　　分层结构的主要优点有： 　　(1) 易保证系统的正确性。 　　(2) 易扩充和易维护性。   　　分层结构的主要缺点是系统效率降低。由于层次结构是分层单向依赖的，必须在每层之间都建立层次间的通信机制，OS每执行一个功能，通常要自上而下地穿越多个层次，这无疑会增加系统的通信开销，从而导致系统效率的降低。</vt:lpstr>
      <vt:lpstr>1.5.2  客户/服务器模式(Client/Server Model) 简介        20世纪90年代流行        1. 客户/服务器模式的由来、组成和类型 　　客户/服务器系统主要由三部分组成。 　　(1) 客户机 　　(2) 服务器 　　(3) 网络系统</vt:lpstr>
      <vt:lpstr>1.5.2  客户/服务器模式(Client/Server Model) 简介 　     2. 客户/服务器之间的交互 　　 (1) 客户发送请求消息。 　　 (2) 服务器接收消息。 　　 (3) 服务器回送消息。 　　 (4) 客户机接收消息。 </vt:lpstr>
      <vt:lpstr>1.5.2  客户/服务器模式(Client/Server Model) 简介          3. 客户/服务器模式的优点 　　 (1) 数据的分布处理和存储。 　　 (2) 便于集中管理。例如：所有数据存在特定位置。 　　 (3) 灵活性和可扩充性。 不限制客户机的数量或OS种类。 　　 (4) 易于改编应用软件。多用户同时维护服务器内容。          缺点：依赖网络，有带宽与网络可靠性的限制</vt:lpstr>
      <vt:lpstr>1.5.3  面向对象的程序设计(Object-Orientated Programming)技术简介 　　1. 面向对象技术的基本概念 　　面向对象技术是20世纪80年代初提出并很快流行起来的。  　　1) 对象 　　在面向对象的技术中，是利用被封装的数据结构(变量)和一组对它进行操作的过程(方法)来表示系统中的某个对象的。</vt:lpstr>
      <vt:lpstr>PowerPoint 演示文稿</vt:lpstr>
      <vt:lpstr>1.5.3  面向对象的程序设计(Object-Orientated Programming)技术简介 　　1. 面向对象技术的基本概念 　　2) 对象类 　　在实践中，有许多对象可能表示的是同一类事物，每个对象具有自己的变量集合，而它们所具有的方法是相同的。如果为每一个相似的对象都定义一组变量和方法，显然是低效的，由此产生了“对象类”的概念，利用“对象类”来定义一组大体相似的对象。一个类同样定义了一组变量和针对该变量的一组方法，用它们来描述一组对象的共同属性和行为。类是在对象上的抽象，对象则是类的实例。对象类中所定义的变量在实例中均有具体的值。         3) 继承 　　在面向对象的技术中，可以根据已有类来定义一个新的类，新类被称为子类(B)，原来的类被称为父类(A)，见图1-10所示。</vt:lpstr>
      <vt:lpstr>PowerPoint 演示文稿</vt:lpstr>
      <vt:lpstr>1.5.3  面向对象的程序设计(Object-Orientated Programming)技术简介 　　2. 面向对象技术的优点 　　在操作系统设计时，将计算机中的实体作为对象来处理，可带来如下好处： 　　(1) 通过“重用”提高产品质量和生产率。 　　(2) 使系统具有更好的易修改性和易扩展性。             继承过程中产生一些改变。 　　(3) 更易于保证系统的“正确性”和“可靠性”。             对象是构成OS的基本单元，可独立完成测试。因此保证了类的可靠性，也就保证了系统的可靠性。</vt:lpstr>
      <vt:lpstr>PowerPoint 演示文稿</vt:lpstr>
      <vt:lpstr>1.5.4　微内核OS结构 　　1. 微内核操作系统的基本概念 　　1) 足够小的内核 　　在微内核操作系统中，内核是指精心设计的、能实现现代OS最基本核心功能的小型内核，微内核并非是一个完整的OS，而只是将操作系统中最基本的部分放入微内核，通常包含有：       ① 与硬件处理紧密相关的部分；       ② 一些较基本的功能；        ③ 客户和服务器之间的通信。这些OS最基本的部分只是为构建通用OS提供一个重要基础，这样就可以确保把操作系统内核做得很小。</vt:lpstr>
      <vt:lpstr>1.5.4　微内核OS结构 　　1. 微内核操作系统的基本概念 　　2) 基于客户/服务器模式 　　由于客户/服务器模式具有非常多的优点，故在单机微内核操作系统中几乎无一例外地都采用客户/服务器模式，将操作系统中最基本的部分放入内核中，而把操作系统的绝大部分功能都放在微内核外面的一组服务器(进程)中实现，如用于提供对进程(线程)进行管理的进程(线程)服务器、提供虚拟存储器管理功能的虚拟存储器服务器、提供I/O设备管理的I/O设备管理服务器等，它们都是被作为进程来实现的，运行在用户态，客户与服务器之间是借助微内核提供的消息传递机制来实现信息交互的。</vt:lpstr>
      <vt:lpstr>1.5.4　微内核OS结构 　　1. 微内核操作系统的基本概念 　　3) 应用“机制与策略分离”原理 　　在现在操作系统的结构设计中，经常利用“机制与策略分离”的原理来构造OS结构。所谓机制，是指实现某一功能的具体执行机构，如进程管理的优先级队列。  而策略，则是在机制的基础上借助于某些参数和算法来实现该功能的优化，或达到不同的功能目标。如确定优先级的方法。  　　</vt:lpstr>
      <vt:lpstr>1.5.4　微内核OS结构 　　1. 微内核操作系统的基本概念 　　  　　4) 采用面向对象技术 　　操作系统是一个极其复杂的大型软件系统，我们不仅可以通过结构设计来分解操作系统的复杂度，还可以基于面向对象技术中的“抽象”和“隐蔽”原则控制系统的复杂性，再进一步利用“对象”、“封装”和“继承”等概念来确保操作系统的“正确性”、“可靠性”、“易修改性”、“易扩展性”等，并提高操作系统的设计速度。正因为面向对象技术能带来如此多的好处，故面向对象技术被广泛应用于现代操作系统的设计中。</vt:lpstr>
      <vt:lpstr>1.5.4　微内核OS结构 　　2. 微内核的基本功能 　　微内核应具有哪些功能，或者说哪些功能应放在微内核内，哪些应放在微内核外，目前尚无明确的规定。现在一般都采用“机制与策略分离”的原理，将机制部分以及与硬件紧密相关的部分放入微内核中。由此可知微内核通常具有如下几方面的功能： 　　1) 进程(线程)管理              与CPU紧密相关，被频繁调用                        　　2) 低级存储器管理            页表机制、地址变换，与内存紧密相关。 　　3) 中断和陷入处理            </vt:lpstr>
      <vt:lpstr>1.5.4　微内核OS结构 　　3. 微内核操作系统的优点 　　由于微内核OS结构是建立在模块化、层次化结构的基础上的，并采用了客户/服务器模式和面向对象的程序设计技术，因此，微内核结构的操作系统是集各种技术优点之大成，因而使之具有如下优点： 　　(1) 提高了系统的可扩展性。  　　(2) 增强了系统的可靠性。 　　(3) 可移植性强。 　　(4) 提供了对分布式系统的支持。 　　(5) 融入了面向对象技术。 </vt:lpstr>
      <vt:lpstr>1.5.4　微内核OS结构 　　4. 微内核操作系统存在的问题 　　应当指出，在微内核操作系统中，由于采用了非常小的内核，客户/服务器模式和消息传递机制虽给微内核操作系统带来了许多优点，但由此也使微内核OS存在着潜在缺点，其中最主要的是，较之早期的操作系统，微内核操作系统的运行效率有所降低。 　　实际情况是往往还会引起更多的上下文切换。例如，当某个服务器自身尚无能力完成客户请求而需要其它服务器的帮助时，如图1-12所示，其中的文件服务器还需要磁盘服务器的帮助，这时就需要进行8次上下文的切换。</vt:lpstr>
      <vt:lpstr>PowerPoint 演示文稿</vt:lpstr>
      <vt:lpstr>PowerPoint 演示文稿</vt:lpstr>
      <vt:lpstr>PowerPoint 演示文稿</vt:lpstr>
      <vt:lpstr>PowerPoint 演示文稿</vt:lpstr>
      <vt:lpstr>PowerPoint 演示文稿</vt:lpstr>
      <vt:lpstr>    　1. 设计现代OS的主要目标是什么?  　　2.  OS的作用可表现在哪几个方面?  　　3. 为什么说操作系统实现了对计算机资源的抽象?  　　4. 试说明推动多道批处理系统形成和发展的主要动力是什么。 　　5. 何谓脱机I/O和联机I/O?  　　6. 试说明推动分时系统形成和发展的主要动力是什么。 　　7. 实现分时系统的关键问题是什么? 应如何解决?  　　8. 为什么要引入实时操作系统?  　　9. 什么是硬实时任务和软实时任务? 试举例说明。 　　10. 试从交互性、及时性以及可靠性方面将分时系统与实时系统进行比较。</vt:lpstr>
      <vt:lpstr>       11. OS有哪几大特征? 其最基本的特征是什么?  　　12. 在多道程序技术的OS环境下的资源共享与一般情况下的资源共享有何不同? 对独占资源应采取何种共享方式?  　　13. 什么是时分复用技术? 举例说明它能提高资源利用率的根本原因是什么。 　　14. 是什么原因使操作系统具有异步性特征?  　　15. 处理机管理有哪些主要功能? 其主要任务是什么?  　　16. 内存管理有哪些主要功能? 其主要任务是什么?</vt:lpstr>
      <vt:lpstr>　　17. 设备管理有哪些主要功能? 其主要任务是什么?  　　18. 文件管理有哪些主要功能? 其主要任务是什么?  　　19. 试说明推动传统OS演变为现代OS的主要因素是什么?  　　20. 什么是微内核OS?  　　21. 微内核操作系统具有哪些优点? 它为何能有这些优点?  　　22. 现代操作系统较之传统操作系统又增加了哪些功能和特征?  　　23. 在微内核OS中，为什么要采用客户/服务器模式?  　　24. 在基于微内核结构的OS中，应用了哪些新技术?  　　25. 何谓微内核技术? 在微内核中通常提供了哪些功能?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JUJUMAO</dc:creator>
  <cp:lastModifiedBy>江豪 汪</cp:lastModifiedBy>
  <cp:revision>482</cp:revision>
  <dcterms:created xsi:type="dcterms:W3CDTF">2007-10-24T02:24:36Z</dcterms:created>
  <dcterms:modified xsi:type="dcterms:W3CDTF">2024-08-29T10:56:48Z</dcterms:modified>
</cp:coreProperties>
</file>